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5" r:id="rId4"/>
    <p:sldId id="305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93" r:id="rId17"/>
    <p:sldId id="291" r:id="rId18"/>
    <p:sldId id="279" r:id="rId19"/>
    <p:sldId id="277" r:id="rId20"/>
    <p:sldId id="272" r:id="rId21"/>
    <p:sldId id="284" r:id="rId22"/>
    <p:sldId id="278" r:id="rId23"/>
    <p:sldId id="283" r:id="rId24"/>
    <p:sldId id="285" r:id="rId25"/>
    <p:sldId id="286" r:id="rId26"/>
    <p:sldId id="282" r:id="rId27"/>
    <p:sldId id="281" r:id="rId28"/>
    <p:sldId id="280" r:id="rId29"/>
    <p:sldId id="287" r:id="rId30"/>
    <p:sldId id="288" r:id="rId31"/>
    <p:sldId id="289" r:id="rId32"/>
    <p:sldId id="306" r:id="rId33"/>
    <p:sldId id="261" r:id="rId34"/>
    <p:sldId id="262" r:id="rId35"/>
    <p:sldId id="263" r:id="rId36"/>
    <p:sldId id="26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13" autoAdjust="0"/>
    <p:restoredTop sz="88278" autoAdjust="0"/>
  </p:normalViewPr>
  <p:slideViewPr>
    <p:cSldViewPr snapToGrid="0">
      <p:cViewPr varScale="1">
        <p:scale>
          <a:sx n="54" d="100"/>
          <a:sy n="54" d="100"/>
        </p:scale>
        <p:origin x="96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n/development/desa/population/migration/data/estimates2/estimates15.shtm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mobilitytrends.brookfieldgrs.com/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OMMFrontOffice/PublicOpinion/index.cfm/Survey/getSurveyDetail/instruments/STANDARD/surveyKy/2130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Immigrants as</a:t>
            </a:r>
            <a:r>
              <a:rPr lang="en-US" sz="2400" baseline="0" dirty="0"/>
              <a:t> % of </a:t>
            </a:r>
            <a:r>
              <a:rPr lang="en-US" sz="2400" dirty="0"/>
              <a:t>Population</a:t>
            </a:r>
          </a:p>
          <a:p>
            <a:pPr>
              <a:defRPr/>
            </a:pPr>
            <a:r>
              <a:rPr lang="en-US" sz="1000" dirty="0"/>
              <a:t>Source: </a:t>
            </a:r>
            <a:r>
              <a:rPr lang="en-US" sz="1000" dirty="0">
                <a:hlinkClick xmlns:r="http://schemas.openxmlformats.org/officeDocument/2006/relationships" r:id="rId3"/>
              </a:rPr>
              <a:t>UN, Department of Economic and Social Affairs (2015)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>
                  <c:v>2.8733099818795269</c:v>
                </c:pt>
                <c:pt idx="1">
                  <c:v>2.8038064684018558</c:v>
                </c:pt>
                <c:pt idx="2">
                  <c:v>2.8188993149753947</c:v>
                </c:pt>
                <c:pt idx="3">
                  <c:v>2.9337390062974147</c:v>
                </c:pt>
                <c:pt idx="4">
                  <c:v>3.1994666689403841</c:v>
                </c:pt>
                <c:pt idx="5">
                  <c:v>3.3158876272645328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63-49DC-9D31-D8AD3A7DD8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Developed Regions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 formatCode="General">
                  <c:v>7.2</c:v>
                </c:pt>
                <c:pt idx="1">
                  <c:v>7.8910852173914332</c:v>
                </c:pt>
                <c:pt idx="2">
                  <c:v>8.6956883335129209</c:v>
                </c:pt>
                <c:pt idx="3">
                  <c:v>9.6930447500951029</c:v>
                </c:pt>
                <c:pt idx="4">
                  <c:v>10.747765163343647</c:v>
                </c:pt>
                <c:pt idx="5">
                  <c:v>11.226422110605018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63-49DC-9D31-D8AD3A7DD8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8026248"/>
        <c:axId val="478027032"/>
      </c:lineChart>
      <c:catAx>
        <c:axId val="47802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027032"/>
        <c:crosses val="autoZero"/>
        <c:auto val="1"/>
        <c:lblAlgn val="ctr"/>
        <c:lblOffset val="100"/>
        <c:noMultiLvlLbl val="0"/>
      </c:catAx>
      <c:valAx>
        <c:axId val="478027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47802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Employers’ Future Assignment Volume</a:t>
            </a:r>
          </a:p>
          <a:p>
            <a:pPr>
              <a:defRPr/>
            </a:pPr>
            <a:r>
              <a:rPr lang="en-US" sz="1000" b="0" i="1" dirty="0"/>
              <a:t>Source: </a:t>
            </a:r>
            <a:r>
              <a:rPr lang="en-US" sz="1000" b="0" i="1" dirty="0">
                <a:hlinkClick xmlns:r="http://schemas.openxmlformats.org/officeDocument/2006/relationships" r:id="rId3"/>
              </a:rPr>
              <a:t>Brookfield Global Relocation Services’ 2016 Global Mobility Trends</a:t>
            </a:r>
            <a:endParaRPr lang="en-US" sz="10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254000" sx="108000" sy="108000" algn="ct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8000" sy="108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4E-4B67-91B2-300FC63150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8000" sy="108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4E-4B67-91B2-300FC631502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8000" sy="108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4E-4B67-91B2-300FC631502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Increase</c:v>
                </c:pt>
                <c:pt idx="1">
                  <c:v>Decrease</c:v>
                </c:pt>
                <c:pt idx="2">
                  <c:v>No change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25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4E-4B67-91B2-300FC63150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31231165548756"/>
          <c:y val="0.74616013071895426"/>
          <c:w val="0.14471865189645414"/>
          <c:h val="0.1671890278421079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% with Negative Views of Immigration from…</a:t>
            </a:r>
          </a:p>
          <a:p>
            <a:pPr>
              <a:defRPr/>
            </a:pPr>
            <a:r>
              <a:rPr lang="en-US" sz="1000" dirty="0"/>
              <a:t>Source: </a:t>
            </a:r>
            <a:r>
              <a:rPr lang="en-US" sz="1000" dirty="0">
                <a:hlinkClick xmlns:r="http://schemas.openxmlformats.org/officeDocument/2006/relationships" r:id="rId3"/>
              </a:rPr>
              <a:t>Eurobarometer 85, Spring 2016: Public Opinion in the EU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…inside EU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</c:v>
                </c:pt>
                <c:pt idx="1">
                  <c:v>44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9-4DFF-B04A-292A690D85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…outside EU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</c:v>
                </c:pt>
                <c:pt idx="1">
                  <c:v>55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E9-4DFF-B04A-292A690D85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6871944"/>
        <c:axId val="476872336"/>
      </c:barChart>
      <c:catAx>
        <c:axId val="47687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872336"/>
        <c:crosses val="autoZero"/>
        <c:auto val="1"/>
        <c:lblAlgn val="ctr"/>
        <c:lblOffset val="100"/>
        <c:noMultiLvlLbl val="0"/>
      </c:catAx>
      <c:valAx>
        <c:axId val="4768723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687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eonline.com/HRE/view/story.jhtml?id=534360947&amp;" TargetMode="External"/><Relationship Id="rId2" Type="http://schemas.openxmlformats.org/officeDocument/2006/relationships/hyperlink" Target="http://www.people-press.org/2016/07/07/4-top-voting-issues-in-2016-election/" TargetMode="External"/><Relationship Id="rId1" Type="http://schemas.openxmlformats.org/officeDocument/2006/relationships/hyperlink" Target="https://www.shrm.org/hr-today/trends-and-forecasting/research-and-surveys/pages/talent-landscape.aspx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eonline.com/HRE/view/story.jhtml?id=534360947&amp;" TargetMode="External"/><Relationship Id="rId2" Type="http://schemas.openxmlformats.org/officeDocument/2006/relationships/hyperlink" Target="http://www.people-press.org/2016/07/07/4-top-voting-issues-in-2016-election/" TargetMode="External"/><Relationship Id="rId1" Type="http://schemas.openxmlformats.org/officeDocument/2006/relationships/hyperlink" Target="https://www.shrm.org/hr-today/trends-and-forecasting/research-and-surveys/pages/talent-landscape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608F3-567E-4CB1-9F18-002FBF8D3B1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70F9E-3BB1-4698-BC7E-7F46C137212B}">
      <dgm:prSet phldrT="[Text]" custT="1"/>
      <dgm:spPr/>
      <dgm:t>
        <a:bodyPr/>
        <a:lstStyle/>
        <a:p>
          <a:r>
            <a:rPr lang="en-US" sz="2400" dirty="0"/>
            <a:t>Restrictive immigration laws</a:t>
          </a:r>
        </a:p>
      </dgm:t>
    </dgm:pt>
    <dgm:pt modelId="{24574136-222D-463C-B03A-4ED4ADC6DC76}" type="parTrans" cxnId="{30663B28-15F9-4C74-B57D-991C4A18AEB3}">
      <dgm:prSet/>
      <dgm:spPr/>
      <dgm:t>
        <a:bodyPr/>
        <a:lstStyle/>
        <a:p>
          <a:endParaRPr lang="en-US"/>
        </a:p>
      </dgm:t>
    </dgm:pt>
    <dgm:pt modelId="{C70DC8D4-B82B-4366-AE22-9C50F32DC9FA}" type="sibTrans" cxnId="{30663B28-15F9-4C74-B57D-991C4A18AEB3}">
      <dgm:prSet/>
      <dgm:spPr/>
      <dgm:t>
        <a:bodyPr/>
        <a:lstStyle/>
        <a:p>
          <a:endParaRPr lang="en-US"/>
        </a:p>
      </dgm:t>
    </dgm:pt>
    <dgm:pt modelId="{0DDB68B9-D0F3-451D-ABFA-E8235B006793}">
      <dgm:prSet phldrT="[Text]"/>
      <dgm:spPr/>
      <dgm:t>
        <a:bodyPr lIns="0" tIns="0" bIns="0"/>
        <a:lstStyle/>
        <a:p>
          <a:r>
            <a:rPr lang="en-US" dirty="0"/>
            <a:t>Less certainty that you will be able to hire and deploy talent</a:t>
          </a:r>
        </a:p>
      </dgm:t>
    </dgm:pt>
    <dgm:pt modelId="{E80FB5E9-28FB-4C81-9A55-71EEB34F1F63}" type="parTrans" cxnId="{91F2146A-5141-4DCC-806A-260A3784EEEB}">
      <dgm:prSet/>
      <dgm:spPr/>
      <dgm:t>
        <a:bodyPr/>
        <a:lstStyle/>
        <a:p>
          <a:endParaRPr lang="en-US"/>
        </a:p>
      </dgm:t>
    </dgm:pt>
    <dgm:pt modelId="{D201B846-8CCF-4801-BDB3-B2EE4702511E}" type="sibTrans" cxnId="{91F2146A-5141-4DCC-806A-260A3784EEEB}">
      <dgm:prSet/>
      <dgm:spPr/>
      <dgm:t>
        <a:bodyPr/>
        <a:lstStyle/>
        <a:p>
          <a:endParaRPr lang="en-US"/>
        </a:p>
      </dgm:t>
    </dgm:pt>
    <dgm:pt modelId="{521A841B-2460-4E00-95A5-BE6FB4E9DFD3}">
      <dgm:prSet phldrT="[Text]" custT="1"/>
      <dgm:spPr/>
      <dgm:t>
        <a:bodyPr/>
        <a:lstStyle/>
        <a:p>
          <a:r>
            <a:rPr lang="en-US" sz="2400" dirty="0"/>
            <a:t>Scrutiny of applications for work permits/visas</a:t>
          </a:r>
        </a:p>
      </dgm:t>
    </dgm:pt>
    <dgm:pt modelId="{692AC0FC-AC94-4B77-84F5-0A3C584C2009}" type="parTrans" cxnId="{4D1BFE61-9808-4929-B29E-6946B25E1E07}">
      <dgm:prSet/>
      <dgm:spPr/>
      <dgm:t>
        <a:bodyPr/>
        <a:lstStyle/>
        <a:p>
          <a:endParaRPr lang="en-US"/>
        </a:p>
      </dgm:t>
    </dgm:pt>
    <dgm:pt modelId="{E53D31CD-843D-485F-9619-512EBB2C3D54}" type="sibTrans" cxnId="{4D1BFE61-9808-4929-B29E-6946B25E1E07}">
      <dgm:prSet/>
      <dgm:spPr/>
      <dgm:t>
        <a:bodyPr/>
        <a:lstStyle/>
        <a:p>
          <a:endParaRPr lang="en-US"/>
        </a:p>
      </dgm:t>
    </dgm:pt>
    <dgm:pt modelId="{E9B944C6-69AA-4CCA-B54C-8CAC8A008297}">
      <dgm:prSet phldrT="[Text]"/>
      <dgm:spPr/>
      <dgm:t>
        <a:bodyPr/>
        <a:lstStyle/>
        <a:p>
          <a:r>
            <a:rPr lang="en-US" dirty="0"/>
            <a:t>Adjudication processes take longer and are less predictable</a:t>
          </a:r>
        </a:p>
      </dgm:t>
    </dgm:pt>
    <dgm:pt modelId="{F86F9D3F-0AE5-49E3-8204-2C64292F4778}" type="parTrans" cxnId="{7467B33C-5345-49DB-A547-87931CDC403C}">
      <dgm:prSet/>
      <dgm:spPr/>
      <dgm:t>
        <a:bodyPr/>
        <a:lstStyle/>
        <a:p>
          <a:endParaRPr lang="en-US"/>
        </a:p>
      </dgm:t>
    </dgm:pt>
    <dgm:pt modelId="{6714E032-C9C4-428B-A09E-B2911B3C9B39}" type="sibTrans" cxnId="{7467B33C-5345-49DB-A547-87931CDC403C}">
      <dgm:prSet/>
      <dgm:spPr/>
      <dgm:t>
        <a:bodyPr/>
        <a:lstStyle/>
        <a:p>
          <a:endParaRPr lang="en-US"/>
        </a:p>
      </dgm:t>
    </dgm:pt>
    <dgm:pt modelId="{9ECA9C30-8829-49CA-87F1-255BE01641BF}">
      <dgm:prSet phldrT="[Text]" custT="1"/>
      <dgm:spPr/>
      <dgm:t>
        <a:bodyPr/>
        <a:lstStyle/>
        <a:p>
          <a:r>
            <a:rPr lang="en-US" sz="2400" dirty="0"/>
            <a:t>Emphasis on enforcement</a:t>
          </a:r>
        </a:p>
      </dgm:t>
    </dgm:pt>
    <dgm:pt modelId="{D8542736-CBD3-4AD9-B415-EA29C08C7079}" type="parTrans" cxnId="{C0172C90-3313-4C52-B1ED-BECFC760C938}">
      <dgm:prSet/>
      <dgm:spPr/>
      <dgm:t>
        <a:bodyPr/>
        <a:lstStyle/>
        <a:p>
          <a:endParaRPr lang="en-US"/>
        </a:p>
      </dgm:t>
    </dgm:pt>
    <dgm:pt modelId="{DA1D911E-9588-4BA6-ACFF-F9FA3631FDB5}" type="sibTrans" cxnId="{C0172C90-3313-4C52-B1ED-BECFC760C938}">
      <dgm:prSet/>
      <dgm:spPr/>
      <dgm:t>
        <a:bodyPr/>
        <a:lstStyle/>
        <a:p>
          <a:endParaRPr lang="en-US"/>
        </a:p>
      </dgm:t>
    </dgm:pt>
    <dgm:pt modelId="{06248495-57B7-4665-81A4-C6F3DD5D40AB}">
      <dgm:prSet phldrT="[Text]"/>
      <dgm:spPr/>
      <dgm:t>
        <a:bodyPr/>
        <a:lstStyle/>
        <a:p>
          <a:r>
            <a:rPr lang="en-US" dirty="0"/>
            <a:t>More resources required for monitoring and ensuring compliance</a:t>
          </a:r>
        </a:p>
      </dgm:t>
    </dgm:pt>
    <dgm:pt modelId="{CD02594A-0E1C-41B2-B0B1-0AE634BBD00F}" type="parTrans" cxnId="{167F3CCA-3BEC-4A8A-86DE-5936DD555CED}">
      <dgm:prSet/>
      <dgm:spPr/>
      <dgm:t>
        <a:bodyPr/>
        <a:lstStyle/>
        <a:p>
          <a:endParaRPr lang="en-US"/>
        </a:p>
      </dgm:t>
    </dgm:pt>
    <dgm:pt modelId="{5561A751-17C5-4EFA-A893-F584438C2AC3}" type="sibTrans" cxnId="{167F3CCA-3BEC-4A8A-86DE-5936DD555CED}">
      <dgm:prSet/>
      <dgm:spPr/>
      <dgm:t>
        <a:bodyPr/>
        <a:lstStyle/>
        <a:p>
          <a:endParaRPr lang="en-US"/>
        </a:p>
      </dgm:t>
    </dgm:pt>
    <dgm:pt modelId="{C32F0FF0-6B89-4B7B-8544-258ABB702F06}" type="pres">
      <dgm:prSet presAssocID="{190608F3-567E-4CB1-9F18-002FBF8D3B1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25B50CE-FFA1-4502-9E8E-31A23047DCE1}" type="pres">
      <dgm:prSet presAssocID="{17870F9E-3BB1-4698-BC7E-7F46C137212B}" presName="horFlow" presStyleCnt="0"/>
      <dgm:spPr/>
    </dgm:pt>
    <dgm:pt modelId="{FCA1A347-0CA2-439F-B733-56B3C090C3A4}" type="pres">
      <dgm:prSet presAssocID="{17870F9E-3BB1-4698-BC7E-7F46C137212B}" presName="bigChev" presStyleLbl="node1" presStyleIdx="0" presStyleCnt="3"/>
      <dgm:spPr/>
    </dgm:pt>
    <dgm:pt modelId="{CF170EE9-C49C-4E00-ADB8-794E3308F35F}" type="pres">
      <dgm:prSet presAssocID="{E80FB5E9-28FB-4C81-9A55-71EEB34F1F63}" presName="parTrans" presStyleCnt="0"/>
      <dgm:spPr/>
    </dgm:pt>
    <dgm:pt modelId="{DA5A9E65-42A9-48A9-9735-305FCA005BBA}" type="pres">
      <dgm:prSet presAssocID="{0DDB68B9-D0F3-451D-ABFA-E8235B006793}" presName="node" presStyleLbl="alignAccFollowNode1" presStyleIdx="0" presStyleCnt="3">
        <dgm:presLayoutVars>
          <dgm:bulletEnabled val="1"/>
        </dgm:presLayoutVars>
      </dgm:prSet>
      <dgm:spPr/>
    </dgm:pt>
    <dgm:pt modelId="{791FEF8D-34CD-4F84-829E-F862CA6ABAB3}" type="pres">
      <dgm:prSet presAssocID="{17870F9E-3BB1-4698-BC7E-7F46C137212B}" presName="vSp" presStyleCnt="0"/>
      <dgm:spPr/>
    </dgm:pt>
    <dgm:pt modelId="{35A6F12A-0C81-4EEC-BE77-5AD95DCD210E}" type="pres">
      <dgm:prSet presAssocID="{521A841B-2460-4E00-95A5-BE6FB4E9DFD3}" presName="horFlow" presStyleCnt="0"/>
      <dgm:spPr/>
    </dgm:pt>
    <dgm:pt modelId="{A2E8B0BF-809B-4BE8-A929-740ECE5B72F4}" type="pres">
      <dgm:prSet presAssocID="{521A841B-2460-4E00-95A5-BE6FB4E9DFD3}" presName="bigChev" presStyleLbl="node1" presStyleIdx="1" presStyleCnt="3"/>
      <dgm:spPr/>
    </dgm:pt>
    <dgm:pt modelId="{23C0B8D4-3C76-4B5D-AC24-FED3B14BFF6D}" type="pres">
      <dgm:prSet presAssocID="{F86F9D3F-0AE5-49E3-8204-2C64292F4778}" presName="parTrans" presStyleCnt="0"/>
      <dgm:spPr/>
    </dgm:pt>
    <dgm:pt modelId="{CEE3C25B-7AB4-4CBF-B755-9F17E307B46F}" type="pres">
      <dgm:prSet presAssocID="{E9B944C6-69AA-4CCA-B54C-8CAC8A008297}" presName="node" presStyleLbl="alignAccFollowNode1" presStyleIdx="1" presStyleCnt="3">
        <dgm:presLayoutVars>
          <dgm:bulletEnabled val="1"/>
        </dgm:presLayoutVars>
      </dgm:prSet>
      <dgm:spPr/>
    </dgm:pt>
    <dgm:pt modelId="{E8AD685B-0C85-4B74-9749-928CF2294BE1}" type="pres">
      <dgm:prSet presAssocID="{521A841B-2460-4E00-95A5-BE6FB4E9DFD3}" presName="vSp" presStyleCnt="0"/>
      <dgm:spPr/>
    </dgm:pt>
    <dgm:pt modelId="{7FC42C3D-DEC7-42F7-BF6F-99345F28F951}" type="pres">
      <dgm:prSet presAssocID="{9ECA9C30-8829-49CA-87F1-255BE01641BF}" presName="horFlow" presStyleCnt="0"/>
      <dgm:spPr/>
    </dgm:pt>
    <dgm:pt modelId="{26EACA42-2203-47F5-B097-D218DFC0BABC}" type="pres">
      <dgm:prSet presAssocID="{9ECA9C30-8829-49CA-87F1-255BE01641BF}" presName="bigChev" presStyleLbl="node1" presStyleIdx="2" presStyleCnt="3"/>
      <dgm:spPr/>
    </dgm:pt>
    <dgm:pt modelId="{39D06699-3F05-4A5E-9574-F02F62CE08AC}" type="pres">
      <dgm:prSet presAssocID="{CD02594A-0E1C-41B2-B0B1-0AE634BBD00F}" presName="parTrans" presStyleCnt="0"/>
      <dgm:spPr/>
    </dgm:pt>
    <dgm:pt modelId="{CB7011EB-7EC1-48D3-BB7C-CF5DAB4E0C85}" type="pres">
      <dgm:prSet presAssocID="{06248495-57B7-4665-81A4-C6F3DD5D40AB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7467B33C-5345-49DB-A547-87931CDC403C}" srcId="{521A841B-2460-4E00-95A5-BE6FB4E9DFD3}" destId="{E9B944C6-69AA-4CCA-B54C-8CAC8A008297}" srcOrd="0" destOrd="0" parTransId="{F86F9D3F-0AE5-49E3-8204-2C64292F4778}" sibTransId="{6714E032-C9C4-428B-A09E-B2911B3C9B39}"/>
    <dgm:cxn modelId="{91F2146A-5141-4DCC-806A-260A3784EEEB}" srcId="{17870F9E-3BB1-4698-BC7E-7F46C137212B}" destId="{0DDB68B9-D0F3-451D-ABFA-E8235B006793}" srcOrd="0" destOrd="0" parTransId="{E80FB5E9-28FB-4C81-9A55-71EEB34F1F63}" sibTransId="{D201B846-8CCF-4801-BDB3-B2EE4702511E}"/>
    <dgm:cxn modelId="{7BD0E185-A361-415F-AC74-C1EA83777EAB}" type="presOf" srcId="{06248495-57B7-4665-81A4-C6F3DD5D40AB}" destId="{CB7011EB-7EC1-48D3-BB7C-CF5DAB4E0C85}" srcOrd="0" destOrd="0" presId="urn:microsoft.com/office/officeart/2005/8/layout/lProcess3"/>
    <dgm:cxn modelId="{C1C01331-4B9E-488F-85D3-BD31D183BABB}" type="presOf" srcId="{9ECA9C30-8829-49CA-87F1-255BE01641BF}" destId="{26EACA42-2203-47F5-B097-D218DFC0BABC}" srcOrd="0" destOrd="0" presId="urn:microsoft.com/office/officeart/2005/8/layout/lProcess3"/>
    <dgm:cxn modelId="{C536BC49-40EA-417C-AA51-AEFB0755ECC7}" type="presOf" srcId="{E9B944C6-69AA-4CCA-B54C-8CAC8A008297}" destId="{CEE3C25B-7AB4-4CBF-B755-9F17E307B46F}" srcOrd="0" destOrd="0" presId="urn:microsoft.com/office/officeart/2005/8/layout/lProcess3"/>
    <dgm:cxn modelId="{ED44DDC5-B164-4D9F-85BF-5EFD430B5977}" type="presOf" srcId="{190608F3-567E-4CB1-9F18-002FBF8D3B1A}" destId="{C32F0FF0-6B89-4B7B-8544-258ABB702F06}" srcOrd="0" destOrd="0" presId="urn:microsoft.com/office/officeart/2005/8/layout/lProcess3"/>
    <dgm:cxn modelId="{167F3CCA-3BEC-4A8A-86DE-5936DD555CED}" srcId="{9ECA9C30-8829-49CA-87F1-255BE01641BF}" destId="{06248495-57B7-4665-81A4-C6F3DD5D40AB}" srcOrd="0" destOrd="0" parTransId="{CD02594A-0E1C-41B2-B0B1-0AE634BBD00F}" sibTransId="{5561A751-17C5-4EFA-A893-F584438C2AC3}"/>
    <dgm:cxn modelId="{4D1BFE61-9808-4929-B29E-6946B25E1E07}" srcId="{190608F3-567E-4CB1-9F18-002FBF8D3B1A}" destId="{521A841B-2460-4E00-95A5-BE6FB4E9DFD3}" srcOrd="1" destOrd="0" parTransId="{692AC0FC-AC94-4B77-84F5-0A3C584C2009}" sibTransId="{E53D31CD-843D-485F-9619-512EBB2C3D54}"/>
    <dgm:cxn modelId="{C0172C90-3313-4C52-B1ED-BECFC760C938}" srcId="{190608F3-567E-4CB1-9F18-002FBF8D3B1A}" destId="{9ECA9C30-8829-49CA-87F1-255BE01641BF}" srcOrd="2" destOrd="0" parTransId="{D8542736-CBD3-4AD9-B415-EA29C08C7079}" sibTransId="{DA1D911E-9588-4BA6-ACFF-F9FA3631FDB5}"/>
    <dgm:cxn modelId="{30663B28-15F9-4C74-B57D-991C4A18AEB3}" srcId="{190608F3-567E-4CB1-9F18-002FBF8D3B1A}" destId="{17870F9E-3BB1-4698-BC7E-7F46C137212B}" srcOrd="0" destOrd="0" parTransId="{24574136-222D-463C-B03A-4ED4ADC6DC76}" sibTransId="{C70DC8D4-B82B-4366-AE22-9C50F32DC9FA}"/>
    <dgm:cxn modelId="{D035CD83-85CD-4AF3-933F-E573182FD0A6}" type="presOf" srcId="{521A841B-2460-4E00-95A5-BE6FB4E9DFD3}" destId="{A2E8B0BF-809B-4BE8-A929-740ECE5B72F4}" srcOrd="0" destOrd="0" presId="urn:microsoft.com/office/officeart/2005/8/layout/lProcess3"/>
    <dgm:cxn modelId="{A8C91F78-426F-4A78-90FF-DC56146ED0C7}" type="presOf" srcId="{0DDB68B9-D0F3-451D-ABFA-E8235B006793}" destId="{DA5A9E65-42A9-48A9-9735-305FCA005BBA}" srcOrd="0" destOrd="0" presId="urn:microsoft.com/office/officeart/2005/8/layout/lProcess3"/>
    <dgm:cxn modelId="{59498B34-E632-4373-9303-082DE47D809C}" type="presOf" srcId="{17870F9E-3BB1-4698-BC7E-7F46C137212B}" destId="{FCA1A347-0CA2-439F-B733-56B3C090C3A4}" srcOrd="0" destOrd="0" presId="urn:microsoft.com/office/officeart/2005/8/layout/lProcess3"/>
    <dgm:cxn modelId="{BAE77B12-2595-4EFB-9BDF-E1A8F8B8927C}" type="presParOf" srcId="{C32F0FF0-6B89-4B7B-8544-258ABB702F06}" destId="{525B50CE-FFA1-4502-9E8E-31A23047DCE1}" srcOrd="0" destOrd="0" presId="urn:microsoft.com/office/officeart/2005/8/layout/lProcess3"/>
    <dgm:cxn modelId="{5177FD6F-62A6-4FEA-A8D3-6E8D2F544431}" type="presParOf" srcId="{525B50CE-FFA1-4502-9E8E-31A23047DCE1}" destId="{FCA1A347-0CA2-439F-B733-56B3C090C3A4}" srcOrd="0" destOrd="0" presId="urn:microsoft.com/office/officeart/2005/8/layout/lProcess3"/>
    <dgm:cxn modelId="{4E88B995-4B04-4337-8E92-AC21AE2D74D4}" type="presParOf" srcId="{525B50CE-FFA1-4502-9E8E-31A23047DCE1}" destId="{CF170EE9-C49C-4E00-ADB8-794E3308F35F}" srcOrd="1" destOrd="0" presId="urn:microsoft.com/office/officeart/2005/8/layout/lProcess3"/>
    <dgm:cxn modelId="{C336E563-7A56-4898-AA97-2768D2DF7A62}" type="presParOf" srcId="{525B50CE-FFA1-4502-9E8E-31A23047DCE1}" destId="{DA5A9E65-42A9-48A9-9735-305FCA005BBA}" srcOrd="2" destOrd="0" presId="urn:microsoft.com/office/officeart/2005/8/layout/lProcess3"/>
    <dgm:cxn modelId="{F29C958A-BB24-4D24-A4BE-915553BCABF9}" type="presParOf" srcId="{C32F0FF0-6B89-4B7B-8544-258ABB702F06}" destId="{791FEF8D-34CD-4F84-829E-F862CA6ABAB3}" srcOrd="1" destOrd="0" presId="urn:microsoft.com/office/officeart/2005/8/layout/lProcess3"/>
    <dgm:cxn modelId="{656AAEA8-8C4E-4501-AB9C-B00C23533A91}" type="presParOf" srcId="{C32F0FF0-6B89-4B7B-8544-258ABB702F06}" destId="{35A6F12A-0C81-4EEC-BE77-5AD95DCD210E}" srcOrd="2" destOrd="0" presId="urn:microsoft.com/office/officeart/2005/8/layout/lProcess3"/>
    <dgm:cxn modelId="{421403CE-15E6-424B-ACEF-550EFD13F517}" type="presParOf" srcId="{35A6F12A-0C81-4EEC-BE77-5AD95DCD210E}" destId="{A2E8B0BF-809B-4BE8-A929-740ECE5B72F4}" srcOrd="0" destOrd="0" presId="urn:microsoft.com/office/officeart/2005/8/layout/lProcess3"/>
    <dgm:cxn modelId="{E27992B7-EAC6-41CD-991A-605876052ABC}" type="presParOf" srcId="{35A6F12A-0C81-4EEC-BE77-5AD95DCD210E}" destId="{23C0B8D4-3C76-4B5D-AC24-FED3B14BFF6D}" srcOrd="1" destOrd="0" presId="urn:microsoft.com/office/officeart/2005/8/layout/lProcess3"/>
    <dgm:cxn modelId="{8940518B-CB54-4FCC-B431-F38097950B72}" type="presParOf" srcId="{35A6F12A-0C81-4EEC-BE77-5AD95DCD210E}" destId="{CEE3C25B-7AB4-4CBF-B755-9F17E307B46F}" srcOrd="2" destOrd="0" presId="urn:microsoft.com/office/officeart/2005/8/layout/lProcess3"/>
    <dgm:cxn modelId="{BF0BD932-C710-4B52-8300-9EE0EFDAB422}" type="presParOf" srcId="{C32F0FF0-6B89-4B7B-8544-258ABB702F06}" destId="{E8AD685B-0C85-4B74-9749-928CF2294BE1}" srcOrd="3" destOrd="0" presId="urn:microsoft.com/office/officeart/2005/8/layout/lProcess3"/>
    <dgm:cxn modelId="{019B309E-1537-4D0A-98C7-1F39C0CBA1FC}" type="presParOf" srcId="{C32F0FF0-6B89-4B7B-8544-258ABB702F06}" destId="{7FC42C3D-DEC7-42F7-BF6F-99345F28F951}" srcOrd="4" destOrd="0" presId="urn:microsoft.com/office/officeart/2005/8/layout/lProcess3"/>
    <dgm:cxn modelId="{C12493EC-77F1-401E-98D8-D44610ABF020}" type="presParOf" srcId="{7FC42C3D-DEC7-42F7-BF6F-99345F28F951}" destId="{26EACA42-2203-47F5-B097-D218DFC0BABC}" srcOrd="0" destOrd="0" presId="urn:microsoft.com/office/officeart/2005/8/layout/lProcess3"/>
    <dgm:cxn modelId="{842A591E-DE7F-41BA-A96F-51CFDA51B0DB}" type="presParOf" srcId="{7FC42C3D-DEC7-42F7-BF6F-99345F28F951}" destId="{39D06699-3F05-4A5E-9574-F02F62CE08AC}" srcOrd="1" destOrd="0" presId="urn:microsoft.com/office/officeart/2005/8/layout/lProcess3"/>
    <dgm:cxn modelId="{9E50151E-6460-4337-B143-B028E9A8C4CE}" type="presParOf" srcId="{7FC42C3D-DEC7-42F7-BF6F-99345F28F951}" destId="{CB7011EB-7EC1-48D3-BB7C-CF5DAB4E0C8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FA550-B958-48D0-8600-11DF2B73707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7E6C0-EC45-4E26-9FAE-623C8BC225FC}">
      <dgm:prSet phldrT="[Text]" custT="1"/>
      <dgm:spPr/>
      <dgm:t>
        <a:bodyPr/>
        <a:lstStyle/>
        <a:p>
          <a:r>
            <a:rPr lang="en-US" sz="2800" dirty="0"/>
            <a:t>Skills Gaps</a:t>
          </a:r>
        </a:p>
      </dgm:t>
    </dgm:pt>
    <dgm:pt modelId="{C62D3134-748A-4B03-AF22-3A2AC954C037}" type="parTrans" cxnId="{E3D622B5-0B4B-4E23-917C-FDE3C5EEC121}">
      <dgm:prSet/>
      <dgm:spPr/>
      <dgm:t>
        <a:bodyPr/>
        <a:lstStyle/>
        <a:p>
          <a:endParaRPr lang="en-US"/>
        </a:p>
      </dgm:t>
    </dgm:pt>
    <dgm:pt modelId="{EA11320A-A418-44B1-9ED6-9FD786552A6C}" type="sibTrans" cxnId="{E3D622B5-0B4B-4E23-917C-FDE3C5EEC121}">
      <dgm:prSet/>
      <dgm:spPr/>
      <dgm:t>
        <a:bodyPr/>
        <a:lstStyle/>
        <a:p>
          <a:endParaRPr lang="en-US"/>
        </a:p>
      </dgm:t>
    </dgm:pt>
    <dgm:pt modelId="{637E185E-680A-4A98-972D-2D07685C1604}">
      <dgm:prSet phldrT="[Text]" custT="1"/>
      <dgm:spPr/>
      <dgm:t>
        <a:bodyPr/>
        <a:lstStyle/>
        <a:p>
          <a:r>
            <a:rPr lang="en-US" sz="1600" b="0" dirty="0"/>
            <a:t>Per </a:t>
          </a:r>
          <a:r>
            <a:rPr lang="en-US" sz="1600" b="0" dirty="0">
              <a:hlinkClick xmlns:r="http://schemas.openxmlformats.org/officeDocument/2006/relationships" r:id="rId1"/>
            </a:rPr>
            <a:t>SHRM</a:t>
          </a:r>
          <a:r>
            <a:rPr lang="en-US" sz="1600" b="0" dirty="0"/>
            <a:t>, 68% HR professionals are experiencing recruiting difficulty</a:t>
          </a:r>
        </a:p>
      </dgm:t>
    </dgm:pt>
    <dgm:pt modelId="{B340B4CF-8F43-44D8-86BF-18E6F76221CA}" type="parTrans" cxnId="{33CD9526-B32B-4E8F-ABAB-C910812D0752}">
      <dgm:prSet/>
      <dgm:spPr/>
      <dgm:t>
        <a:bodyPr/>
        <a:lstStyle/>
        <a:p>
          <a:endParaRPr lang="en-US"/>
        </a:p>
      </dgm:t>
    </dgm:pt>
    <dgm:pt modelId="{4FBE3339-63AD-4B94-A4EB-A23774BAE4CE}" type="sibTrans" cxnId="{33CD9526-B32B-4E8F-ABAB-C910812D0752}">
      <dgm:prSet/>
      <dgm:spPr/>
      <dgm:t>
        <a:bodyPr/>
        <a:lstStyle/>
        <a:p>
          <a:endParaRPr lang="en-US"/>
        </a:p>
      </dgm:t>
    </dgm:pt>
    <dgm:pt modelId="{AB3C9048-0779-48DC-B3EE-65931B9350A5}">
      <dgm:prSet phldrT="[Text]" custT="1"/>
      <dgm:spPr/>
      <dgm:t>
        <a:bodyPr/>
        <a:lstStyle/>
        <a:p>
          <a:r>
            <a:rPr lang="en-US" sz="1600" b="0" dirty="0"/>
            <a:t>Asked why,  50% said candidates lack work experience, 38% said they lack technical skills</a:t>
          </a:r>
        </a:p>
      </dgm:t>
    </dgm:pt>
    <dgm:pt modelId="{FD5DAEAD-D662-4C1B-A898-341932DB4FEA}" type="parTrans" cxnId="{46BC6CDC-BB0B-4283-A918-2A7652C922BF}">
      <dgm:prSet/>
      <dgm:spPr/>
      <dgm:t>
        <a:bodyPr/>
        <a:lstStyle/>
        <a:p>
          <a:endParaRPr lang="en-US"/>
        </a:p>
      </dgm:t>
    </dgm:pt>
    <dgm:pt modelId="{0C965B00-3A4B-4AB3-8BAB-2476B53711DE}" type="sibTrans" cxnId="{46BC6CDC-BB0B-4283-A918-2A7652C922BF}">
      <dgm:prSet/>
      <dgm:spPr/>
      <dgm:t>
        <a:bodyPr/>
        <a:lstStyle/>
        <a:p>
          <a:endParaRPr lang="en-US"/>
        </a:p>
      </dgm:t>
    </dgm:pt>
    <dgm:pt modelId="{C2DF2079-23EA-48A1-AEB5-15116936D4B2}">
      <dgm:prSet phldrT="[Text]" custT="1"/>
      <dgm:spPr/>
      <dgm:t>
        <a:bodyPr/>
        <a:lstStyle/>
        <a:p>
          <a:r>
            <a:rPr lang="en-US" sz="2800" dirty="0"/>
            <a:t>Globalization</a:t>
          </a:r>
        </a:p>
      </dgm:t>
    </dgm:pt>
    <dgm:pt modelId="{68CA587A-922F-4AF0-81E5-79871287362B}" type="parTrans" cxnId="{12D34AD1-94D0-4212-AF85-A854D093F41B}">
      <dgm:prSet/>
      <dgm:spPr/>
      <dgm:t>
        <a:bodyPr/>
        <a:lstStyle/>
        <a:p>
          <a:endParaRPr lang="en-US"/>
        </a:p>
      </dgm:t>
    </dgm:pt>
    <dgm:pt modelId="{0CB6AB88-5539-4691-87A4-1F696A32CCBF}" type="sibTrans" cxnId="{12D34AD1-94D0-4212-AF85-A854D093F41B}">
      <dgm:prSet/>
      <dgm:spPr/>
      <dgm:t>
        <a:bodyPr/>
        <a:lstStyle/>
        <a:p>
          <a:endParaRPr lang="en-US"/>
        </a:p>
      </dgm:t>
    </dgm:pt>
    <dgm:pt modelId="{CF5E1DD4-56A8-4FAE-8F1B-DAF329DBFCDD}">
      <dgm:prSet phldrT="[Text]" custT="1"/>
      <dgm:spPr/>
      <dgm:t>
        <a:bodyPr/>
        <a:lstStyle/>
        <a:p>
          <a:r>
            <a:rPr lang="en-US" sz="1600" b="0" dirty="0"/>
            <a:t>USCIS received 236,000 H-1B petitions against the 2017 cap of 85,000</a:t>
          </a:r>
        </a:p>
      </dgm:t>
    </dgm:pt>
    <dgm:pt modelId="{EB296092-99ED-45D8-9A6B-80F79890979F}" type="parTrans" cxnId="{E211A425-21E8-4B2B-BF25-492BCB1A6F18}">
      <dgm:prSet/>
      <dgm:spPr/>
      <dgm:t>
        <a:bodyPr/>
        <a:lstStyle/>
        <a:p>
          <a:endParaRPr lang="en-US"/>
        </a:p>
      </dgm:t>
    </dgm:pt>
    <dgm:pt modelId="{AB2FCD26-2927-4697-96E4-D79EA5C41554}" type="sibTrans" cxnId="{E211A425-21E8-4B2B-BF25-492BCB1A6F18}">
      <dgm:prSet/>
      <dgm:spPr/>
      <dgm:t>
        <a:bodyPr/>
        <a:lstStyle/>
        <a:p>
          <a:endParaRPr lang="en-US"/>
        </a:p>
      </dgm:t>
    </dgm:pt>
    <dgm:pt modelId="{DF05EA00-10B1-4DBA-BAD8-BDA0BC30808A}">
      <dgm:prSet phldrT="[Text]" custT="1"/>
      <dgm:spPr/>
      <dgm:t>
        <a:bodyPr/>
        <a:lstStyle/>
        <a:p>
          <a:r>
            <a:rPr lang="en-US" sz="1600" b="0" dirty="0"/>
            <a:t>Department of State issued 164,000 L visas in 2015</a:t>
          </a:r>
        </a:p>
      </dgm:t>
    </dgm:pt>
    <dgm:pt modelId="{1A84BF44-2A66-4859-A791-45EE5C4CC358}" type="parTrans" cxnId="{4F2C4185-1EB6-402A-8A99-3EC492E5B771}">
      <dgm:prSet/>
      <dgm:spPr/>
      <dgm:t>
        <a:bodyPr/>
        <a:lstStyle/>
        <a:p>
          <a:endParaRPr lang="en-US"/>
        </a:p>
      </dgm:t>
    </dgm:pt>
    <dgm:pt modelId="{898B010C-1CD9-4AC0-9492-05622155FB52}" type="sibTrans" cxnId="{4F2C4185-1EB6-402A-8A99-3EC492E5B771}">
      <dgm:prSet/>
      <dgm:spPr/>
      <dgm:t>
        <a:bodyPr/>
        <a:lstStyle/>
        <a:p>
          <a:endParaRPr lang="en-US"/>
        </a:p>
      </dgm:t>
    </dgm:pt>
    <dgm:pt modelId="{E5E6769B-28B0-4B78-AAD1-CB0AB9410D62}">
      <dgm:prSet phldrT="[Text]" custT="1"/>
      <dgm:spPr/>
      <dgm:t>
        <a:bodyPr/>
        <a:lstStyle/>
        <a:p>
          <a:r>
            <a:rPr lang="en-US" sz="2800" dirty="0"/>
            <a:t>Immigration Politics</a:t>
          </a:r>
        </a:p>
      </dgm:t>
    </dgm:pt>
    <dgm:pt modelId="{46C9212F-5B42-4D97-A6CA-667C043195BD}" type="parTrans" cxnId="{C7E77A52-8D8D-4144-AF39-29694976F9AB}">
      <dgm:prSet/>
      <dgm:spPr/>
      <dgm:t>
        <a:bodyPr/>
        <a:lstStyle/>
        <a:p>
          <a:endParaRPr lang="en-US"/>
        </a:p>
      </dgm:t>
    </dgm:pt>
    <dgm:pt modelId="{FFF0D93D-AA0C-44FC-A009-BDBEB9087F14}" type="sibTrans" cxnId="{C7E77A52-8D8D-4144-AF39-29694976F9AB}">
      <dgm:prSet/>
      <dgm:spPr/>
      <dgm:t>
        <a:bodyPr/>
        <a:lstStyle/>
        <a:p>
          <a:endParaRPr lang="en-US"/>
        </a:p>
      </dgm:t>
    </dgm:pt>
    <dgm:pt modelId="{9F5C9576-C9DA-43DE-A51C-8E5D8E82C17A}">
      <dgm:prSet phldrT="[Text]" custT="1"/>
      <dgm:spPr/>
      <dgm:t>
        <a:bodyPr/>
        <a:lstStyle/>
        <a:p>
          <a:r>
            <a:rPr lang="en-US" sz="1600" b="0" dirty="0"/>
            <a:t>70% of registered voters say immigration is very important to their vote in 2016 (</a:t>
          </a:r>
          <a:r>
            <a:rPr lang="en-US" sz="1600" b="0" i="1" dirty="0">
              <a:hlinkClick xmlns:r="http://schemas.openxmlformats.org/officeDocument/2006/relationships" r:id="rId2"/>
            </a:rPr>
            <a:t>Pew Research Center</a:t>
          </a:r>
          <a:r>
            <a:rPr lang="en-US" sz="1600" dirty="0"/>
            <a:t>)</a:t>
          </a:r>
        </a:p>
      </dgm:t>
    </dgm:pt>
    <dgm:pt modelId="{1E61AF56-F38A-4AD0-8333-8DB480C2C126}" type="parTrans" cxnId="{57F9C2AD-F16B-483B-823B-6AD38418B09B}">
      <dgm:prSet/>
      <dgm:spPr/>
      <dgm:t>
        <a:bodyPr/>
        <a:lstStyle/>
        <a:p>
          <a:endParaRPr lang="en-US"/>
        </a:p>
      </dgm:t>
    </dgm:pt>
    <dgm:pt modelId="{F9941EB2-6F05-405D-B521-E3836E6991CF}" type="sibTrans" cxnId="{57F9C2AD-F16B-483B-823B-6AD38418B09B}">
      <dgm:prSet/>
      <dgm:spPr/>
      <dgm:t>
        <a:bodyPr/>
        <a:lstStyle/>
        <a:p>
          <a:endParaRPr lang="en-US"/>
        </a:p>
      </dgm:t>
    </dgm:pt>
    <dgm:pt modelId="{E3EF94FE-A534-4E3A-8DE4-22F26648EC37}">
      <dgm:prSet phldrT="[Text]" custT="1"/>
      <dgm:spPr/>
      <dgm:t>
        <a:bodyPr/>
        <a:lstStyle/>
        <a:p>
          <a:r>
            <a:rPr lang="en-US" sz="1600" dirty="0"/>
            <a:t>HR leaders identified immigration reform as the 3</a:t>
          </a:r>
          <a:r>
            <a:rPr lang="en-US" sz="1600" baseline="30000" dirty="0"/>
            <a:t>rd</a:t>
          </a:r>
          <a:r>
            <a:rPr lang="en-US" sz="1600" dirty="0"/>
            <a:t> most important election issue for HR in 2016 (</a:t>
          </a:r>
          <a:r>
            <a:rPr lang="en-US" sz="1600" i="1" dirty="0">
              <a:hlinkClick xmlns:r="http://schemas.openxmlformats.org/officeDocument/2006/relationships" r:id="rId3"/>
            </a:rPr>
            <a:t>Human Resources Executive</a:t>
          </a:r>
          <a:r>
            <a:rPr lang="en-US" sz="1600" dirty="0"/>
            <a:t>)</a:t>
          </a:r>
          <a:endParaRPr lang="en-US" sz="1400" dirty="0"/>
        </a:p>
      </dgm:t>
    </dgm:pt>
    <dgm:pt modelId="{05FA0FC6-82E9-4665-9B0D-38AD97A56EEB}" type="parTrans" cxnId="{9BC87250-0FBC-4208-B325-3C4869697EC7}">
      <dgm:prSet/>
      <dgm:spPr/>
      <dgm:t>
        <a:bodyPr/>
        <a:lstStyle/>
        <a:p>
          <a:endParaRPr lang="en-US"/>
        </a:p>
      </dgm:t>
    </dgm:pt>
    <dgm:pt modelId="{8CA5E32C-8273-4449-9BB7-9DF6FDCE907B}" type="sibTrans" cxnId="{9BC87250-0FBC-4208-B325-3C4869697EC7}">
      <dgm:prSet/>
      <dgm:spPr/>
      <dgm:t>
        <a:bodyPr/>
        <a:lstStyle/>
        <a:p>
          <a:endParaRPr lang="en-US"/>
        </a:p>
      </dgm:t>
    </dgm:pt>
    <dgm:pt modelId="{3069906E-B151-4BE1-90C2-926ADD2CD7BB}" type="pres">
      <dgm:prSet presAssocID="{2B0FA550-B958-48D0-8600-11DF2B7370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CD4CF3-CD23-4418-B9CB-374BBD962D5A}" type="pres">
      <dgm:prSet presAssocID="{6DB7E6C0-EC45-4E26-9FAE-623C8BC225FC}" presName="root" presStyleCnt="0"/>
      <dgm:spPr/>
    </dgm:pt>
    <dgm:pt modelId="{918AC78C-995B-4B85-8598-E0D4FE9420AA}" type="pres">
      <dgm:prSet presAssocID="{6DB7E6C0-EC45-4E26-9FAE-623C8BC225FC}" presName="rootComposite" presStyleCnt="0"/>
      <dgm:spPr/>
    </dgm:pt>
    <dgm:pt modelId="{5F6C73DD-14B5-4B48-BA01-F86C23E0CC3B}" type="pres">
      <dgm:prSet presAssocID="{6DB7E6C0-EC45-4E26-9FAE-623C8BC225FC}" presName="rootText" presStyleLbl="node1" presStyleIdx="0" presStyleCnt="3"/>
      <dgm:spPr/>
    </dgm:pt>
    <dgm:pt modelId="{BC4390BF-425F-418D-BB93-1F59EA327E72}" type="pres">
      <dgm:prSet presAssocID="{6DB7E6C0-EC45-4E26-9FAE-623C8BC225FC}" presName="rootConnector" presStyleLbl="node1" presStyleIdx="0" presStyleCnt="3"/>
      <dgm:spPr/>
    </dgm:pt>
    <dgm:pt modelId="{90FCD234-B1B3-4658-92B5-857917B808EC}" type="pres">
      <dgm:prSet presAssocID="{6DB7E6C0-EC45-4E26-9FAE-623C8BC225FC}" presName="childShape" presStyleCnt="0"/>
      <dgm:spPr/>
    </dgm:pt>
    <dgm:pt modelId="{5D351666-6BD2-409D-A620-B2A6A55FDD95}" type="pres">
      <dgm:prSet presAssocID="{B340B4CF-8F43-44D8-86BF-18E6F76221CA}" presName="Name13" presStyleLbl="parChTrans1D2" presStyleIdx="0" presStyleCnt="6"/>
      <dgm:spPr/>
    </dgm:pt>
    <dgm:pt modelId="{01D83854-8A66-4AC7-8ECF-70FA61D6D1FE}" type="pres">
      <dgm:prSet presAssocID="{637E185E-680A-4A98-972D-2D07685C1604}" presName="childText" presStyleLbl="bgAcc1" presStyleIdx="0" presStyleCnt="6">
        <dgm:presLayoutVars>
          <dgm:bulletEnabled val="1"/>
        </dgm:presLayoutVars>
      </dgm:prSet>
      <dgm:spPr/>
    </dgm:pt>
    <dgm:pt modelId="{8C73CE35-5F24-4B6F-A333-6BAD261CC9F5}" type="pres">
      <dgm:prSet presAssocID="{FD5DAEAD-D662-4C1B-A898-341932DB4FEA}" presName="Name13" presStyleLbl="parChTrans1D2" presStyleIdx="1" presStyleCnt="6"/>
      <dgm:spPr/>
    </dgm:pt>
    <dgm:pt modelId="{939ED951-2CC1-47B6-96E1-0D5307315C8F}" type="pres">
      <dgm:prSet presAssocID="{AB3C9048-0779-48DC-B3EE-65931B9350A5}" presName="childText" presStyleLbl="bgAcc1" presStyleIdx="1" presStyleCnt="6">
        <dgm:presLayoutVars>
          <dgm:bulletEnabled val="1"/>
        </dgm:presLayoutVars>
      </dgm:prSet>
      <dgm:spPr/>
    </dgm:pt>
    <dgm:pt modelId="{814E5A79-C3B8-405E-897A-C4FF5E48A117}" type="pres">
      <dgm:prSet presAssocID="{C2DF2079-23EA-48A1-AEB5-15116936D4B2}" presName="root" presStyleCnt="0"/>
      <dgm:spPr/>
    </dgm:pt>
    <dgm:pt modelId="{6584C1B9-8BD6-4722-B9CC-7139D2E2B10D}" type="pres">
      <dgm:prSet presAssocID="{C2DF2079-23EA-48A1-AEB5-15116936D4B2}" presName="rootComposite" presStyleCnt="0"/>
      <dgm:spPr/>
    </dgm:pt>
    <dgm:pt modelId="{948192EC-2AC5-4EA9-99EB-CA072B6D53B3}" type="pres">
      <dgm:prSet presAssocID="{C2DF2079-23EA-48A1-AEB5-15116936D4B2}" presName="rootText" presStyleLbl="node1" presStyleIdx="1" presStyleCnt="3"/>
      <dgm:spPr/>
    </dgm:pt>
    <dgm:pt modelId="{2D7F36CA-7D27-4C42-AAED-323B505184FF}" type="pres">
      <dgm:prSet presAssocID="{C2DF2079-23EA-48A1-AEB5-15116936D4B2}" presName="rootConnector" presStyleLbl="node1" presStyleIdx="1" presStyleCnt="3"/>
      <dgm:spPr/>
    </dgm:pt>
    <dgm:pt modelId="{F140C3E2-6369-4986-99A5-61B063E0A2E5}" type="pres">
      <dgm:prSet presAssocID="{C2DF2079-23EA-48A1-AEB5-15116936D4B2}" presName="childShape" presStyleCnt="0"/>
      <dgm:spPr/>
    </dgm:pt>
    <dgm:pt modelId="{657D76D6-40C1-4CFE-A95A-615D98661CDF}" type="pres">
      <dgm:prSet presAssocID="{EB296092-99ED-45D8-9A6B-80F79890979F}" presName="Name13" presStyleLbl="parChTrans1D2" presStyleIdx="2" presStyleCnt="6"/>
      <dgm:spPr/>
    </dgm:pt>
    <dgm:pt modelId="{0410BE64-5ADF-4F97-9074-847E359E7234}" type="pres">
      <dgm:prSet presAssocID="{CF5E1DD4-56A8-4FAE-8F1B-DAF329DBFCDD}" presName="childText" presStyleLbl="bgAcc1" presStyleIdx="2" presStyleCnt="6">
        <dgm:presLayoutVars>
          <dgm:bulletEnabled val="1"/>
        </dgm:presLayoutVars>
      </dgm:prSet>
      <dgm:spPr/>
    </dgm:pt>
    <dgm:pt modelId="{3D6E4730-AC44-41B4-91C5-BF53560FAB43}" type="pres">
      <dgm:prSet presAssocID="{1A84BF44-2A66-4859-A791-45EE5C4CC358}" presName="Name13" presStyleLbl="parChTrans1D2" presStyleIdx="3" presStyleCnt="6"/>
      <dgm:spPr/>
    </dgm:pt>
    <dgm:pt modelId="{4CD2FC6B-0C22-45E8-80CC-AFCC22FFDC63}" type="pres">
      <dgm:prSet presAssocID="{DF05EA00-10B1-4DBA-BAD8-BDA0BC30808A}" presName="childText" presStyleLbl="bgAcc1" presStyleIdx="3" presStyleCnt="6">
        <dgm:presLayoutVars>
          <dgm:bulletEnabled val="1"/>
        </dgm:presLayoutVars>
      </dgm:prSet>
      <dgm:spPr/>
    </dgm:pt>
    <dgm:pt modelId="{07D88F0A-FC5A-4F89-9A37-2C0575E5405B}" type="pres">
      <dgm:prSet presAssocID="{E5E6769B-28B0-4B78-AAD1-CB0AB9410D62}" presName="root" presStyleCnt="0"/>
      <dgm:spPr/>
    </dgm:pt>
    <dgm:pt modelId="{78ADC2AA-0687-4CCF-90F0-2FCEF0B9F316}" type="pres">
      <dgm:prSet presAssocID="{E5E6769B-28B0-4B78-AAD1-CB0AB9410D62}" presName="rootComposite" presStyleCnt="0"/>
      <dgm:spPr/>
    </dgm:pt>
    <dgm:pt modelId="{654E3977-06ED-4309-A6F3-79A608C495B0}" type="pres">
      <dgm:prSet presAssocID="{E5E6769B-28B0-4B78-AAD1-CB0AB9410D62}" presName="rootText" presStyleLbl="node1" presStyleIdx="2" presStyleCnt="3"/>
      <dgm:spPr/>
    </dgm:pt>
    <dgm:pt modelId="{FE0213EE-E613-4F81-B3E3-9A338164E64D}" type="pres">
      <dgm:prSet presAssocID="{E5E6769B-28B0-4B78-AAD1-CB0AB9410D62}" presName="rootConnector" presStyleLbl="node1" presStyleIdx="2" presStyleCnt="3"/>
      <dgm:spPr/>
    </dgm:pt>
    <dgm:pt modelId="{09FAD746-CBC8-4D5C-BC47-0D22C92B2C35}" type="pres">
      <dgm:prSet presAssocID="{E5E6769B-28B0-4B78-AAD1-CB0AB9410D62}" presName="childShape" presStyleCnt="0"/>
      <dgm:spPr/>
    </dgm:pt>
    <dgm:pt modelId="{67600815-671A-4006-93A9-6CE3845D647C}" type="pres">
      <dgm:prSet presAssocID="{1E61AF56-F38A-4AD0-8333-8DB480C2C126}" presName="Name13" presStyleLbl="parChTrans1D2" presStyleIdx="4" presStyleCnt="6"/>
      <dgm:spPr/>
    </dgm:pt>
    <dgm:pt modelId="{4BE7C6E9-9C60-4891-BAFE-6F9654C9AE1F}" type="pres">
      <dgm:prSet presAssocID="{9F5C9576-C9DA-43DE-A51C-8E5D8E82C17A}" presName="childText" presStyleLbl="bgAcc1" presStyleIdx="4" presStyleCnt="6">
        <dgm:presLayoutVars>
          <dgm:bulletEnabled val="1"/>
        </dgm:presLayoutVars>
      </dgm:prSet>
      <dgm:spPr/>
    </dgm:pt>
    <dgm:pt modelId="{7FE58189-6700-477E-BBAE-A347F008140F}" type="pres">
      <dgm:prSet presAssocID="{05FA0FC6-82E9-4665-9B0D-38AD97A56EEB}" presName="Name13" presStyleLbl="parChTrans1D2" presStyleIdx="5" presStyleCnt="6"/>
      <dgm:spPr/>
    </dgm:pt>
    <dgm:pt modelId="{116461A9-48B4-4351-94B7-24ABDD7A905C}" type="pres">
      <dgm:prSet presAssocID="{E3EF94FE-A534-4E3A-8DE4-22F26648EC3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B1EF4B5-DB50-4287-8B65-752C7DBBDFF0}" type="presOf" srcId="{9F5C9576-C9DA-43DE-A51C-8E5D8E82C17A}" destId="{4BE7C6E9-9C60-4891-BAFE-6F9654C9AE1F}" srcOrd="0" destOrd="0" presId="urn:microsoft.com/office/officeart/2005/8/layout/hierarchy3"/>
    <dgm:cxn modelId="{FCE4D260-469C-4031-9AA2-DB8B1651D5B6}" type="presOf" srcId="{B340B4CF-8F43-44D8-86BF-18E6F76221CA}" destId="{5D351666-6BD2-409D-A620-B2A6A55FDD95}" srcOrd="0" destOrd="0" presId="urn:microsoft.com/office/officeart/2005/8/layout/hierarchy3"/>
    <dgm:cxn modelId="{E685F62A-FA2D-4B78-874B-145B4386E8AB}" type="presOf" srcId="{CF5E1DD4-56A8-4FAE-8F1B-DAF329DBFCDD}" destId="{0410BE64-5ADF-4F97-9074-847E359E7234}" srcOrd="0" destOrd="0" presId="urn:microsoft.com/office/officeart/2005/8/layout/hierarchy3"/>
    <dgm:cxn modelId="{33CD9526-B32B-4E8F-ABAB-C910812D0752}" srcId="{6DB7E6C0-EC45-4E26-9FAE-623C8BC225FC}" destId="{637E185E-680A-4A98-972D-2D07685C1604}" srcOrd="0" destOrd="0" parTransId="{B340B4CF-8F43-44D8-86BF-18E6F76221CA}" sibTransId="{4FBE3339-63AD-4B94-A4EB-A23774BAE4CE}"/>
    <dgm:cxn modelId="{AF4EE2D6-3FAB-4724-B10E-97C12B2DA777}" type="presOf" srcId="{DF05EA00-10B1-4DBA-BAD8-BDA0BC30808A}" destId="{4CD2FC6B-0C22-45E8-80CC-AFCC22FFDC63}" srcOrd="0" destOrd="0" presId="urn:microsoft.com/office/officeart/2005/8/layout/hierarchy3"/>
    <dgm:cxn modelId="{E7C885F6-DF03-4588-9708-6A1144333315}" type="presOf" srcId="{1A84BF44-2A66-4859-A791-45EE5C4CC358}" destId="{3D6E4730-AC44-41B4-91C5-BF53560FAB43}" srcOrd="0" destOrd="0" presId="urn:microsoft.com/office/officeart/2005/8/layout/hierarchy3"/>
    <dgm:cxn modelId="{E211A425-21E8-4B2B-BF25-492BCB1A6F18}" srcId="{C2DF2079-23EA-48A1-AEB5-15116936D4B2}" destId="{CF5E1DD4-56A8-4FAE-8F1B-DAF329DBFCDD}" srcOrd="0" destOrd="0" parTransId="{EB296092-99ED-45D8-9A6B-80F79890979F}" sibTransId="{AB2FCD26-2927-4697-96E4-D79EA5C41554}"/>
    <dgm:cxn modelId="{9BC87250-0FBC-4208-B325-3C4869697EC7}" srcId="{E5E6769B-28B0-4B78-AAD1-CB0AB9410D62}" destId="{E3EF94FE-A534-4E3A-8DE4-22F26648EC37}" srcOrd="1" destOrd="0" parTransId="{05FA0FC6-82E9-4665-9B0D-38AD97A56EEB}" sibTransId="{8CA5E32C-8273-4449-9BB7-9DF6FDCE907B}"/>
    <dgm:cxn modelId="{131E686A-D1D2-4FF0-847A-AC7C9D4E491C}" type="presOf" srcId="{E5E6769B-28B0-4B78-AAD1-CB0AB9410D62}" destId="{FE0213EE-E613-4F81-B3E3-9A338164E64D}" srcOrd="1" destOrd="0" presId="urn:microsoft.com/office/officeart/2005/8/layout/hierarchy3"/>
    <dgm:cxn modelId="{DDE70735-61D0-4BC3-8DC4-24AAB2DACC90}" type="presOf" srcId="{2B0FA550-B958-48D0-8600-11DF2B737079}" destId="{3069906E-B151-4BE1-90C2-926ADD2CD7BB}" srcOrd="0" destOrd="0" presId="urn:microsoft.com/office/officeart/2005/8/layout/hierarchy3"/>
    <dgm:cxn modelId="{995FF7C1-9D92-4088-A515-A1F83F923339}" type="presOf" srcId="{AB3C9048-0779-48DC-B3EE-65931B9350A5}" destId="{939ED951-2CC1-47B6-96E1-0D5307315C8F}" srcOrd="0" destOrd="0" presId="urn:microsoft.com/office/officeart/2005/8/layout/hierarchy3"/>
    <dgm:cxn modelId="{80A17009-BB52-4CF3-81CC-194E1D4E7923}" type="presOf" srcId="{6DB7E6C0-EC45-4E26-9FAE-623C8BC225FC}" destId="{BC4390BF-425F-418D-BB93-1F59EA327E72}" srcOrd="1" destOrd="0" presId="urn:microsoft.com/office/officeart/2005/8/layout/hierarchy3"/>
    <dgm:cxn modelId="{7787CB21-C63E-4F90-B349-98BCA24F0819}" type="presOf" srcId="{637E185E-680A-4A98-972D-2D07685C1604}" destId="{01D83854-8A66-4AC7-8ECF-70FA61D6D1FE}" srcOrd="0" destOrd="0" presId="urn:microsoft.com/office/officeart/2005/8/layout/hierarchy3"/>
    <dgm:cxn modelId="{C7D91EF4-4166-4099-A4BD-50786BBCC85E}" type="presOf" srcId="{E5E6769B-28B0-4B78-AAD1-CB0AB9410D62}" destId="{654E3977-06ED-4309-A6F3-79A608C495B0}" srcOrd="0" destOrd="0" presId="urn:microsoft.com/office/officeart/2005/8/layout/hierarchy3"/>
    <dgm:cxn modelId="{10F3A315-C039-498E-BF8D-D7823E33B0B0}" type="presOf" srcId="{EB296092-99ED-45D8-9A6B-80F79890979F}" destId="{657D76D6-40C1-4CFE-A95A-615D98661CDF}" srcOrd="0" destOrd="0" presId="urn:microsoft.com/office/officeart/2005/8/layout/hierarchy3"/>
    <dgm:cxn modelId="{C7E77A52-8D8D-4144-AF39-29694976F9AB}" srcId="{2B0FA550-B958-48D0-8600-11DF2B737079}" destId="{E5E6769B-28B0-4B78-AAD1-CB0AB9410D62}" srcOrd="2" destOrd="0" parTransId="{46C9212F-5B42-4D97-A6CA-667C043195BD}" sibTransId="{FFF0D93D-AA0C-44FC-A009-BDBEB9087F14}"/>
    <dgm:cxn modelId="{52153A62-8CB8-4D14-BD62-F3AB4763252F}" type="presOf" srcId="{1E61AF56-F38A-4AD0-8333-8DB480C2C126}" destId="{67600815-671A-4006-93A9-6CE3845D647C}" srcOrd="0" destOrd="0" presId="urn:microsoft.com/office/officeart/2005/8/layout/hierarchy3"/>
    <dgm:cxn modelId="{12D34AD1-94D0-4212-AF85-A854D093F41B}" srcId="{2B0FA550-B958-48D0-8600-11DF2B737079}" destId="{C2DF2079-23EA-48A1-AEB5-15116936D4B2}" srcOrd="1" destOrd="0" parTransId="{68CA587A-922F-4AF0-81E5-79871287362B}" sibTransId="{0CB6AB88-5539-4691-87A4-1F696A32CCBF}"/>
    <dgm:cxn modelId="{57F9C2AD-F16B-483B-823B-6AD38418B09B}" srcId="{E5E6769B-28B0-4B78-AAD1-CB0AB9410D62}" destId="{9F5C9576-C9DA-43DE-A51C-8E5D8E82C17A}" srcOrd="0" destOrd="0" parTransId="{1E61AF56-F38A-4AD0-8333-8DB480C2C126}" sibTransId="{F9941EB2-6F05-405D-B521-E3836E6991CF}"/>
    <dgm:cxn modelId="{7CB6F28E-6DA7-4C1F-AEE0-3A95DC7CD5D4}" type="presOf" srcId="{E3EF94FE-A534-4E3A-8DE4-22F26648EC37}" destId="{116461A9-48B4-4351-94B7-24ABDD7A905C}" srcOrd="0" destOrd="0" presId="urn:microsoft.com/office/officeart/2005/8/layout/hierarchy3"/>
    <dgm:cxn modelId="{B14776F9-6DBA-493F-A165-F46C551647F1}" type="presOf" srcId="{C2DF2079-23EA-48A1-AEB5-15116936D4B2}" destId="{948192EC-2AC5-4EA9-99EB-CA072B6D53B3}" srcOrd="0" destOrd="0" presId="urn:microsoft.com/office/officeart/2005/8/layout/hierarchy3"/>
    <dgm:cxn modelId="{E3D622B5-0B4B-4E23-917C-FDE3C5EEC121}" srcId="{2B0FA550-B958-48D0-8600-11DF2B737079}" destId="{6DB7E6C0-EC45-4E26-9FAE-623C8BC225FC}" srcOrd="0" destOrd="0" parTransId="{C62D3134-748A-4B03-AF22-3A2AC954C037}" sibTransId="{EA11320A-A418-44B1-9ED6-9FD786552A6C}"/>
    <dgm:cxn modelId="{4F2C4185-1EB6-402A-8A99-3EC492E5B771}" srcId="{C2DF2079-23EA-48A1-AEB5-15116936D4B2}" destId="{DF05EA00-10B1-4DBA-BAD8-BDA0BC30808A}" srcOrd="1" destOrd="0" parTransId="{1A84BF44-2A66-4859-A791-45EE5C4CC358}" sibTransId="{898B010C-1CD9-4AC0-9492-05622155FB52}"/>
    <dgm:cxn modelId="{46BC6CDC-BB0B-4283-A918-2A7652C922BF}" srcId="{6DB7E6C0-EC45-4E26-9FAE-623C8BC225FC}" destId="{AB3C9048-0779-48DC-B3EE-65931B9350A5}" srcOrd="1" destOrd="0" parTransId="{FD5DAEAD-D662-4C1B-A898-341932DB4FEA}" sibTransId="{0C965B00-3A4B-4AB3-8BAB-2476B53711DE}"/>
    <dgm:cxn modelId="{651666FC-36B7-4F7F-B77E-695B093F4890}" type="presOf" srcId="{05FA0FC6-82E9-4665-9B0D-38AD97A56EEB}" destId="{7FE58189-6700-477E-BBAE-A347F008140F}" srcOrd="0" destOrd="0" presId="urn:microsoft.com/office/officeart/2005/8/layout/hierarchy3"/>
    <dgm:cxn modelId="{7395D0B7-9776-4B78-B5F8-47BB99AEC614}" type="presOf" srcId="{6DB7E6C0-EC45-4E26-9FAE-623C8BC225FC}" destId="{5F6C73DD-14B5-4B48-BA01-F86C23E0CC3B}" srcOrd="0" destOrd="0" presId="urn:microsoft.com/office/officeart/2005/8/layout/hierarchy3"/>
    <dgm:cxn modelId="{9C4C49DC-5E01-4114-B7AF-2FEA67DB3EA0}" type="presOf" srcId="{C2DF2079-23EA-48A1-AEB5-15116936D4B2}" destId="{2D7F36CA-7D27-4C42-AAED-323B505184FF}" srcOrd="1" destOrd="0" presId="urn:microsoft.com/office/officeart/2005/8/layout/hierarchy3"/>
    <dgm:cxn modelId="{F2CC91CA-2D16-4559-8E28-704BB4D67ABA}" type="presOf" srcId="{FD5DAEAD-D662-4C1B-A898-341932DB4FEA}" destId="{8C73CE35-5F24-4B6F-A333-6BAD261CC9F5}" srcOrd="0" destOrd="0" presId="urn:microsoft.com/office/officeart/2005/8/layout/hierarchy3"/>
    <dgm:cxn modelId="{3001E083-1093-403F-8510-DD9A1C71F8A6}" type="presParOf" srcId="{3069906E-B151-4BE1-90C2-926ADD2CD7BB}" destId="{0FCD4CF3-CD23-4418-B9CB-374BBD962D5A}" srcOrd="0" destOrd="0" presId="urn:microsoft.com/office/officeart/2005/8/layout/hierarchy3"/>
    <dgm:cxn modelId="{DCC2872F-7AC8-441A-A219-DA8C1BF80520}" type="presParOf" srcId="{0FCD4CF3-CD23-4418-B9CB-374BBD962D5A}" destId="{918AC78C-995B-4B85-8598-E0D4FE9420AA}" srcOrd="0" destOrd="0" presId="urn:microsoft.com/office/officeart/2005/8/layout/hierarchy3"/>
    <dgm:cxn modelId="{645FCC63-E8F4-4FD5-9D38-983534C07286}" type="presParOf" srcId="{918AC78C-995B-4B85-8598-E0D4FE9420AA}" destId="{5F6C73DD-14B5-4B48-BA01-F86C23E0CC3B}" srcOrd="0" destOrd="0" presId="urn:microsoft.com/office/officeart/2005/8/layout/hierarchy3"/>
    <dgm:cxn modelId="{FDCA7EF2-C316-44A4-A064-8AE091F3DD8B}" type="presParOf" srcId="{918AC78C-995B-4B85-8598-E0D4FE9420AA}" destId="{BC4390BF-425F-418D-BB93-1F59EA327E72}" srcOrd="1" destOrd="0" presId="urn:microsoft.com/office/officeart/2005/8/layout/hierarchy3"/>
    <dgm:cxn modelId="{B8D37748-16C1-482D-A2E1-D1E049FF243B}" type="presParOf" srcId="{0FCD4CF3-CD23-4418-B9CB-374BBD962D5A}" destId="{90FCD234-B1B3-4658-92B5-857917B808EC}" srcOrd="1" destOrd="0" presId="urn:microsoft.com/office/officeart/2005/8/layout/hierarchy3"/>
    <dgm:cxn modelId="{215DA8E4-EA72-48E6-904C-FDFB54FB08A7}" type="presParOf" srcId="{90FCD234-B1B3-4658-92B5-857917B808EC}" destId="{5D351666-6BD2-409D-A620-B2A6A55FDD95}" srcOrd="0" destOrd="0" presId="urn:microsoft.com/office/officeart/2005/8/layout/hierarchy3"/>
    <dgm:cxn modelId="{1596EC4C-254C-472A-9328-972272114E47}" type="presParOf" srcId="{90FCD234-B1B3-4658-92B5-857917B808EC}" destId="{01D83854-8A66-4AC7-8ECF-70FA61D6D1FE}" srcOrd="1" destOrd="0" presId="urn:microsoft.com/office/officeart/2005/8/layout/hierarchy3"/>
    <dgm:cxn modelId="{073EA8BB-0460-494D-A149-877210EB436A}" type="presParOf" srcId="{90FCD234-B1B3-4658-92B5-857917B808EC}" destId="{8C73CE35-5F24-4B6F-A333-6BAD261CC9F5}" srcOrd="2" destOrd="0" presId="urn:microsoft.com/office/officeart/2005/8/layout/hierarchy3"/>
    <dgm:cxn modelId="{DB2AEE92-29DE-4182-A310-DAA0A0BEC6BA}" type="presParOf" srcId="{90FCD234-B1B3-4658-92B5-857917B808EC}" destId="{939ED951-2CC1-47B6-96E1-0D5307315C8F}" srcOrd="3" destOrd="0" presId="urn:microsoft.com/office/officeart/2005/8/layout/hierarchy3"/>
    <dgm:cxn modelId="{1595FFDA-A0F3-4544-A0B3-F84FB06B67FB}" type="presParOf" srcId="{3069906E-B151-4BE1-90C2-926ADD2CD7BB}" destId="{814E5A79-C3B8-405E-897A-C4FF5E48A117}" srcOrd="1" destOrd="0" presId="urn:microsoft.com/office/officeart/2005/8/layout/hierarchy3"/>
    <dgm:cxn modelId="{8E705102-AA74-4FF0-AA88-1C08C07FBF7E}" type="presParOf" srcId="{814E5A79-C3B8-405E-897A-C4FF5E48A117}" destId="{6584C1B9-8BD6-4722-B9CC-7139D2E2B10D}" srcOrd="0" destOrd="0" presId="urn:microsoft.com/office/officeart/2005/8/layout/hierarchy3"/>
    <dgm:cxn modelId="{1D74BB9F-1386-4994-BE17-1D69AEC3C31D}" type="presParOf" srcId="{6584C1B9-8BD6-4722-B9CC-7139D2E2B10D}" destId="{948192EC-2AC5-4EA9-99EB-CA072B6D53B3}" srcOrd="0" destOrd="0" presId="urn:microsoft.com/office/officeart/2005/8/layout/hierarchy3"/>
    <dgm:cxn modelId="{6B2951C3-FBD9-4988-9680-D8EBCC130F64}" type="presParOf" srcId="{6584C1B9-8BD6-4722-B9CC-7139D2E2B10D}" destId="{2D7F36CA-7D27-4C42-AAED-323B505184FF}" srcOrd="1" destOrd="0" presId="urn:microsoft.com/office/officeart/2005/8/layout/hierarchy3"/>
    <dgm:cxn modelId="{28D89ACD-4D6A-479D-A736-99F38E0DBBD8}" type="presParOf" srcId="{814E5A79-C3B8-405E-897A-C4FF5E48A117}" destId="{F140C3E2-6369-4986-99A5-61B063E0A2E5}" srcOrd="1" destOrd="0" presId="urn:microsoft.com/office/officeart/2005/8/layout/hierarchy3"/>
    <dgm:cxn modelId="{B07BA16F-E6E5-4BEF-8769-54E0B80F05A2}" type="presParOf" srcId="{F140C3E2-6369-4986-99A5-61B063E0A2E5}" destId="{657D76D6-40C1-4CFE-A95A-615D98661CDF}" srcOrd="0" destOrd="0" presId="urn:microsoft.com/office/officeart/2005/8/layout/hierarchy3"/>
    <dgm:cxn modelId="{188ABF56-A203-4F02-99A4-2C9888E05FEF}" type="presParOf" srcId="{F140C3E2-6369-4986-99A5-61B063E0A2E5}" destId="{0410BE64-5ADF-4F97-9074-847E359E7234}" srcOrd="1" destOrd="0" presId="urn:microsoft.com/office/officeart/2005/8/layout/hierarchy3"/>
    <dgm:cxn modelId="{26651999-7DD3-439F-A13F-454117822B9B}" type="presParOf" srcId="{F140C3E2-6369-4986-99A5-61B063E0A2E5}" destId="{3D6E4730-AC44-41B4-91C5-BF53560FAB43}" srcOrd="2" destOrd="0" presId="urn:microsoft.com/office/officeart/2005/8/layout/hierarchy3"/>
    <dgm:cxn modelId="{65F56AB3-9198-46A9-9DA3-CD9D16E768BD}" type="presParOf" srcId="{F140C3E2-6369-4986-99A5-61B063E0A2E5}" destId="{4CD2FC6B-0C22-45E8-80CC-AFCC22FFDC63}" srcOrd="3" destOrd="0" presId="urn:microsoft.com/office/officeart/2005/8/layout/hierarchy3"/>
    <dgm:cxn modelId="{36664FA3-3A1F-4568-9297-C859DA0A7746}" type="presParOf" srcId="{3069906E-B151-4BE1-90C2-926ADD2CD7BB}" destId="{07D88F0A-FC5A-4F89-9A37-2C0575E5405B}" srcOrd="2" destOrd="0" presId="urn:microsoft.com/office/officeart/2005/8/layout/hierarchy3"/>
    <dgm:cxn modelId="{743ED824-337C-4219-B9B5-2B1358B7BBA4}" type="presParOf" srcId="{07D88F0A-FC5A-4F89-9A37-2C0575E5405B}" destId="{78ADC2AA-0687-4CCF-90F0-2FCEF0B9F316}" srcOrd="0" destOrd="0" presId="urn:microsoft.com/office/officeart/2005/8/layout/hierarchy3"/>
    <dgm:cxn modelId="{18D2D008-FD12-4CA5-A0B2-79C2A23F2B5C}" type="presParOf" srcId="{78ADC2AA-0687-4CCF-90F0-2FCEF0B9F316}" destId="{654E3977-06ED-4309-A6F3-79A608C495B0}" srcOrd="0" destOrd="0" presId="urn:microsoft.com/office/officeart/2005/8/layout/hierarchy3"/>
    <dgm:cxn modelId="{1B963B49-9756-4226-B70E-75D804EAABB7}" type="presParOf" srcId="{78ADC2AA-0687-4CCF-90F0-2FCEF0B9F316}" destId="{FE0213EE-E613-4F81-B3E3-9A338164E64D}" srcOrd="1" destOrd="0" presId="urn:microsoft.com/office/officeart/2005/8/layout/hierarchy3"/>
    <dgm:cxn modelId="{14D395E6-108D-4928-A5A5-4DD0D53C988F}" type="presParOf" srcId="{07D88F0A-FC5A-4F89-9A37-2C0575E5405B}" destId="{09FAD746-CBC8-4D5C-BC47-0D22C92B2C35}" srcOrd="1" destOrd="0" presId="urn:microsoft.com/office/officeart/2005/8/layout/hierarchy3"/>
    <dgm:cxn modelId="{6FA3D388-04F2-42BB-BD45-D54D00D2E5A1}" type="presParOf" srcId="{09FAD746-CBC8-4D5C-BC47-0D22C92B2C35}" destId="{67600815-671A-4006-93A9-6CE3845D647C}" srcOrd="0" destOrd="0" presId="urn:microsoft.com/office/officeart/2005/8/layout/hierarchy3"/>
    <dgm:cxn modelId="{48148C60-CA22-4E41-84C8-33D4DB199D8C}" type="presParOf" srcId="{09FAD746-CBC8-4D5C-BC47-0D22C92B2C35}" destId="{4BE7C6E9-9C60-4891-BAFE-6F9654C9AE1F}" srcOrd="1" destOrd="0" presId="urn:microsoft.com/office/officeart/2005/8/layout/hierarchy3"/>
    <dgm:cxn modelId="{FB894C38-0237-4D95-A6FA-6562E6321671}" type="presParOf" srcId="{09FAD746-CBC8-4D5C-BC47-0D22C92B2C35}" destId="{7FE58189-6700-477E-BBAE-A347F008140F}" srcOrd="2" destOrd="0" presId="urn:microsoft.com/office/officeart/2005/8/layout/hierarchy3"/>
    <dgm:cxn modelId="{998FB588-30D5-4137-B80B-F020F05E9868}" type="presParOf" srcId="{09FAD746-CBC8-4D5C-BC47-0D22C92B2C35}" destId="{116461A9-48B4-4351-94B7-24ABDD7A905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A347-0CA2-439F-B733-56B3C090C3A4}">
      <dsp:nvSpPr>
        <dsp:cNvPr id="0" name=""/>
        <dsp:cNvSpPr/>
      </dsp:nvSpPr>
      <dsp:spPr>
        <a:xfrm>
          <a:off x="34718" y="868"/>
          <a:ext cx="3831907" cy="1532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Restrictive immigration laws</a:t>
          </a:r>
        </a:p>
      </dsp:txBody>
      <dsp:txXfrm>
        <a:off x="801099" y="868"/>
        <a:ext cx="2299145" cy="1532762"/>
      </dsp:txXfrm>
    </dsp:sp>
    <dsp:sp modelId="{DA5A9E65-42A9-48A9-9735-305FCA005BBA}">
      <dsp:nvSpPr>
        <dsp:cNvPr id="0" name=""/>
        <dsp:cNvSpPr/>
      </dsp:nvSpPr>
      <dsp:spPr>
        <a:xfrm>
          <a:off x="3368478" y="131153"/>
          <a:ext cx="3180483" cy="12721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Less certainty that you will be able to hire and deploy talent</a:t>
          </a:r>
        </a:p>
      </dsp:txBody>
      <dsp:txXfrm>
        <a:off x="4004575" y="131153"/>
        <a:ext cx="1908290" cy="1272193"/>
      </dsp:txXfrm>
    </dsp:sp>
    <dsp:sp modelId="{A2E8B0BF-809B-4BE8-A929-740ECE5B72F4}">
      <dsp:nvSpPr>
        <dsp:cNvPr id="0" name=""/>
        <dsp:cNvSpPr/>
      </dsp:nvSpPr>
      <dsp:spPr>
        <a:xfrm>
          <a:off x="34718" y="1748218"/>
          <a:ext cx="3831907" cy="1532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Scrutiny of applications for work permits/visas</a:t>
          </a:r>
        </a:p>
      </dsp:txBody>
      <dsp:txXfrm>
        <a:off x="801099" y="1748218"/>
        <a:ext cx="2299145" cy="1532762"/>
      </dsp:txXfrm>
    </dsp:sp>
    <dsp:sp modelId="{CEE3C25B-7AB4-4CBF-B755-9F17E307B46F}">
      <dsp:nvSpPr>
        <dsp:cNvPr id="0" name=""/>
        <dsp:cNvSpPr/>
      </dsp:nvSpPr>
      <dsp:spPr>
        <a:xfrm>
          <a:off x="3368478" y="1878503"/>
          <a:ext cx="3180483" cy="12721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Adjudication processes take longer and are less predictable</a:t>
          </a:r>
        </a:p>
      </dsp:txBody>
      <dsp:txXfrm>
        <a:off x="4004575" y="1878503"/>
        <a:ext cx="1908290" cy="1272193"/>
      </dsp:txXfrm>
    </dsp:sp>
    <dsp:sp modelId="{26EACA42-2203-47F5-B097-D218DFC0BABC}">
      <dsp:nvSpPr>
        <dsp:cNvPr id="0" name=""/>
        <dsp:cNvSpPr/>
      </dsp:nvSpPr>
      <dsp:spPr>
        <a:xfrm>
          <a:off x="34718" y="3495568"/>
          <a:ext cx="3831907" cy="1532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Emphasis on enforcement</a:t>
          </a:r>
        </a:p>
      </dsp:txBody>
      <dsp:txXfrm>
        <a:off x="801099" y="3495568"/>
        <a:ext cx="2299145" cy="1532762"/>
      </dsp:txXfrm>
    </dsp:sp>
    <dsp:sp modelId="{CB7011EB-7EC1-48D3-BB7C-CF5DAB4E0C85}">
      <dsp:nvSpPr>
        <dsp:cNvPr id="0" name=""/>
        <dsp:cNvSpPr/>
      </dsp:nvSpPr>
      <dsp:spPr>
        <a:xfrm>
          <a:off x="3368478" y="3625853"/>
          <a:ext cx="3180483" cy="12721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More resources required for monitoring and ensuring compliance</a:t>
          </a:r>
        </a:p>
      </dsp:txBody>
      <dsp:txXfrm>
        <a:off x="4004575" y="3625853"/>
        <a:ext cx="1908290" cy="1272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C73DD-14B5-4B48-BA01-F86C23E0CC3B}">
      <dsp:nvSpPr>
        <dsp:cNvPr id="0" name=""/>
        <dsp:cNvSpPr/>
      </dsp:nvSpPr>
      <dsp:spPr>
        <a:xfrm>
          <a:off x="648295" y="4107"/>
          <a:ext cx="2764631" cy="1382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Skills Gaps</a:t>
          </a:r>
        </a:p>
      </dsp:txBody>
      <dsp:txXfrm>
        <a:off x="688782" y="44594"/>
        <a:ext cx="2683657" cy="1301341"/>
      </dsp:txXfrm>
    </dsp:sp>
    <dsp:sp modelId="{5D351666-6BD2-409D-A620-B2A6A55FDD95}">
      <dsp:nvSpPr>
        <dsp:cNvPr id="0" name=""/>
        <dsp:cNvSpPr/>
      </dsp:nvSpPr>
      <dsp:spPr>
        <a:xfrm>
          <a:off x="924758" y="1386423"/>
          <a:ext cx="276463" cy="103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36"/>
              </a:lnTo>
              <a:lnTo>
                <a:pt x="276463" y="1036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83854-8A66-4AC7-8ECF-70FA61D6D1FE}">
      <dsp:nvSpPr>
        <dsp:cNvPr id="0" name=""/>
        <dsp:cNvSpPr/>
      </dsp:nvSpPr>
      <dsp:spPr>
        <a:xfrm>
          <a:off x="1201221" y="1732002"/>
          <a:ext cx="2211705" cy="1382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Per </a:t>
          </a:r>
          <a:r>
            <a:rPr lang="en-US" sz="1600" b="0" kern="1200" dirty="0">
              <a:hlinkClick xmlns:r="http://schemas.openxmlformats.org/officeDocument/2006/relationships" r:id="rId1"/>
            </a:rPr>
            <a:t>SHRM</a:t>
          </a:r>
          <a:r>
            <a:rPr lang="en-US" sz="1600" b="0" kern="1200" dirty="0"/>
            <a:t>, 68% HR professionals are experiencing recruiting difficulty</a:t>
          </a:r>
        </a:p>
      </dsp:txBody>
      <dsp:txXfrm>
        <a:off x="1241708" y="1772489"/>
        <a:ext cx="2130731" cy="1301341"/>
      </dsp:txXfrm>
    </dsp:sp>
    <dsp:sp modelId="{8C73CE35-5F24-4B6F-A333-6BAD261CC9F5}">
      <dsp:nvSpPr>
        <dsp:cNvPr id="0" name=""/>
        <dsp:cNvSpPr/>
      </dsp:nvSpPr>
      <dsp:spPr>
        <a:xfrm>
          <a:off x="924758" y="1386423"/>
          <a:ext cx="276463" cy="276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631"/>
              </a:lnTo>
              <a:lnTo>
                <a:pt x="276463" y="276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ED951-2CC1-47B6-96E1-0D5307315C8F}">
      <dsp:nvSpPr>
        <dsp:cNvPr id="0" name=""/>
        <dsp:cNvSpPr/>
      </dsp:nvSpPr>
      <dsp:spPr>
        <a:xfrm>
          <a:off x="1201221" y="3459896"/>
          <a:ext cx="2211705" cy="1382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Asked why,  50% said candidates lack work experience, 38% said they lack technical skills</a:t>
          </a:r>
        </a:p>
      </dsp:txBody>
      <dsp:txXfrm>
        <a:off x="1241708" y="3500383"/>
        <a:ext cx="2130731" cy="1301341"/>
      </dsp:txXfrm>
    </dsp:sp>
    <dsp:sp modelId="{948192EC-2AC5-4EA9-99EB-CA072B6D53B3}">
      <dsp:nvSpPr>
        <dsp:cNvPr id="0" name=""/>
        <dsp:cNvSpPr/>
      </dsp:nvSpPr>
      <dsp:spPr>
        <a:xfrm>
          <a:off x="4104084" y="4107"/>
          <a:ext cx="2764631" cy="1382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Globalization</a:t>
          </a:r>
        </a:p>
      </dsp:txBody>
      <dsp:txXfrm>
        <a:off x="4144571" y="44594"/>
        <a:ext cx="2683657" cy="1301341"/>
      </dsp:txXfrm>
    </dsp:sp>
    <dsp:sp modelId="{657D76D6-40C1-4CFE-A95A-615D98661CDF}">
      <dsp:nvSpPr>
        <dsp:cNvPr id="0" name=""/>
        <dsp:cNvSpPr/>
      </dsp:nvSpPr>
      <dsp:spPr>
        <a:xfrm>
          <a:off x="4380547" y="1386423"/>
          <a:ext cx="276463" cy="103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36"/>
              </a:lnTo>
              <a:lnTo>
                <a:pt x="276463" y="1036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0BE64-5ADF-4F97-9074-847E359E7234}">
      <dsp:nvSpPr>
        <dsp:cNvPr id="0" name=""/>
        <dsp:cNvSpPr/>
      </dsp:nvSpPr>
      <dsp:spPr>
        <a:xfrm>
          <a:off x="4657010" y="1732002"/>
          <a:ext cx="2211705" cy="1382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USCIS received 236,000 H-1B petitions against the 2017 cap of 85,000</a:t>
          </a:r>
        </a:p>
      </dsp:txBody>
      <dsp:txXfrm>
        <a:off x="4697497" y="1772489"/>
        <a:ext cx="2130731" cy="1301341"/>
      </dsp:txXfrm>
    </dsp:sp>
    <dsp:sp modelId="{3D6E4730-AC44-41B4-91C5-BF53560FAB43}">
      <dsp:nvSpPr>
        <dsp:cNvPr id="0" name=""/>
        <dsp:cNvSpPr/>
      </dsp:nvSpPr>
      <dsp:spPr>
        <a:xfrm>
          <a:off x="4380547" y="1386423"/>
          <a:ext cx="276463" cy="276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631"/>
              </a:lnTo>
              <a:lnTo>
                <a:pt x="276463" y="276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2FC6B-0C22-45E8-80CC-AFCC22FFDC63}">
      <dsp:nvSpPr>
        <dsp:cNvPr id="0" name=""/>
        <dsp:cNvSpPr/>
      </dsp:nvSpPr>
      <dsp:spPr>
        <a:xfrm>
          <a:off x="4657010" y="3459896"/>
          <a:ext cx="2211705" cy="1382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Department of State issued 164,000 L visas in 2015</a:t>
          </a:r>
        </a:p>
      </dsp:txBody>
      <dsp:txXfrm>
        <a:off x="4697497" y="3500383"/>
        <a:ext cx="2130731" cy="1301341"/>
      </dsp:txXfrm>
    </dsp:sp>
    <dsp:sp modelId="{654E3977-06ED-4309-A6F3-79A608C495B0}">
      <dsp:nvSpPr>
        <dsp:cNvPr id="0" name=""/>
        <dsp:cNvSpPr/>
      </dsp:nvSpPr>
      <dsp:spPr>
        <a:xfrm>
          <a:off x="7559873" y="4107"/>
          <a:ext cx="2764631" cy="1382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Immigration Politics</a:t>
          </a:r>
        </a:p>
      </dsp:txBody>
      <dsp:txXfrm>
        <a:off x="7600360" y="44594"/>
        <a:ext cx="2683657" cy="1301341"/>
      </dsp:txXfrm>
    </dsp:sp>
    <dsp:sp modelId="{67600815-671A-4006-93A9-6CE3845D647C}">
      <dsp:nvSpPr>
        <dsp:cNvPr id="0" name=""/>
        <dsp:cNvSpPr/>
      </dsp:nvSpPr>
      <dsp:spPr>
        <a:xfrm>
          <a:off x="7836336" y="1386423"/>
          <a:ext cx="276463" cy="103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36"/>
              </a:lnTo>
              <a:lnTo>
                <a:pt x="276463" y="1036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7C6E9-9C60-4891-BAFE-6F9654C9AE1F}">
      <dsp:nvSpPr>
        <dsp:cNvPr id="0" name=""/>
        <dsp:cNvSpPr/>
      </dsp:nvSpPr>
      <dsp:spPr>
        <a:xfrm>
          <a:off x="8112799" y="1732002"/>
          <a:ext cx="2211705" cy="1382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70% of registered voters say immigration is very important to their vote in 2016 (</a:t>
          </a:r>
          <a:r>
            <a:rPr lang="en-US" sz="1600" b="0" i="1" kern="1200" dirty="0">
              <a:hlinkClick xmlns:r="http://schemas.openxmlformats.org/officeDocument/2006/relationships" r:id="rId2"/>
            </a:rPr>
            <a:t>Pew Research Center</a:t>
          </a:r>
          <a:r>
            <a:rPr lang="en-US" sz="1600" kern="1200" dirty="0"/>
            <a:t>)</a:t>
          </a:r>
        </a:p>
      </dsp:txBody>
      <dsp:txXfrm>
        <a:off x="8153286" y="1772489"/>
        <a:ext cx="2130731" cy="1301341"/>
      </dsp:txXfrm>
    </dsp:sp>
    <dsp:sp modelId="{7FE58189-6700-477E-BBAE-A347F008140F}">
      <dsp:nvSpPr>
        <dsp:cNvPr id="0" name=""/>
        <dsp:cNvSpPr/>
      </dsp:nvSpPr>
      <dsp:spPr>
        <a:xfrm>
          <a:off x="7836336" y="1386423"/>
          <a:ext cx="276463" cy="276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631"/>
              </a:lnTo>
              <a:lnTo>
                <a:pt x="276463" y="276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461A9-48B4-4351-94B7-24ABDD7A905C}">
      <dsp:nvSpPr>
        <dsp:cNvPr id="0" name=""/>
        <dsp:cNvSpPr/>
      </dsp:nvSpPr>
      <dsp:spPr>
        <a:xfrm>
          <a:off x="8112799" y="3459896"/>
          <a:ext cx="2211705" cy="1382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HR leaders identified immigration reform as the 3</a:t>
          </a:r>
          <a:r>
            <a:rPr lang="en-US" sz="1600" kern="1200" baseline="30000" dirty="0"/>
            <a:t>rd</a:t>
          </a:r>
          <a:r>
            <a:rPr lang="en-US" sz="1600" kern="1200" dirty="0"/>
            <a:t> most important election issue for HR in 2016 (</a:t>
          </a:r>
          <a:r>
            <a:rPr lang="en-US" sz="1600" i="1" kern="1200" dirty="0">
              <a:hlinkClick xmlns:r="http://schemas.openxmlformats.org/officeDocument/2006/relationships" r:id="rId3"/>
            </a:rPr>
            <a:t>Human Resources Executive</a:t>
          </a:r>
          <a:r>
            <a:rPr lang="en-US" sz="1600" kern="1200" dirty="0"/>
            <a:t>)</a:t>
          </a:r>
          <a:endParaRPr lang="en-US" sz="1400" kern="1200" dirty="0"/>
        </a:p>
      </dsp:txBody>
      <dsp:txXfrm>
        <a:off x="8153286" y="3500383"/>
        <a:ext cx="2130731" cy="130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D20F7-26FD-473D-B116-0A2F01A39B8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9B067-16B7-4F7E-BA49-2CBA040C8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2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Securing global talent is difficult, and current political climate is going to make it harder, but there is still hope.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According to UN Migration is up 41% worldwide.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B067-16B7-4F7E-BA49-2CBA040C85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immigrants increased share of the world to 3.3% in 2015 from 2.8% in 2000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B067-16B7-4F7E-BA49-2CBA040C85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B067-16B7-4F7E-BA49-2CBA040C85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Since you are global HR here are some strategic</a:t>
            </a:r>
            <a:r>
              <a:rPr lang="en-US" sz="1200" baseline="0" dirty="0"/>
              <a:t> </a:t>
            </a:r>
            <a:r>
              <a:rPr lang="en-US" sz="1200" dirty="0"/>
              <a:t>considerations to make your global</a:t>
            </a:r>
            <a:r>
              <a:rPr lang="en-US" sz="1200" baseline="0" dirty="0"/>
              <a:t> talent transfers </a:t>
            </a:r>
            <a:r>
              <a:rPr lang="en-US" sz="1200" dirty="0"/>
              <a:t>work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B067-16B7-4F7E-BA49-2CBA040C85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9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6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794C-2997-4BA1-9204-37AFD295B0B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FD9C-A685-45E2-B41C-AC95F0AF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os-mori.com/researchpublications/researcharchive/3771/Global-study-shows-many-around-the-world-uncomfortable-with-levels-of-immigration.asp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baptist@dodi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ndrew.Yewdell@cfgi.org" TargetMode="External"/><Relationship Id="rId4" Type="http://schemas.openxmlformats.org/officeDocument/2006/relationships/hyperlink" Target="mailto:Rchargois@fostergloba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://www.manpowergroup.com/wps/wcm/connect/manpowergroup-en/home/thought-leadership/research-insights/talent-shortage-2015/#.VFFDXfnF98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rms.shrm.org/forms/2014-cfgi-employer-immigration-surve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os-mori.com/researchpublications/researcharchive/3771/Global-study-shows-many-around-the-world-uncomfortable-with-levels-of-immigration.asp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Taming the Wild World of Immigration with Your U.S. Immigration Knowledge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Kia Baptist, </a:t>
            </a:r>
            <a:r>
              <a:rPr lang="en-US" sz="2400" i="1" dirty="0"/>
              <a:t>Diamond Offshore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Ryan Chargois, </a:t>
            </a:r>
            <a:r>
              <a:rPr lang="en-US" sz="2400" i="1" dirty="0"/>
              <a:t>Foster LLP</a:t>
            </a:r>
          </a:p>
          <a:p>
            <a:pPr algn="ctr"/>
            <a:r>
              <a:rPr lang="en-US" sz="2400" dirty="0"/>
              <a:t>Andrew Yewdell, </a:t>
            </a:r>
            <a:r>
              <a:rPr lang="en-US" sz="2400" i="1" dirty="0"/>
              <a:t>Council for Global Immigration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311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255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Opinion of the employment aspects of immigration is nuanced, but still problematic…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91440"/>
            <a:ext cx="850392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Public Opinion on Business Immigration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550" r="2501" b="610"/>
          <a:stretch/>
        </p:blipFill>
        <p:spPr>
          <a:xfrm>
            <a:off x="6126480" y="2834640"/>
            <a:ext cx="5852160" cy="3309084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550" r="2501" b="610"/>
          <a:stretch/>
        </p:blipFill>
        <p:spPr>
          <a:xfrm>
            <a:off x="182880" y="2834640"/>
            <a:ext cx="5852160" cy="33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255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The UK demonstrates the power of public opinion to shift policy….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91440"/>
            <a:ext cx="850392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Public Opinion in the 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560320"/>
            <a:ext cx="5852160" cy="382850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6"/>
          <p:cNvGraphicFramePr/>
          <p:nvPr>
            <p:extLst/>
          </p:nvPr>
        </p:nvGraphicFramePr>
        <p:xfrm>
          <a:off x="6126480" y="2560320"/>
          <a:ext cx="585216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255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Negative public opinion led to policies to curb immigration…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Politics of Immigration in the 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95" t="12485" r="6813" b="10847"/>
          <a:stretch/>
        </p:blipFill>
        <p:spPr>
          <a:xfrm>
            <a:off x="914400" y="2560320"/>
            <a:ext cx="5353877" cy="36576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829" t="26636" r="13266" b="1228"/>
          <a:stretch/>
        </p:blipFill>
        <p:spPr>
          <a:xfrm>
            <a:off x="6858000" y="2560320"/>
            <a:ext cx="4276580" cy="36576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69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Globally, there is a policy trend toward restricting immigration, but it’s not universal…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A Bleak Global Picture?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6080"/>
            <a:ext cx="54864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r="2876"/>
          <a:stretch/>
        </p:blipFill>
        <p:spPr>
          <a:xfrm>
            <a:off x="6217920" y="2926080"/>
            <a:ext cx="5486400" cy="33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3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What Does this Mean for Employers?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120640" y="1005840"/>
          <a:ext cx="658368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080" y="1828800"/>
            <a:ext cx="4114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The negative political discourse around immigration has potential to impact the way you work…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Global Parallels in the United States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40080" y="1554480"/>
          <a:ext cx="109728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13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84320" y="2438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Migration Increased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55" y="906288"/>
            <a:ext cx="9726818" cy="5880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959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695" y="3582388"/>
            <a:ext cx="3842854" cy="8292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400" dirty="0"/>
              <a:t>Policy Scrutiny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84320" y="2438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Immigration Paradigm</a:t>
            </a:r>
          </a:p>
        </p:txBody>
      </p:sp>
      <p:sp>
        <p:nvSpPr>
          <p:cNvPr id="5" name="Up Arrow 4"/>
          <p:cNvSpPr/>
          <p:nvPr/>
        </p:nvSpPr>
        <p:spPr>
          <a:xfrm>
            <a:off x="2832264" y="1699159"/>
            <a:ext cx="1436914" cy="1306286"/>
          </a:xfrm>
          <a:prstGeom prst="upArrow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42461" y="4993573"/>
            <a:ext cx="3499658" cy="8292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400" dirty="0"/>
              <a:t>Regulations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5" y="2176151"/>
            <a:ext cx="2958143" cy="8292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400" dirty="0"/>
              <a:t>Migration</a:t>
            </a:r>
          </a:p>
        </p:txBody>
      </p:sp>
      <p:sp>
        <p:nvSpPr>
          <p:cNvPr id="11" name="Up Arrow 10"/>
          <p:cNvSpPr/>
          <p:nvPr/>
        </p:nvSpPr>
        <p:spPr>
          <a:xfrm>
            <a:off x="6155376" y="3105396"/>
            <a:ext cx="1436914" cy="1306286"/>
          </a:xfrm>
          <a:prstGeom prst="upArrow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9074727" y="4516581"/>
            <a:ext cx="1436914" cy="1306286"/>
          </a:xfrm>
          <a:prstGeom prst="upArrow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1" y="1828800"/>
            <a:ext cx="4703816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defRPr/>
            </a:pPr>
            <a:r>
              <a:rPr lang="en-US" sz="2800" dirty="0"/>
              <a:t>Complex immigration increases opportunities for a prepared global HR to recruit talent.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A prepared global HR should understand immigration on a global scale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84320" y="2438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Opportunities: Be Prepared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8182" r="8920" b="3896"/>
          <a:stretch/>
        </p:blipFill>
        <p:spPr>
          <a:xfrm rot="11243976">
            <a:off x="6302853" y="2161309"/>
            <a:ext cx="4326239" cy="4355275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80552" y="1505634"/>
            <a:ext cx="4170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International migrants by major area of destination and origin, 2015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21077" y="6172038"/>
            <a:ext cx="1102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Africa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65206" y="2837604"/>
            <a:ext cx="1102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Asia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340092" y="2837604"/>
            <a:ext cx="1102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Europe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51395" y="5150715"/>
            <a:ext cx="110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Latin America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448514" y="6165502"/>
            <a:ext cx="110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North America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14531" y="6488668"/>
            <a:ext cx="1102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Oceania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669647" y="6395001"/>
            <a:ext cx="1510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</a:p>
          <a:p>
            <a:r>
              <a:rPr lang="en-US" sz="1200" dirty="0"/>
              <a:t>United Nations, 2016</a:t>
            </a:r>
          </a:p>
        </p:txBody>
      </p:sp>
    </p:spTree>
    <p:extLst>
      <p:ext uri="{BB962C8B-B14F-4D97-AF65-F5344CB8AC3E}">
        <p14:creationId xmlns:p14="http://schemas.microsoft.com/office/powerpoint/2010/main" val="381790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Immigration Overview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795053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Around the world, immigration law is about . . 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Who can enter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how long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what purpose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Under what conditions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But if you know something about U.S. immigration, you can use that knowledge to manage global assignments.</a:t>
            </a:r>
          </a:p>
        </p:txBody>
      </p:sp>
      <p:pic>
        <p:nvPicPr>
          <p:cNvPr id="5" name="Picture 2" descr="http://mgrs-data.org/wp-content/uploads/2011/08/globe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32" y="2437764"/>
            <a:ext cx="2510638" cy="24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About Us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What’s Going on in the World of Immigration?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Applying Your U.S. Immigration Knowledge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Changing the Status Quo with Advocacy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Today’s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014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Objectives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37557"/>
            <a:ext cx="11073740" cy="4263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Identify </a:t>
            </a:r>
            <a:r>
              <a:rPr lang="en-US" b="1" i="1" dirty="0"/>
              <a:t>common themes and principles</a:t>
            </a:r>
            <a:r>
              <a:rPr lang="en-US" dirty="0"/>
              <a:t> in immigration laws in the U.S. and globally to help you </a:t>
            </a:r>
            <a:r>
              <a:rPr lang="en-US" b="1" i="1" dirty="0"/>
              <a:t>issue-spot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Draw parallels between U.S. immigration and immigration to other countries to help identify common sets of </a:t>
            </a:r>
            <a:r>
              <a:rPr lang="en-US" b="1" i="1" dirty="0"/>
              <a:t>requirements</a:t>
            </a:r>
            <a:r>
              <a:rPr lang="en-US" dirty="0"/>
              <a:t> and </a:t>
            </a:r>
            <a:r>
              <a:rPr lang="en-US" b="1" i="1" dirty="0"/>
              <a:t>pacing events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Develop a </a:t>
            </a:r>
            <a:r>
              <a:rPr lang="en-US" b="1" i="1" dirty="0"/>
              <a:t>standard HR immigration task list</a:t>
            </a:r>
            <a:r>
              <a:rPr lang="en-US" dirty="0"/>
              <a:t> applicable for managing immigration for any assignment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71327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 Common Themes &amp; Concepts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758952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Work assignment requires authorization.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greater the candidate’s education and salary, the easier the work permit and visa process.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Employees of related entities abroad generally may transfer more easily.</a:t>
            </a:r>
          </a:p>
        </p:txBody>
      </p:sp>
      <p:pic>
        <p:nvPicPr>
          <p:cNvPr id="5" name="Picture 2" descr="http://www.cgdev.org/files/2664_image2_globa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1" y="1958584"/>
            <a:ext cx="3543922" cy="352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Common Themes &amp; Concepts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6691745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Local and national labor protections play a key role.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longer the intended stay, the more difficult &amp; time-consuming the process.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Geopolitical and cultural similarity often play a role.</a:t>
            </a:r>
          </a:p>
        </p:txBody>
      </p:sp>
      <p:pic>
        <p:nvPicPr>
          <p:cNvPr id="5" name="Picture 2" descr="http://www.investtoronto.ca/InvestAssets/Images/Articles/wct-labour-fo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28" y="2658092"/>
            <a:ext cx="3614367" cy="2409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34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Requirements &amp; Limitations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6762997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Common Set of Basic </a:t>
            </a:r>
            <a:r>
              <a:rPr lang="en-US" sz="3200" b="1" i="1" dirty="0"/>
              <a:t>Corporate Requirements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Corporate registration and bona fides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Job offer or assignment letter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Wage obligations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Document retention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15" y="2505406"/>
            <a:ext cx="3237323" cy="2849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81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Requirements &amp; Limitations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6762997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Common Set of Basic </a:t>
            </a:r>
            <a:r>
              <a:rPr lang="en-US" sz="3200" b="1" i="1" dirty="0"/>
              <a:t>Individual Requirements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Nationality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Personal documents (often original)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Education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Work experience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Intra-company experience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Other special skills</a:t>
            </a:r>
          </a:p>
        </p:txBody>
      </p:sp>
      <p:pic>
        <p:nvPicPr>
          <p:cNvPr id="6" name="Picture 2" descr="http://optimussbr.com/wp-content/uploads/2011/10/Culture-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63" y="2242260"/>
            <a:ext cx="3954175" cy="27928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8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Requirements &amp; Limitations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6762997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Common Set of Basic </a:t>
            </a:r>
            <a:r>
              <a:rPr lang="en-US" sz="3200" b="1" i="1" dirty="0"/>
              <a:t>Limitations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Admission limits &amp; quotas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Local hiring/training requirements and ratios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Time limits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Purpose/activity limits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Family limits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Geographic/location limits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Social programs/benefits</a:t>
            </a:r>
          </a:p>
        </p:txBody>
      </p:sp>
      <p:pic>
        <p:nvPicPr>
          <p:cNvPr id="5" name="Picture 2" descr="\\fosterquan.local\users\Houston Users\mnaqvi\My Documents\My Pictures\Eligibility Requir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10" y="2636323"/>
            <a:ext cx="3883130" cy="248966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87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Comparable Processes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24745"/>
              </p:ext>
            </p:extLst>
          </p:nvPr>
        </p:nvGraphicFramePr>
        <p:xfrm>
          <a:off x="487878" y="1425037"/>
          <a:ext cx="11216244" cy="502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4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United</a:t>
                      </a:r>
                      <a:r>
                        <a:rPr lang="en-US" sz="2800" baseline="0" dirty="0"/>
                        <a:t> States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World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68">
                <a:tc>
                  <a:txBody>
                    <a:bodyPr/>
                    <a:lstStyle/>
                    <a:p>
                      <a:r>
                        <a:rPr lang="en-US" sz="2400" dirty="0"/>
                        <a:t>Labor Condition</a:t>
                      </a:r>
                      <a:r>
                        <a:rPr lang="en-US" sz="2400" baseline="0" dirty="0"/>
                        <a:t> Application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(for H-1B, H-1B1, E-3)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Labor Market</a:t>
                      </a:r>
                      <a:r>
                        <a:rPr lang="en-US" sz="2400" baseline="0" dirty="0"/>
                        <a:t> Opinion/Test/Attestation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968">
                <a:tc>
                  <a:txBody>
                    <a:bodyPr/>
                    <a:lstStyle/>
                    <a:p>
                      <a:r>
                        <a:rPr lang="en-US" sz="2400" dirty="0"/>
                        <a:t>Nonimmigrant</a:t>
                      </a:r>
                      <a:r>
                        <a:rPr lang="en-US" sz="2400" baseline="0" dirty="0"/>
                        <a:t> petition with U.S. CIS – H-1B, H-1B1, L-1, O-1, TN, E-3, E-1/2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Work permit application with local, regional or national immigration authority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30">
                <a:tc>
                  <a:txBody>
                    <a:bodyPr/>
                    <a:lstStyle/>
                    <a:p>
                      <a:r>
                        <a:rPr lang="en-US" sz="2400" dirty="0"/>
                        <a:t>Consular</a:t>
                      </a:r>
                      <a:r>
                        <a:rPr lang="en-US" sz="2400" baseline="0" dirty="0"/>
                        <a:t> v</a:t>
                      </a:r>
                      <a:r>
                        <a:rPr lang="en-US" sz="2400" dirty="0"/>
                        <a:t>isa</a:t>
                      </a:r>
                      <a:r>
                        <a:rPr lang="en-US" sz="2400" baseline="0" dirty="0"/>
                        <a:t> application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Consular</a:t>
                      </a:r>
                      <a:r>
                        <a:rPr lang="en-US" sz="2400" baseline="0" dirty="0"/>
                        <a:t> visa application</a:t>
                      </a:r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30">
                <a:tc>
                  <a:txBody>
                    <a:bodyPr/>
                    <a:lstStyle/>
                    <a:p>
                      <a:r>
                        <a:rPr lang="en-US" sz="2400" dirty="0"/>
                        <a:t>Admission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Admission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924">
                <a:tc>
                  <a:txBody>
                    <a:bodyPr/>
                    <a:lstStyle/>
                    <a:p>
                      <a:r>
                        <a:rPr lang="en-US" sz="2400" dirty="0"/>
                        <a:t>Form</a:t>
                      </a:r>
                      <a:r>
                        <a:rPr lang="en-US" sz="2400" baseline="0" dirty="0"/>
                        <a:t> AR-11 Change of Address requirement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Address and/or in-person</a:t>
                      </a:r>
                      <a:r>
                        <a:rPr lang="en-US" sz="2400" baseline="0" dirty="0"/>
                        <a:t> r</a:t>
                      </a:r>
                      <a:r>
                        <a:rPr lang="en-US" sz="2400" dirty="0"/>
                        <a:t>egistration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30">
                <a:tc>
                  <a:txBody>
                    <a:bodyPr/>
                    <a:lstStyle/>
                    <a:p>
                      <a:r>
                        <a:rPr lang="en-US" sz="2400" dirty="0"/>
                        <a:t>Permanent</a:t>
                      </a:r>
                      <a:r>
                        <a:rPr lang="en-US" sz="2400" baseline="0" dirty="0"/>
                        <a:t> residency (optional)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Permanent residency (uncommon)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6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Time Frames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7819901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Time frames vary over time, from place to place, and based on process.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Usually not as long as in the U.S., but build extra time for the unexpected.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Contact immigration counsel as soon as you know of the potential assignment.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Preliminary, time-saving steps you can take even before a formal offer and acceptance.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Know the pacing events.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Examples:  Document legalizations, </a:t>
            </a:r>
            <a:br>
              <a:rPr lang="en-US" sz="2400" dirty="0"/>
            </a:br>
            <a:r>
              <a:rPr lang="en-US" sz="2400" dirty="0"/>
              <a:t>background checks, medical exams.</a:t>
            </a:r>
          </a:p>
        </p:txBody>
      </p:sp>
      <p:pic>
        <p:nvPicPr>
          <p:cNvPr id="5" name="Picture 2" descr="http://ramblingsofapr.files.wordpress.com/2013/04/calend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68" y="2369374"/>
            <a:ext cx="3132117" cy="23490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15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Pacing Events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7974281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Assignment awareness.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Initial document and information collection.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Prefilling requirements (medical exam, police clearance, background check, original/authenticated document collection, labor test).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Document execution and filing.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Post approval steps.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Admission into country.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Post arrival steps.</a:t>
            </a:r>
          </a:p>
        </p:txBody>
      </p:sp>
      <p:pic>
        <p:nvPicPr>
          <p:cNvPr id="5" name="Picture 2" descr="\\fosterquan.local\users\Houston Users\mnaqvi\My Documents\My Pictures\time for a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679" y="2815141"/>
            <a:ext cx="2888642" cy="23054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94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HR Information &amp; Document Checklist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799"/>
            <a:ext cx="7356764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Corporate formation and/or relationship documents.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Evidence that the company is doing business in the target jurisdiction.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Signing authority &amp; local point of contact in target jurisdiction.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Job description, salary, assignment letter.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Target start date.</a:t>
            </a:r>
          </a:p>
        </p:txBody>
      </p:sp>
      <p:pic>
        <p:nvPicPr>
          <p:cNvPr id="6" name="Picture 2" descr="http://xash.me/wp-content/uploads/2014/04/portrait_of_a_businessman_writing_an_acrion_plan_on_the_screen_1346073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29" y="2311730"/>
            <a:ext cx="2982856" cy="28346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4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0" y="1567549"/>
            <a:ext cx="7772400" cy="477388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/>
              <a:t>CFGI is the leading global employer network dedicated to immigration.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Diamond Offshore is a leader in offshore drilling, providing contract drilling services to the energy industry around the globe. </a:t>
            </a:r>
          </a:p>
          <a:p>
            <a:endParaRPr lang="en-US" sz="2800" dirty="0"/>
          </a:p>
          <a:p>
            <a:r>
              <a:rPr lang="en-US" sz="2800" dirty="0"/>
              <a:t>Foster is a leading immigration law firm delivering the full spectrum of U.S. and global immigration solutions.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About Us</a:t>
            </a:r>
          </a:p>
        </p:txBody>
      </p:sp>
      <p:pic>
        <p:nvPicPr>
          <p:cNvPr id="4" name="Picture 20" descr="C:\Users\ayewdell\AppData\Local\Microsoft\Windows\Temporary Internet Files\Content.Outlook\UXYRO63A\CFGI 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36000" r="8200" b="37000"/>
          <a:stretch/>
        </p:blipFill>
        <p:spPr bwMode="auto">
          <a:xfrm>
            <a:off x="182880" y="1737360"/>
            <a:ext cx="3401568" cy="1097280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" y="4966549"/>
            <a:ext cx="3686381" cy="1202682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95" y="3230937"/>
            <a:ext cx="1822553" cy="14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Key Contacts Checklist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82296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External Contacts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Immigration counsel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International taxation specialist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Relocation agency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Employment/labor counsel in target jurisdiction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Internal Contacts/Customers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Signing authority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Local contact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Local manager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Current manager</a:t>
            </a:r>
          </a:p>
        </p:txBody>
      </p:sp>
      <p:pic>
        <p:nvPicPr>
          <p:cNvPr id="5" name="Picture 2" descr="http://2.bp.blogspot.com/-MxXgeFDbziA/TVREeVwRmVI/AAAAAAAAAAQ/PWFzImrs95Y/s1600/_new_organizational.b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10" y="3329544"/>
            <a:ext cx="3790208" cy="28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96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Expiration Tracking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799"/>
            <a:ext cx="1104999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Numerous immigration related documents may need to be monitored.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Visa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Admission Record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Work Permit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Residence Permit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Police Clearance/Registration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What systems do you have in place to track expirations?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400" dirty="0"/>
              <a:t>What proactive steps need to be taken to ensure no gaps in employment or residence authorization?</a:t>
            </a:r>
          </a:p>
        </p:txBody>
      </p:sp>
    </p:spTree>
    <p:extLst>
      <p:ext uri="{BB962C8B-B14F-4D97-AF65-F5344CB8AC3E}">
        <p14:creationId xmlns:p14="http://schemas.microsoft.com/office/powerpoint/2010/main" val="2121059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The Global Status Quo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080" y="1828799"/>
            <a:ext cx="1104999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Whether in the U.S. or another country, immigration processes will require…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prstClr val="black"/>
                </a:solidFill>
              </a:rPr>
              <a:t>Staff to manage processes and ensure compliance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prstClr val="black"/>
                </a:solidFill>
              </a:rPr>
              <a:t>Time for government adjudications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solidFill>
                  <a:prstClr val="black"/>
                </a:solidFill>
              </a:rPr>
              <a:t>Money for filing and legal fees</a:t>
            </a:r>
          </a:p>
        </p:txBody>
      </p:sp>
    </p:spTree>
    <p:extLst>
      <p:ext uri="{BB962C8B-B14F-4D97-AF65-F5344CB8AC3E}">
        <p14:creationId xmlns:p14="http://schemas.microsoft.com/office/powerpoint/2010/main" val="1772291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109728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3200" dirty="0"/>
              <a:t>You can advance employer-friendly immigration policies at the global- and national- level...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Opportunities for Business Advocacy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2926080"/>
            <a:ext cx="5394960" cy="34747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2800" dirty="0"/>
              <a:t>Global Advocacy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7920" y="2926080"/>
            <a:ext cx="5394960" cy="34747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2800" dirty="0"/>
              <a:t>National Advocacy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657600"/>
            <a:ext cx="4480560" cy="9323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846320"/>
            <a:ext cx="2011680" cy="9821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0" descr="International Labour Organizatio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4754880"/>
            <a:ext cx="2011680" cy="13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657600"/>
            <a:ext cx="1828800" cy="12679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5212080"/>
            <a:ext cx="18288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5029201"/>
            <a:ext cx="1828800" cy="12188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3657283"/>
            <a:ext cx="18288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0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Identify and leverage your government affairs network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Know your audience and what matters to them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Tell your story with data and anecdotes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Cite good and bad practices from other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4 Advocacy Tips</a:t>
            </a:r>
          </a:p>
        </p:txBody>
      </p:sp>
    </p:spTree>
    <p:extLst>
      <p:ext uri="{BB962C8B-B14F-4D97-AF65-F5344CB8AC3E}">
        <p14:creationId xmlns:p14="http://schemas.microsoft.com/office/powerpoint/2010/main" val="2128865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75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Question and Answer</a:t>
            </a:r>
          </a:p>
        </p:txBody>
      </p:sp>
    </p:spTree>
    <p:extLst>
      <p:ext uri="{BB962C8B-B14F-4D97-AF65-F5344CB8AC3E}">
        <p14:creationId xmlns:p14="http://schemas.microsoft.com/office/powerpoint/2010/main" val="1378677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Kia Baptist – </a:t>
            </a:r>
            <a:r>
              <a:rPr lang="en-US" sz="3200" u="sng" dirty="0">
                <a:hlinkClick r:id="rId3"/>
              </a:rPr>
              <a:t>Kbaptist@dodi.com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Ryan Chargois – </a:t>
            </a:r>
            <a:r>
              <a:rPr lang="en-US" sz="3200" dirty="0">
                <a:hlinkClick r:id="rId4"/>
              </a:rPr>
              <a:t>Rchargois@fosterglobal.com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Andrew Yewdell – </a:t>
            </a:r>
            <a:r>
              <a:rPr lang="en-US" sz="3200" dirty="0">
                <a:hlinkClick r:id="rId5"/>
              </a:rPr>
              <a:t>Andrew.Yewdell@cfgi.org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83527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Around the world we’ve observed increased immigration due to…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pPr marL="9144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Skills Gaps</a:t>
            </a:r>
          </a:p>
          <a:p>
            <a:pPr marL="9144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pPr marL="9144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Globalization</a:t>
            </a:r>
          </a:p>
          <a:p>
            <a:pPr marL="9144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pPr marL="9144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Geopolitical Instability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3 Drivers of Global Immigration 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6217920" y="246888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65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Skills Gaps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" y="1828800"/>
            <a:ext cx="3291840" cy="46634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Percentage of employers reporting difficulty filling jobs per </a:t>
            </a:r>
            <a:r>
              <a:rPr lang="en-US" sz="2800" i="1" dirty="0">
                <a:solidFill>
                  <a:prstClr val="black"/>
                </a:solidFill>
                <a:hlinkClick r:id="rId3"/>
              </a:rPr>
              <a:t>ManpowerGroup’s 2015 Talent Shortage Survey</a:t>
            </a:r>
            <a:r>
              <a:rPr lang="en-US" sz="2800" i="1" dirty="0">
                <a:solidFill>
                  <a:prstClr val="black"/>
                </a:solidFill>
              </a:rPr>
              <a:t>…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840480" y="1188720"/>
            <a:ext cx="7955280" cy="5303520"/>
            <a:chOff x="3840480" y="1188720"/>
            <a:chExt cx="7955280" cy="5303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152" y="1188720"/>
              <a:ext cx="5871733" cy="3622259"/>
            </a:xfrm>
            <a:prstGeom prst="rect">
              <a:avLst/>
            </a:prstGeom>
            <a:noFill/>
          </p:spPr>
        </p:pic>
        <p:grpSp>
          <p:nvGrpSpPr>
            <p:cNvPr id="6" name="Group 5"/>
            <p:cNvGrpSpPr/>
            <p:nvPr/>
          </p:nvGrpSpPr>
          <p:grpSpPr>
            <a:xfrm>
              <a:off x="3840480" y="5263761"/>
              <a:ext cx="7955280" cy="927454"/>
              <a:chOff x="1097280" y="5394960"/>
              <a:chExt cx="8014247" cy="936503"/>
            </a:xfrm>
            <a:noFill/>
          </p:grpSpPr>
          <p:grpSp>
            <p:nvGrpSpPr>
              <p:cNvPr id="8" name="Group 7"/>
              <p:cNvGrpSpPr/>
              <p:nvPr/>
            </p:nvGrpSpPr>
            <p:grpSpPr>
              <a:xfrm>
                <a:off x="1188720" y="5852160"/>
                <a:ext cx="7680960" cy="0"/>
                <a:chOff x="1554480" y="5852160"/>
                <a:chExt cx="5486400" cy="0"/>
              </a:xfrm>
              <a:grpFill/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554480" y="5852160"/>
                  <a:ext cx="1828800" cy="0"/>
                </a:xfrm>
                <a:prstGeom prst="line">
                  <a:avLst/>
                </a:prstGeom>
                <a:grpFill/>
                <a:ln>
                  <a:solidFill>
                    <a:srgbClr val="92D050"/>
                  </a:solidFill>
                  <a:bevel/>
                  <a:headEnd type="oval" w="lg" len="lg"/>
                  <a:tailEnd w="sm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383280" y="5852160"/>
                  <a:ext cx="1828800" cy="0"/>
                </a:xfrm>
                <a:prstGeom prst="lin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212080" y="5852160"/>
                  <a:ext cx="182880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  <a:tailEnd type="oval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8595360" y="5943600"/>
                <a:ext cx="516167" cy="276999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100%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97280" y="5486400"/>
                <a:ext cx="282129" cy="276999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0%</a:t>
                </a: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3392" y="5943600"/>
                <a:ext cx="548640" cy="329184"/>
              </a:xfrm>
              <a:prstGeom prst="rect">
                <a:avLst/>
              </a:prstGeom>
              <a:grpFill/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136" y="5486400"/>
                <a:ext cx="548640" cy="288952"/>
              </a:xfrm>
              <a:prstGeom prst="rect">
                <a:avLst/>
              </a:prstGeom>
              <a:grpFill/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1840" y="5943600"/>
                <a:ext cx="548640" cy="365669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7768" y="5943600"/>
                <a:ext cx="548640" cy="36561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3984" y="5486400"/>
                <a:ext cx="548640" cy="329184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488" y="5394960"/>
                <a:ext cx="548640" cy="365669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7528" y="5943600"/>
                <a:ext cx="548640" cy="387863"/>
              </a:xfrm>
              <a:prstGeom prst="rect">
                <a:avLst/>
              </a:prstGeom>
              <a:grpFill/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5776" y="5486400"/>
                <a:ext cx="548640" cy="313548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6128" y="5394960"/>
                <a:ext cx="548640" cy="384048"/>
              </a:xfrm>
              <a:prstGeom prst="rect">
                <a:avLst/>
              </a:prstGeom>
              <a:grpFill/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6100583" y="5049514"/>
              <a:ext cx="535527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32%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85421" y="6169184"/>
              <a:ext cx="545532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83%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24380" y="4940847"/>
              <a:ext cx="526450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61%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92443" y="5000875"/>
              <a:ext cx="526450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24%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76783" y="5082648"/>
              <a:ext cx="529444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54%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78378" y="6187437"/>
              <a:ext cx="545533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58%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62560" y="5049514"/>
              <a:ext cx="544603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46%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8893" y="6169183"/>
              <a:ext cx="544603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31%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9069" y="6127410"/>
              <a:ext cx="544603" cy="3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31%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64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Globalization</a:t>
            </a: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5110008" y="1309931"/>
          <a:ext cx="621792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" y="1828800"/>
            <a:ext cx="4114800" cy="46634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With more global operations, employers are moving more talent around the world… </a:t>
            </a:r>
          </a:p>
        </p:txBody>
      </p:sp>
    </p:spTree>
    <p:extLst>
      <p:ext uri="{BB962C8B-B14F-4D97-AF65-F5344CB8AC3E}">
        <p14:creationId xmlns:p14="http://schemas.microsoft.com/office/powerpoint/2010/main" val="352305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Globalization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828800"/>
            <a:ext cx="10972800" cy="46634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lvl="1"/>
            <a:r>
              <a:rPr lang="en-US" sz="2400" dirty="0">
                <a:solidFill>
                  <a:prstClr val="black"/>
                </a:solidFill>
              </a:rPr>
              <a:t>…</a:t>
            </a:r>
            <a:r>
              <a:rPr lang="en-US" sz="2800" dirty="0">
                <a:solidFill>
                  <a:prstClr val="black"/>
                </a:solidFill>
              </a:rPr>
              <a:t>and 86% of employers report that they must obtain visas in a </a:t>
            </a:r>
            <a:r>
              <a:rPr lang="en-US" sz="2800" b="1" dirty="0">
                <a:solidFill>
                  <a:prstClr val="black"/>
                </a:solidFill>
              </a:rPr>
              <a:t>timely, predictable, </a:t>
            </a:r>
            <a:r>
              <a:rPr lang="en-US" sz="2800" dirty="0">
                <a:solidFill>
                  <a:prstClr val="black"/>
                </a:solidFill>
              </a:rPr>
              <a:t>and</a:t>
            </a:r>
            <a:r>
              <a:rPr lang="en-US" sz="2800" b="1" dirty="0">
                <a:solidFill>
                  <a:prstClr val="black"/>
                </a:solidFill>
              </a:rPr>
              <a:t> flexible </a:t>
            </a:r>
            <a:r>
              <a:rPr lang="en-US" sz="2800" dirty="0">
                <a:solidFill>
                  <a:prstClr val="black"/>
                </a:solidFill>
              </a:rPr>
              <a:t>manner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to meet business objectives.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CFGI’s data </a:t>
            </a:r>
            <a:r>
              <a:rPr lang="en-US" sz="2800" dirty="0">
                <a:solidFill>
                  <a:prstClr val="black"/>
                </a:solidFill>
              </a:rPr>
              <a:t>by size of employer…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38920" r="10368" b="34135"/>
          <a:stretch/>
        </p:blipFill>
        <p:spPr bwMode="auto">
          <a:xfrm>
            <a:off x="1554480" y="3291840"/>
            <a:ext cx="9144000" cy="25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3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255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Conflicts, natural disasters and a lack of economic opportunity are also driving large movements of people around the world…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920" y="91440"/>
            <a:ext cx="82296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/>
            <a:r>
              <a:rPr lang="en-US" sz="4000" dirty="0">
                <a:solidFill>
                  <a:prstClr val="black"/>
                </a:solidFill>
              </a:rPr>
              <a:t>Geopolitical Instability</a:t>
            </a:r>
          </a:p>
        </p:txBody>
      </p:sp>
      <p:pic>
        <p:nvPicPr>
          <p:cNvPr id="1028" name="Picture 4" descr="1442401726_6817869f6a674d598404872f3e5b78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926080"/>
            <a:ext cx="56673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83280"/>
            <a:ext cx="4663440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255" y="182880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In many countries, public opinion of immigration is generally negative…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91440"/>
            <a:ext cx="850392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Global Immigration Faces Public Opinion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551" r="2501" b="611"/>
          <a:stretch/>
        </p:blipFill>
        <p:spPr>
          <a:xfrm>
            <a:off x="182880" y="2560320"/>
            <a:ext cx="5852160" cy="3309084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775" r="2501" b="610"/>
          <a:stretch/>
        </p:blipFill>
        <p:spPr>
          <a:xfrm>
            <a:off x="6126480" y="2560320"/>
            <a:ext cx="5852160" cy="33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8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1313</Words>
  <Application>Microsoft Office PowerPoint</Application>
  <PresentationFormat>Widescreen</PresentationFormat>
  <Paragraphs>237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mrkwlknsn@gmail.com</dc:creator>
  <cp:lastModifiedBy>Lane Transou</cp:lastModifiedBy>
  <cp:revision>47</cp:revision>
  <dcterms:created xsi:type="dcterms:W3CDTF">2015-08-24T19:25:59Z</dcterms:created>
  <dcterms:modified xsi:type="dcterms:W3CDTF">2016-09-14T15:32:12Z</dcterms:modified>
</cp:coreProperties>
</file>