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1"/>
  </p:notesMasterIdLst>
  <p:handoutMasterIdLst>
    <p:handoutMasterId r:id="rId62"/>
  </p:handoutMasterIdLst>
  <p:sldIdLst>
    <p:sldId id="256" r:id="rId3"/>
    <p:sldId id="258" r:id="rId4"/>
    <p:sldId id="335" r:id="rId5"/>
    <p:sldId id="334" r:id="rId6"/>
    <p:sldId id="331" r:id="rId7"/>
    <p:sldId id="396" r:id="rId8"/>
    <p:sldId id="340" r:id="rId9"/>
    <p:sldId id="341" r:id="rId10"/>
    <p:sldId id="342" r:id="rId11"/>
    <p:sldId id="343" r:id="rId12"/>
    <p:sldId id="344" r:id="rId13"/>
    <p:sldId id="346" r:id="rId14"/>
    <p:sldId id="348" r:id="rId15"/>
    <p:sldId id="398" r:id="rId16"/>
    <p:sldId id="397" r:id="rId17"/>
    <p:sldId id="400" r:id="rId18"/>
    <p:sldId id="388" r:id="rId19"/>
    <p:sldId id="345" r:id="rId20"/>
    <p:sldId id="353" r:id="rId21"/>
    <p:sldId id="354" r:id="rId22"/>
    <p:sldId id="389" r:id="rId23"/>
    <p:sldId id="390" r:id="rId24"/>
    <p:sldId id="355" r:id="rId25"/>
    <p:sldId id="391" r:id="rId26"/>
    <p:sldId id="401" r:id="rId27"/>
    <p:sldId id="359" r:id="rId28"/>
    <p:sldId id="358" r:id="rId29"/>
    <p:sldId id="297" r:id="rId30"/>
    <p:sldId id="360" r:id="rId31"/>
    <p:sldId id="392" r:id="rId32"/>
    <p:sldId id="364" r:id="rId33"/>
    <p:sldId id="361" r:id="rId34"/>
    <p:sldId id="362" r:id="rId35"/>
    <p:sldId id="366" r:id="rId36"/>
    <p:sldId id="367" r:id="rId37"/>
    <p:sldId id="368" r:id="rId38"/>
    <p:sldId id="308" r:id="rId39"/>
    <p:sldId id="387" r:id="rId40"/>
    <p:sldId id="370" r:id="rId41"/>
    <p:sldId id="374" r:id="rId42"/>
    <p:sldId id="373" r:id="rId43"/>
    <p:sldId id="375" r:id="rId44"/>
    <p:sldId id="376" r:id="rId45"/>
    <p:sldId id="316" r:id="rId46"/>
    <p:sldId id="393" r:id="rId47"/>
    <p:sldId id="378" r:id="rId48"/>
    <p:sldId id="319" r:id="rId49"/>
    <p:sldId id="379" r:id="rId50"/>
    <p:sldId id="394" r:id="rId51"/>
    <p:sldId id="380" r:id="rId52"/>
    <p:sldId id="381" r:id="rId53"/>
    <p:sldId id="323" r:id="rId54"/>
    <p:sldId id="395" r:id="rId55"/>
    <p:sldId id="383" r:id="rId56"/>
    <p:sldId id="385" r:id="rId57"/>
    <p:sldId id="338" r:id="rId58"/>
    <p:sldId id="384" r:id="rId59"/>
    <p:sldId id="386"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96" autoAdjust="0"/>
    <p:restoredTop sz="94660"/>
  </p:normalViewPr>
  <p:slideViewPr>
    <p:cSldViewPr snapToGrid="0">
      <p:cViewPr varScale="1">
        <p:scale>
          <a:sx n="104" d="100"/>
          <a:sy n="104" d="100"/>
        </p:scale>
        <p:origin x="110" y="293"/>
      </p:cViewPr>
      <p:guideLst>
        <p:guide orient="horz" pos="2160"/>
        <p:guide pos="3840"/>
      </p:guideLst>
    </p:cSldViewPr>
  </p:slideViewPr>
  <p:notesTextViewPr>
    <p:cViewPr>
      <p:scale>
        <a:sx n="1" d="1"/>
        <a:sy n="1" d="1"/>
      </p:scale>
      <p:origin x="0" y="0"/>
    </p:cViewPr>
  </p:notesTextViewPr>
  <p:sorterViewPr>
    <p:cViewPr>
      <p:scale>
        <a:sx n="55" d="100"/>
        <a:sy n="55" d="100"/>
      </p:scale>
      <p:origin x="0" y="0"/>
    </p:cViewPr>
  </p:sorterViewPr>
  <p:notesViewPr>
    <p:cSldViewPr snapToGrid="0">
      <p:cViewPr>
        <p:scale>
          <a:sx n="274" d="100"/>
          <a:sy n="274" d="100"/>
        </p:scale>
        <p:origin x="208" y="1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19AE6F-6927-6A44-A3CE-F9E28D81A074}"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51D4EDC7-76C4-AE47-B298-21DFD22C2922}">
      <dgm:prSet phldrT="[Text]"/>
      <dgm:spPr/>
      <dgm:t>
        <a:bodyPr/>
        <a:lstStyle/>
        <a:p>
          <a:r>
            <a:rPr lang="en-US" dirty="0" smtClean="0"/>
            <a:t>4 Alignment Phases</a:t>
          </a:r>
          <a:endParaRPr lang="en-US" dirty="0"/>
        </a:p>
      </dgm:t>
    </dgm:pt>
    <dgm:pt modelId="{5D038FC4-6B1D-4D48-B4CB-A07A85E827E9}" type="parTrans" cxnId="{A1D7B4CD-472B-F448-9FD1-9FBAD50B3A7C}">
      <dgm:prSet/>
      <dgm:spPr/>
      <dgm:t>
        <a:bodyPr/>
        <a:lstStyle/>
        <a:p>
          <a:endParaRPr lang="en-US"/>
        </a:p>
      </dgm:t>
    </dgm:pt>
    <dgm:pt modelId="{42132F9C-6643-C449-9F1C-8D5FA9673F8C}" type="sibTrans" cxnId="{A1D7B4CD-472B-F448-9FD1-9FBAD50B3A7C}">
      <dgm:prSet/>
      <dgm:spPr/>
      <dgm:t>
        <a:bodyPr/>
        <a:lstStyle/>
        <a:p>
          <a:endParaRPr lang="en-US"/>
        </a:p>
      </dgm:t>
    </dgm:pt>
    <dgm:pt modelId="{BF2193FE-A0F9-9640-9AED-857634FC0FB4}">
      <dgm:prSet phldrT="[Text]"/>
      <dgm:spPr/>
      <dgm:t>
        <a:bodyPr/>
        <a:lstStyle/>
        <a:p>
          <a:r>
            <a:rPr lang="en-US" dirty="0" smtClean="0"/>
            <a:t>Identify key gaps to accomplishing business strategy</a:t>
          </a:r>
          <a:endParaRPr lang="en-US" dirty="0"/>
        </a:p>
      </dgm:t>
    </dgm:pt>
    <dgm:pt modelId="{2CAD3114-C744-C344-8E06-1B6C2B9638DD}" type="parTrans" cxnId="{33FEBF60-7F16-1E41-8D31-BC0AF7B87C08}">
      <dgm:prSet/>
      <dgm:spPr/>
      <dgm:t>
        <a:bodyPr/>
        <a:lstStyle/>
        <a:p>
          <a:endParaRPr lang="en-US"/>
        </a:p>
      </dgm:t>
    </dgm:pt>
    <dgm:pt modelId="{07382BA4-D8E0-EB4D-8677-A6D952069A22}" type="sibTrans" cxnId="{33FEBF60-7F16-1E41-8D31-BC0AF7B87C08}">
      <dgm:prSet/>
      <dgm:spPr/>
      <dgm:t>
        <a:bodyPr/>
        <a:lstStyle/>
        <a:p>
          <a:endParaRPr lang="en-US"/>
        </a:p>
      </dgm:t>
    </dgm:pt>
    <dgm:pt modelId="{14B8B448-EE4D-5E45-AE98-498041F0B6B6}">
      <dgm:prSet phldrT="[Text]"/>
      <dgm:spPr/>
      <dgm:t>
        <a:bodyPr/>
        <a:lstStyle/>
        <a:p>
          <a:r>
            <a:rPr lang="en-US" dirty="0" smtClean="0"/>
            <a:t>Determine which people strategies can have the biggest positive impact on the overall</a:t>
          </a:r>
          <a:r>
            <a:rPr lang="en-US" baseline="0" dirty="0" smtClean="0"/>
            <a:t> business</a:t>
          </a:r>
          <a:r>
            <a:rPr lang="en-US" dirty="0" smtClean="0"/>
            <a:t> strategy</a:t>
          </a:r>
          <a:endParaRPr lang="en-US" dirty="0"/>
        </a:p>
      </dgm:t>
    </dgm:pt>
    <dgm:pt modelId="{39517579-A9C9-C44B-8529-92D0C2CD8C8E}" type="parTrans" cxnId="{A7387D2E-31F5-894F-93FC-E7B0929265C3}">
      <dgm:prSet/>
      <dgm:spPr/>
      <dgm:t>
        <a:bodyPr/>
        <a:lstStyle/>
        <a:p>
          <a:endParaRPr lang="en-US"/>
        </a:p>
      </dgm:t>
    </dgm:pt>
    <dgm:pt modelId="{8A93C024-2D67-9140-A79E-D6666D93F836}" type="sibTrans" cxnId="{A7387D2E-31F5-894F-93FC-E7B0929265C3}">
      <dgm:prSet/>
      <dgm:spPr/>
      <dgm:t>
        <a:bodyPr/>
        <a:lstStyle/>
        <a:p>
          <a:endParaRPr lang="en-US"/>
        </a:p>
      </dgm:t>
    </dgm:pt>
    <dgm:pt modelId="{DCC0A3F2-A77A-BA43-A70C-8BB4A001E60C}">
      <dgm:prSet phldrT="[Text]"/>
      <dgm:spPr/>
      <dgm:t>
        <a:bodyPr/>
        <a:lstStyle/>
        <a:p>
          <a:r>
            <a:rPr lang="en-US" dirty="0" smtClean="0"/>
            <a:t>Execute and evaluate progress- and </a:t>
          </a:r>
          <a:r>
            <a:rPr lang="en-US" b="1" dirty="0" smtClean="0">
              <a:solidFill>
                <a:srgbClr val="FF0000"/>
              </a:solidFill>
            </a:rPr>
            <a:t>say “no” to non critical activities</a:t>
          </a:r>
          <a:endParaRPr lang="en-US" b="1" dirty="0">
            <a:solidFill>
              <a:srgbClr val="FF0000"/>
            </a:solidFill>
          </a:endParaRPr>
        </a:p>
      </dgm:t>
    </dgm:pt>
    <dgm:pt modelId="{21E8457C-9346-6945-9BE6-58798B322E40}" type="parTrans" cxnId="{2FDB4365-15FC-6E4F-8A6B-AB704C9BECA4}">
      <dgm:prSet/>
      <dgm:spPr/>
      <dgm:t>
        <a:bodyPr/>
        <a:lstStyle/>
        <a:p>
          <a:endParaRPr lang="en-US"/>
        </a:p>
      </dgm:t>
    </dgm:pt>
    <dgm:pt modelId="{BC9A43B5-BA65-A74E-8C09-06AF61305014}" type="sibTrans" cxnId="{2FDB4365-15FC-6E4F-8A6B-AB704C9BECA4}">
      <dgm:prSet/>
      <dgm:spPr/>
      <dgm:t>
        <a:bodyPr/>
        <a:lstStyle/>
        <a:p>
          <a:endParaRPr lang="en-US"/>
        </a:p>
      </dgm:t>
    </dgm:pt>
    <dgm:pt modelId="{873AF3EC-5064-4947-9705-8B1BC9B8E2C6}">
      <dgm:prSet phldrT="[Text]"/>
      <dgm:spPr/>
      <dgm:t>
        <a:bodyPr/>
        <a:lstStyle/>
        <a:p>
          <a:r>
            <a:rPr lang="en-US" dirty="0" smtClean="0"/>
            <a:t>Build a plan with prioritized activities, timelines, and plans</a:t>
          </a:r>
          <a:endParaRPr lang="en-US" dirty="0"/>
        </a:p>
      </dgm:t>
    </dgm:pt>
    <dgm:pt modelId="{0CD42D34-B66E-0748-B239-AE3C029EF7DE}" type="parTrans" cxnId="{FA13BA79-69A1-E648-8E9B-B918D9B084CA}">
      <dgm:prSet/>
      <dgm:spPr/>
      <dgm:t>
        <a:bodyPr/>
        <a:lstStyle/>
        <a:p>
          <a:endParaRPr lang="en-US"/>
        </a:p>
      </dgm:t>
    </dgm:pt>
    <dgm:pt modelId="{FCF086B4-3FF5-A34B-A9FB-B4850C8A4B48}" type="sibTrans" cxnId="{FA13BA79-69A1-E648-8E9B-B918D9B084CA}">
      <dgm:prSet/>
      <dgm:spPr/>
      <dgm:t>
        <a:bodyPr/>
        <a:lstStyle/>
        <a:p>
          <a:endParaRPr lang="en-US"/>
        </a:p>
      </dgm:t>
    </dgm:pt>
    <dgm:pt modelId="{A83ADED2-4A21-6F4B-8AD1-DE3987BABC16}" type="pres">
      <dgm:prSet presAssocID="{1F19AE6F-6927-6A44-A3CE-F9E28D81A074}" presName="diagram" presStyleCnt="0">
        <dgm:presLayoutVars>
          <dgm:chMax val="1"/>
          <dgm:dir/>
          <dgm:animLvl val="ctr"/>
          <dgm:resizeHandles val="exact"/>
        </dgm:presLayoutVars>
      </dgm:prSet>
      <dgm:spPr/>
      <dgm:t>
        <a:bodyPr/>
        <a:lstStyle/>
        <a:p>
          <a:endParaRPr lang="en-US"/>
        </a:p>
      </dgm:t>
    </dgm:pt>
    <dgm:pt modelId="{62E63DD5-A9B9-1B45-BCDC-965C350C58E9}" type="pres">
      <dgm:prSet presAssocID="{1F19AE6F-6927-6A44-A3CE-F9E28D81A074}" presName="matrix" presStyleCnt="0"/>
      <dgm:spPr/>
    </dgm:pt>
    <dgm:pt modelId="{BB72C3D5-BF3A-154E-BE6C-69AA4CD0C763}" type="pres">
      <dgm:prSet presAssocID="{1F19AE6F-6927-6A44-A3CE-F9E28D81A074}" presName="tile1" presStyleLbl="node1" presStyleIdx="0" presStyleCnt="4"/>
      <dgm:spPr/>
      <dgm:t>
        <a:bodyPr/>
        <a:lstStyle/>
        <a:p>
          <a:endParaRPr lang="en-US"/>
        </a:p>
      </dgm:t>
    </dgm:pt>
    <dgm:pt modelId="{4B4F1DA9-1D53-6840-8F43-9BFDB2BDCA56}" type="pres">
      <dgm:prSet presAssocID="{1F19AE6F-6927-6A44-A3CE-F9E28D81A074}" presName="tile1text" presStyleLbl="node1" presStyleIdx="0" presStyleCnt="4">
        <dgm:presLayoutVars>
          <dgm:chMax val="0"/>
          <dgm:chPref val="0"/>
          <dgm:bulletEnabled val="1"/>
        </dgm:presLayoutVars>
      </dgm:prSet>
      <dgm:spPr/>
      <dgm:t>
        <a:bodyPr/>
        <a:lstStyle/>
        <a:p>
          <a:endParaRPr lang="en-US"/>
        </a:p>
      </dgm:t>
    </dgm:pt>
    <dgm:pt modelId="{C5BEC9D6-A8FB-CC44-8C17-8B5D40341DE6}" type="pres">
      <dgm:prSet presAssocID="{1F19AE6F-6927-6A44-A3CE-F9E28D81A074}" presName="tile2" presStyleLbl="node1" presStyleIdx="1" presStyleCnt="4"/>
      <dgm:spPr/>
      <dgm:t>
        <a:bodyPr/>
        <a:lstStyle/>
        <a:p>
          <a:endParaRPr lang="en-US"/>
        </a:p>
      </dgm:t>
    </dgm:pt>
    <dgm:pt modelId="{9CD40110-4993-AC49-B4D1-2608ED8DB67C}" type="pres">
      <dgm:prSet presAssocID="{1F19AE6F-6927-6A44-A3CE-F9E28D81A074}" presName="tile2text" presStyleLbl="node1" presStyleIdx="1" presStyleCnt="4">
        <dgm:presLayoutVars>
          <dgm:chMax val="0"/>
          <dgm:chPref val="0"/>
          <dgm:bulletEnabled val="1"/>
        </dgm:presLayoutVars>
      </dgm:prSet>
      <dgm:spPr/>
      <dgm:t>
        <a:bodyPr/>
        <a:lstStyle/>
        <a:p>
          <a:endParaRPr lang="en-US"/>
        </a:p>
      </dgm:t>
    </dgm:pt>
    <dgm:pt modelId="{CFBABE57-E9E8-7C42-B7E9-606383245188}" type="pres">
      <dgm:prSet presAssocID="{1F19AE6F-6927-6A44-A3CE-F9E28D81A074}" presName="tile3" presStyleLbl="node1" presStyleIdx="2" presStyleCnt="4"/>
      <dgm:spPr/>
      <dgm:t>
        <a:bodyPr/>
        <a:lstStyle/>
        <a:p>
          <a:endParaRPr lang="en-US"/>
        </a:p>
      </dgm:t>
    </dgm:pt>
    <dgm:pt modelId="{566F0BFA-B3E2-DB4D-8CDA-5C02008D74BB}" type="pres">
      <dgm:prSet presAssocID="{1F19AE6F-6927-6A44-A3CE-F9E28D81A074}" presName="tile3text" presStyleLbl="node1" presStyleIdx="2" presStyleCnt="4">
        <dgm:presLayoutVars>
          <dgm:chMax val="0"/>
          <dgm:chPref val="0"/>
          <dgm:bulletEnabled val="1"/>
        </dgm:presLayoutVars>
      </dgm:prSet>
      <dgm:spPr/>
      <dgm:t>
        <a:bodyPr/>
        <a:lstStyle/>
        <a:p>
          <a:endParaRPr lang="en-US"/>
        </a:p>
      </dgm:t>
    </dgm:pt>
    <dgm:pt modelId="{1D8F064B-3142-F542-9118-8C3487A088C7}" type="pres">
      <dgm:prSet presAssocID="{1F19AE6F-6927-6A44-A3CE-F9E28D81A074}" presName="tile4" presStyleLbl="node1" presStyleIdx="3" presStyleCnt="4"/>
      <dgm:spPr/>
      <dgm:t>
        <a:bodyPr/>
        <a:lstStyle/>
        <a:p>
          <a:endParaRPr lang="en-US"/>
        </a:p>
      </dgm:t>
    </dgm:pt>
    <dgm:pt modelId="{90DE9F64-112C-0D4E-A305-42FC84FDDC07}" type="pres">
      <dgm:prSet presAssocID="{1F19AE6F-6927-6A44-A3CE-F9E28D81A074}" presName="tile4text" presStyleLbl="node1" presStyleIdx="3" presStyleCnt="4">
        <dgm:presLayoutVars>
          <dgm:chMax val="0"/>
          <dgm:chPref val="0"/>
          <dgm:bulletEnabled val="1"/>
        </dgm:presLayoutVars>
      </dgm:prSet>
      <dgm:spPr/>
      <dgm:t>
        <a:bodyPr/>
        <a:lstStyle/>
        <a:p>
          <a:endParaRPr lang="en-US"/>
        </a:p>
      </dgm:t>
    </dgm:pt>
    <dgm:pt modelId="{54DB5B05-943F-F64A-A12B-C1AEC1AF7BD1}" type="pres">
      <dgm:prSet presAssocID="{1F19AE6F-6927-6A44-A3CE-F9E28D81A074}" presName="centerTile" presStyleLbl="fgShp" presStyleIdx="0" presStyleCnt="1">
        <dgm:presLayoutVars>
          <dgm:chMax val="0"/>
          <dgm:chPref val="0"/>
        </dgm:presLayoutVars>
      </dgm:prSet>
      <dgm:spPr/>
      <dgm:t>
        <a:bodyPr/>
        <a:lstStyle/>
        <a:p>
          <a:endParaRPr lang="en-US"/>
        </a:p>
      </dgm:t>
    </dgm:pt>
  </dgm:ptLst>
  <dgm:cxnLst>
    <dgm:cxn modelId="{FA13BA79-69A1-E648-8E9B-B918D9B084CA}" srcId="{51D4EDC7-76C4-AE47-B298-21DFD22C2922}" destId="{873AF3EC-5064-4947-9705-8B1BC9B8E2C6}" srcOrd="3" destOrd="0" parTransId="{0CD42D34-B66E-0748-B239-AE3C029EF7DE}" sibTransId="{FCF086B4-3FF5-A34B-A9FB-B4850C8A4B48}"/>
    <dgm:cxn modelId="{5DF7797B-AB27-C144-8F32-C7DD9EF5D5FC}" type="presOf" srcId="{14B8B448-EE4D-5E45-AE98-498041F0B6B6}" destId="{9CD40110-4993-AC49-B4D1-2608ED8DB67C}" srcOrd="1" destOrd="0" presId="urn:microsoft.com/office/officeart/2005/8/layout/matrix1"/>
    <dgm:cxn modelId="{33FEBF60-7F16-1E41-8D31-BC0AF7B87C08}" srcId="{51D4EDC7-76C4-AE47-B298-21DFD22C2922}" destId="{BF2193FE-A0F9-9640-9AED-857634FC0FB4}" srcOrd="0" destOrd="0" parTransId="{2CAD3114-C744-C344-8E06-1B6C2B9638DD}" sibTransId="{07382BA4-D8E0-EB4D-8677-A6D952069A22}"/>
    <dgm:cxn modelId="{AB240358-2DC7-EF44-91B8-62BF6231D64B}" type="presOf" srcId="{DCC0A3F2-A77A-BA43-A70C-8BB4A001E60C}" destId="{566F0BFA-B3E2-DB4D-8CDA-5C02008D74BB}" srcOrd="1" destOrd="0" presId="urn:microsoft.com/office/officeart/2005/8/layout/matrix1"/>
    <dgm:cxn modelId="{A7387D2E-31F5-894F-93FC-E7B0929265C3}" srcId="{51D4EDC7-76C4-AE47-B298-21DFD22C2922}" destId="{14B8B448-EE4D-5E45-AE98-498041F0B6B6}" srcOrd="1" destOrd="0" parTransId="{39517579-A9C9-C44B-8529-92D0C2CD8C8E}" sibTransId="{8A93C024-2D67-9140-A79E-D6666D93F836}"/>
    <dgm:cxn modelId="{40AD27FF-167B-D54A-AF9F-AC29175DA460}" type="presOf" srcId="{14B8B448-EE4D-5E45-AE98-498041F0B6B6}" destId="{C5BEC9D6-A8FB-CC44-8C17-8B5D40341DE6}" srcOrd="0" destOrd="0" presId="urn:microsoft.com/office/officeart/2005/8/layout/matrix1"/>
    <dgm:cxn modelId="{9E063476-C34B-9246-89C5-6E17C88D0D39}" type="presOf" srcId="{1F19AE6F-6927-6A44-A3CE-F9E28D81A074}" destId="{A83ADED2-4A21-6F4B-8AD1-DE3987BABC16}" srcOrd="0" destOrd="0" presId="urn:microsoft.com/office/officeart/2005/8/layout/matrix1"/>
    <dgm:cxn modelId="{42485F43-F423-924B-8CDE-112BA43673D4}" type="presOf" srcId="{DCC0A3F2-A77A-BA43-A70C-8BB4A001E60C}" destId="{CFBABE57-E9E8-7C42-B7E9-606383245188}" srcOrd="0" destOrd="0" presId="urn:microsoft.com/office/officeart/2005/8/layout/matrix1"/>
    <dgm:cxn modelId="{A1D7B4CD-472B-F448-9FD1-9FBAD50B3A7C}" srcId="{1F19AE6F-6927-6A44-A3CE-F9E28D81A074}" destId="{51D4EDC7-76C4-AE47-B298-21DFD22C2922}" srcOrd="0" destOrd="0" parTransId="{5D038FC4-6B1D-4D48-B4CB-A07A85E827E9}" sibTransId="{42132F9C-6643-C449-9F1C-8D5FA9673F8C}"/>
    <dgm:cxn modelId="{BC9D2B56-DABA-2948-A713-CF524C11743B}" type="presOf" srcId="{873AF3EC-5064-4947-9705-8B1BC9B8E2C6}" destId="{1D8F064B-3142-F542-9118-8C3487A088C7}" srcOrd="0" destOrd="0" presId="urn:microsoft.com/office/officeart/2005/8/layout/matrix1"/>
    <dgm:cxn modelId="{CF53C8A2-8D51-A340-A5B4-2AFB9663C633}" type="presOf" srcId="{873AF3EC-5064-4947-9705-8B1BC9B8E2C6}" destId="{90DE9F64-112C-0D4E-A305-42FC84FDDC07}" srcOrd="1" destOrd="0" presId="urn:microsoft.com/office/officeart/2005/8/layout/matrix1"/>
    <dgm:cxn modelId="{2FDB4365-15FC-6E4F-8A6B-AB704C9BECA4}" srcId="{51D4EDC7-76C4-AE47-B298-21DFD22C2922}" destId="{DCC0A3F2-A77A-BA43-A70C-8BB4A001E60C}" srcOrd="2" destOrd="0" parTransId="{21E8457C-9346-6945-9BE6-58798B322E40}" sibTransId="{BC9A43B5-BA65-A74E-8C09-06AF61305014}"/>
    <dgm:cxn modelId="{9606E76C-2950-5441-AF95-BDA54F53EFF8}" type="presOf" srcId="{BF2193FE-A0F9-9640-9AED-857634FC0FB4}" destId="{BB72C3D5-BF3A-154E-BE6C-69AA4CD0C763}" srcOrd="0" destOrd="0" presId="urn:microsoft.com/office/officeart/2005/8/layout/matrix1"/>
    <dgm:cxn modelId="{EA1FDCEE-2AFB-C345-BE4F-7D1350D3249A}" type="presOf" srcId="{51D4EDC7-76C4-AE47-B298-21DFD22C2922}" destId="{54DB5B05-943F-F64A-A12B-C1AEC1AF7BD1}" srcOrd="0" destOrd="0" presId="urn:microsoft.com/office/officeart/2005/8/layout/matrix1"/>
    <dgm:cxn modelId="{A105A771-EDDB-8847-A5C2-98C55A9AB148}" type="presOf" srcId="{BF2193FE-A0F9-9640-9AED-857634FC0FB4}" destId="{4B4F1DA9-1D53-6840-8F43-9BFDB2BDCA56}" srcOrd="1" destOrd="0" presId="urn:microsoft.com/office/officeart/2005/8/layout/matrix1"/>
    <dgm:cxn modelId="{971A8E93-F085-0848-8A84-3A3103CEEC97}" type="presParOf" srcId="{A83ADED2-4A21-6F4B-8AD1-DE3987BABC16}" destId="{62E63DD5-A9B9-1B45-BCDC-965C350C58E9}" srcOrd="0" destOrd="0" presId="urn:microsoft.com/office/officeart/2005/8/layout/matrix1"/>
    <dgm:cxn modelId="{AF317310-1537-3645-A8A9-2BE8C9C2BA26}" type="presParOf" srcId="{62E63DD5-A9B9-1B45-BCDC-965C350C58E9}" destId="{BB72C3D5-BF3A-154E-BE6C-69AA4CD0C763}" srcOrd="0" destOrd="0" presId="urn:microsoft.com/office/officeart/2005/8/layout/matrix1"/>
    <dgm:cxn modelId="{1DE737E0-7B5F-9040-9F42-5E81F7168220}" type="presParOf" srcId="{62E63DD5-A9B9-1B45-BCDC-965C350C58E9}" destId="{4B4F1DA9-1D53-6840-8F43-9BFDB2BDCA56}" srcOrd="1" destOrd="0" presId="urn:microsoft.com/office/officeart/2005/8/layout/matrix1"/>
    <dgm:cxn modelId="{ADC3820D-1271-104A-82B0-B951A273562F}" type="presParOf" srcId="{62E63DD5-A9B9-1B45-BCDC-965C350C58E9}" destId="{C5BEC9D6-A8FB-CC44-8C17-8B5D40341DE6}" srcOrd="2" destOrd="0" presId="urn:microsoft.com/office/officeart/2005/8/layout/matrix1"/>
    <dgm:cxn modelId="{3BCFE0FF-7D1F-C647-BB3F-343E6FCB5567}" type="presParOf" srcId="{62E63DD5-A9B9-1B45-BCDC-965C350C58E9}" destId="{9CD40110-4993-AC49-B4D1-2608ED8DB67C}" srcOrd="3" destOrd="0" presId="urn:microsoft.com/office/officeart/2005/8/layout/matrix1"/>
    <dgm:cxn modelId="{9D69A970-0C0E-B345-ABBC-20808C44C82E}" type="presParOf" srcId="{62E63DD5-A9B9-1B45-BCDC-965C350C58E9}" destId="{CFBABE57-E9E8-7C42-B7E9-606383245188}" srcOrd="4" destOrd="0" presId="urn:microsoft.com/office/officeart/2005/8/layout/matrix1"/>
    <dgm:cxn modelId="{7672478E-7854-9441-A243-7BB03D97177F}" type="presParOf" srcId="{62E63DD5-A9B9-1B45-BCDC-965C350C58E9}" destId="{566F0BFA-B3E2-DB4D-8CDA-5C02008D74BB}" srcOrd="5" destOrd="0" presId="urn:microsoft.com/office/officeart/2005/8/layout/matrix1"/>
    <dgm:cxn modelId="{32013204-F1B9-CC40-A762-6CEDB9958EB5}" type="presParOf" srcId="{62E63DD5-A9B9-1B45-BCDC-965C350C58E9}" destId="{1D8F064B-3142-F542-9118-8C3487A088C7}" srcOrd="6" destOrd="0" presId="urn:microsoft.com/office/officeart/2005/8/layout/matrix1"/>
    <dgm:cxn modelId="{333A02C2-0F52-9F4D-8934-601831AA2A0B}" type="presParOf" srcId="{62E63DD5-A9B9-1B45-BCDC-965C350C58E9}" destId="{90DE9F64-112C-0D4E-A305-42FC84FDDC07}" srcOrd="7" destOrd="0" presId="urn:microsoft.com/office/officeart/2005/8/layout/matrix1"/>
    <dgm:cxn modelId="{9B47E027-C152-344B-9464-D009A4B6FFFB}" type="presParOf" srcId="{A83ADED2-4A21-6F4B-8AD1-DE3987BABC16}" destId="{54DB5B05-943F-F64A-A12B-C1AEC1AF7BD1}"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B49AF3-45DC-6543-B4ED-C1902F5AAD70}"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034009E3-BDE9-0D41-87BF-350BA9817FBB}">
      <dgm:prSet phldrT="[Text]"/>
      <dgm:spPr>
        <a:solidFill>
          <a:srgbClr val="00B050"/>
        </a:solidFill>
      </dgm:spPr>
      <dgm:t>
        <a:bodyPr/>
        <a:lstStyle/>
        <a:p>
          <a:r>
            <a:rPr lang="en-US" dirty="0" smtClean="0"/>
            <a:t>Visibility</a:t>
          </a:r>
          <a:endParaRPr lang="en-US" dirty="0"/>
        </a:p>
      </dgm:t>
    </dgm:pt>
    <dgm:pt modelId="{E1D947BF-782A-5D4D-AB9F-A6E9BAAB928F}" type="parTrans" cxnId="{9849B345-BB3D-3549-9441-A9C19F33ED7C}">
      <dgm:prSet/>
      <dgm:spPr/>
      <dgm:t>
        <a:bodyPr/>
        <a:lstStyle/>
        <a:p>
          <a:endParaRPr lang="en-US"/>
        </a:p>
      </dgm:t>
    </dgm:pt>
    <dgm:pt modelId="{AE6DD422-3B5C-1447-9E1A-E4DFA88F397B}" type="sibTrans" cxnId="{9849B345-BB3D-3549-9441-A9C19F33ED7C}">
      <dgm:prSet/>
      <dgm:spPr/>
      <dgm:t>
        <a:bodyPr/>
        <a:lstStyle/>
        <a:p>
          <a:endParaRPr lang="en-US"/>
        </a:p>
      </dgm:t>
    </dgm:pt>
    <dgm:pt modelId="{A262C204-89A7-DF4E-8662-F5714A9D8FF4}">
      <dgm:prSet phldrT="[Text]" custT="1"/>
      <dgm:spPr/>
      <dgm:t>
        <a:bodyPr/>
        <a:lstStyle/>
        <a:p>
          <a:r>
            <a:rPr lang="en-US" sz="2000" dirty="0" smtClean="0"/>
            <a:t>Courage</a:t>
          </a:r>
          <a:endParaRPr lang="en-US" sz="2000" dirty="0"/>
        </a:p>
      </dgm:t>
    </dgm:pt>
    <dgm:pt modelId="{757CADAC-B36C-E441-859B-E0F16D014D2F}" type="parTrans" cxnId="{30C1E6CA-4CE6-B348-AF08-4AA778DFCB89}">
      <dgm:prSet/>
      <dgm:spPr/>
      <dgm:t>
        <a:bodyPr/>
        <a:lstStyle/>
        <a:p>
          <a:endParaRPr lang="en-US"/>
        </a:p>
      </dgm:t>
    </dgm:pt>
    <dgm:pt modelId="{1069213D-EC31-9749-ADE0-DF85BD5D4B69}" type="sibTrans" cxnId="{30C1E6CA-4CE6-B348-AF08-4AA778DFCB89}">
      <dgm:prSet/>
      <dgm:spPr/>
      <dgm:t>
        <a:bodyPr/>
        <a:lstStyle/>
        <a:p>
          <a:endParaRPr lang="en-US"/>
        </a:p>
      </dgm:t>
    </dgm:pt>
    <dgm:pt modelId="{F04BAE45-69F0-1F49-BF7F-7BF71A378950}">
      <dgm:prSet phldrT="[Text]" custT="1"/>
      <dgm:spPr/>
      <dgm:t>
        <a:bodyPr/>
        <a:lstStyle/>
        <a:p>
          <a:r>
            <a:rPr lang="en-US" sz="2000" dirty="0" smtClean="0"/>
            <a:t>Confidentiality</a:t>
          </a:r>
          <a:endParaRPr lang="en-US" sz="2000" dirty="0"/>
        </a:p>
      </dgm:t>
    </dgm:pt>
    <dgm:pt modelId="{0B331745-3161-C748-A541-237DF40221D1}" type="parTrans" cxnId="{EB031AD0-1259-E544-BFF9-232B325FBCD0}">
      <dgm:prSet/>
      <dgm:spPr/>
      <dgm:t>
        <a:bodyPr/>
        <a:lstStyle/>
        <a:p>
          <a:endParaRPr lang="en-US"/>
        </a:p>
      </dgm:t>
    </dgm:pt>
    <dgm:pt modelId="{033FC3A5-C134-934B-B90A-80EA7B0FB650}" type="sibTrans" cxnId="{EB031AD0-1259-E544-BFF9-232B325FBCD0}">
      <dgm:prSet/>
      <dgm:spPr/>
      <dgm:t>
        <a:bodyPr/>
        <a:lstStyle/>
        <a:p>
          <a:endParaRPr lang="en-US"/>
        </a:p>
      </dgm:t>
    </dgm:pt>
    <dgm:pt modelId="{AA22AEA0-60A6-A24D-9519-04D00D9E7D16}">
      <dgm:prSet phldrT="[Text]" custT="1"/>
      <dgm:spPr/>
      <dgm:t>
        <a:bodyPr/>
        <a:lstStyle/>
        <a:p>
          <a:r>
            <a:rPr lang="en-US" sz="2000" dirty="0" smtClean="0"/>
            <a:t>Collaboration</a:t>
          </a:r>
          <a:endParaRPr lang="en-US" sz="2000" dirty="0"/>
        </a:p>
      </dgm:t>
    </dgm:pt>
    <dgm:pt modelId="{145C49CF-DF53-7F46-8706-32C35917AA3E}" type="parTrans" cxnId="{1DE322C7-0769-6445-8DE0-AE70ECF928B6}">
      <dgm:prSet/>
      <dgm:spPr/>
      <dgm:t>
        <a:bodyPr/>
        <a:lstStyle/>
        <a:p>
          <a:endParaRPr lang="en-US"/>
        </a:p>
      </dgm:t>
    </dgm:pt>
    <dgm:pt modelId="{938C8AD4-85A8-8944-B71D-6495BAA3FC33}" type="sibTrans" cxnId="{1DE322C7-0769-6445-8DE0-AE70ECF928B6}">
      <dgm:prSet/>
      <dgm:spPr/>
      <dgm:t>
        <a:bodyPr/>
        <a:lstStyle/>
        <a:p>
          <a:endParaRPr lang="en-US"/>
        </a:p>
      </dgm:t>
    </dgm:pt>
    <dgm:pt modelId="{50853724-4207-3B41-BDC0-D41E60FDEF8A}">
      <dgm:prSet phldrT="[Text]" custT="1"/>
      <dgm:spPr/>
      <dgm:t>
        <a:bodyPr/>
        <a:lstStyle/>
        <a:p>
          <a:r>
            <a:rPr lang="en-US" sz="2000" dirty="0" smtClean="0"/>
            <a:t>Credibility</a:t>
          </a:r>
          <a:endParaRPr lang="en-US" sz="2000" dirty="0"/>
        </a:p>
      </dgm:t>
    </dgm:pt>
    <dgm:pt modelId="{E760E830-8BAA-7544-BFF9-08997A655AEE}" type="parTrans" cxnId="{4D9EF279-947F-0C4E-8C80-2DDD8BFFCEB9}">
      <dgm:prSet/>
      <dgm:spPr/>
      <dgm:t>
        <a:bodyPr/>
        <a:lstStyle/>
        <a:p>
          <a:endParaRPr lang="en-US"/>
        </a:p>
      </dgm:t>
    </dgm:pt>
    <dgm:pt modelId="{CEB73F70-38CC-AD48-AC68-D8DE79D33E6E}" type="sibTrans" cxnId="{4D9EF279-947F-0C4E-8C80-2DDD8BFFCEB9}">
      <dgm:prSet/>
      <dgm:spPr/>
      <dgm:t>
        <a:bodyPr/>
        <a:lstStyle/>
        <a:p>
          <a:endParaRPr lang="en-US"/>
        </a:p>
      </dgm:t>
    </dgm:pt>
    <dgm:pt modelId="{4B636E0B-FD53-B444-BA7C-3E1E05034542}" type="pres">
      <dgm:prSet presAssocID="{EEB49AF3-45DC-6543-B4ED-C1902F5AAD70}" presName="Name0" presStyleCnt="0">
        <dgm:presLayoutVars>
          <dgm:chMax val="1"/>
          <dgm:dir/>
          <dgm:animLvl val="ctr"/>
          <dgm:resizeHandles val="exact"/>
        </dgm:presLayoutVars>
      </dgm:prSet>
      <dgm:spPr/>
      <dgm:t>
        <a:bodyPr/>
        <a:lstStyle/>
        <a:p>
          <a:endParaRPr lang="en-US"/>
        </a:p>
      </dgm:t>
    </dgm:pt>
    <dgm:pt modelId="{16D32128-8D90-B44C-9C7E-76732C7188F0}" type="pres">
      <dgm:prSet presAssocID="{034009E3-BDE9-0D41-87BF-350BA9817FBB}" presName="centerShape" presStyleLbl="node0" presStyleIdx="0" presStyleCnt="1" custScaleX="88009" custScaleY="81060" custLinFactNeighborX="-2840" custLinFactNeighborY="355"/>
      <dgm:spPr/>
      <dgm:t>
        <a:bodyPr/>
        <a:lstStyle/>
        <a:p>
          <a:endParaRPr lang="en-US"/>
        </a:p>
      </dgm:t>
    </dgm:pt>
    <dgm:pt modelId="{40E8CBCE-0368-3145-89E5-10061A1E1EB5}" type="pres">
      <dgm:prSet presAssocID="{A262C204-89A7-DF4E-8662-F5714A9D8FF4}" presName="node" presStyleLbl="node1" presStyleIdx="0" presStyleCnt="4" custScaleX="169753" custScaleY="177652">
        <dgm:presLayoutVars>
          <dgm:bulletEnabled val="1"/>
        </dgm:presLayoutVars>
      </dgm:prSet>
      <dgm:spPr/>
      <dgm:t>
        <a:bodyPr/>
        <a:lstStyle/>
        <a:p>
          <a:endParaRPr lang="en-US"/>
        </a:p>
      </dgm:t>
    </dgm:pt>
    <dgm:pt modelId="{1D71B707-254D-9642-B0CA-52FCD066C021}" type="pres">
      <dgm:prSet presAssocID="{A262C204-89A7-DF4E-8662-F5714A9D8FF4}" presName="dummy" presStyleCnt="0"/>
      <dgm:spPr/>
    </dgm:pt>
    <dgm:pt modelId="{4B8695C2-AFE0-6D45-987E-2845A16809B5}" type="pres">
      <dgm:prSet presAssocID="{1069213D-EC31-9749-ADE0-DF85BD5D4B69}" presName="sibTrans" presStyleLbl="sibTrans2D1" presStyleIdx="0" presStyleCnt="4"/>
      <dgm:spPr/>
      <dgm:t>
        <a:bodyPr/>
        <a:lstStyle/>
        <a:p>
          <a:endParaRPr lang="en-US"/>
        </a:p>
      </dgm:t>
    </dgm:pt>
    <dgm:pt modelId="{56EEA7D0-E003-ED4B-B25F-2B9F3B7654B5}" type="pres">
      <dgm:prSet presAssocID="{F04BAE45-69F0-1F49-BF7F-7BF71A378950}" presName="node" presStyleLbl="node1" presStyleIdx="1" presStyleCnt="4" custScaleX="188903" custScaleY="180051" custRadScaleRad="100003" custRadScaleInc="1356">
        <dgm:presLayoutVars>
          <dgm:bulletEnabled val="1"/>
        </dgm:presLayoutVars>
      </dgm:prSet>
      <dgm:spPr/>
      <dgm:t>
        <a:bodyPr/>
        <a:lstStyle/>
        <a:p>
          <a:endParaRPr lang="en-US"/>
        </a:p>
      </dgm:t>
    </dgm:pt>
    <dgm:pt modelId="{C146250C-D180-7540-BB51-307CCAA7A5AB}" type="pres">
      <dgm:prSet presAssocID="{F04BAE45-69F0-1F49-BF7F-7BF71A378950}" presName="dummy" presStyleCnt="0"/>
      <dgm:spPr/>
    </dgm:pt>
    <dgm:pt modelId="{B72A353E-DBAF-D244-8832-F2B98279EDEA}" type="pres">
      <dgm:prSet presAssocID="{033FC3A5-C134-934B-B90A-80EA7B0FB650}" presName="sibTrans" presStyleLbl="sibTrans2D1" presStyleIdx="1" presStyleCnt="4"/>
      <dgm:spPr/>
      <dgm:t>
        <a:bodyPr/>
        <a:lstStyle/>
        <a:p>
          <a:endParaRPr lang="en-US"/>
        </a:p>
      </dgm:t>
    </dgm:pt>
    <dgm:pt modelId="{DFD5A93A-65A5-BE45-9A73-51FC9E920B84}" type="pres">
      <dgm:prSet presAssocID="{AA22AEA0-60A6-A24D-9519-04D00D9E7D16}" presName="node" presStyleLbl="node1" presStyleIdx="2" presStyleCnt="4" custScaleX="179714" custScaleY="170316">
        <dgm:presLayoutVars>
          <dgm:bulletEnabled val="1"/>
        </dgm:presLayoutVars>
      </dgm:prSet>
      <dgm:spPr/>
      <dgm:t>
        <a:bodyPr/>
        <a:lstStyle/>
        <a:p>
          <a:endParaRPr lang="en-US"/>
        </a:p>
      </dgm:t>
    </dgm:pt>
    <dgm:pt modelId="{B2B36591-5883-F44D-8B4A-226E6CB297CE}" type="pres">
      <dgm:prSet presAssocID="{AA22AEA0-60A6-A24D-9519-04D00D9E7D16}" presName="dummy" presStyleCnt="0"/>
      <dgm:spPr/>
    </dgm:pt>
    <dgm:pt modelId="{2F178E0B-7244-334F-85BA-4BFCFA136209}" type="pres">
      <dgm:prSet presAssocID="{938C8AD4-85A8-8944-B71D-6495BAA3FC33}" presName="sibTrans" presStyleLbl="sibTrans2D1" presStyleIdx="2" presStyleCnt="4" custScaleX="99907" custScaleY="97562" custLinFactNeighborX="-3139" custLinFactNeighborY="2080"/>
      <dgm:spPr/>
      <dgm:t>
        <a:bodyPr/>
        <a:lstStyle/>
        <a:p>
          <a:endParaRPr lang="en-US"/>
        </a:p>
      </dgm:t>
    </dgm:pt>
    <dgm:pt modelId="{8FB34B7E-0AD7-0F4D-8E18-E44017464C18}" type="pres">
      <dgm:prSet presAssocID="{50853724-4207-3B41-BDC0-D41E60FDEF8A}" presName="node" presStyleLbl="node1" presStyleIdx="3" presStyleCnt="4" custScaleX="178567" custScaleY="188926" custRadScaleRad="108708">
        <dgm:presLayoutVars>
          <dgm:bulletEnabled val="1"/>
        </dgm:presLayoutVars>
      </dgm:prSet>
      <dgm:spPr/>
      <dgm:t>
        <a:bodyPr/>
        <a:lstStyle/>
        <a:p>
          <a:endParaRPr lang="en-US"/>
        </a:p>
      </dgm:t>
    </dgm:pt>
    <dgm:pt modelId="{D086E24B-9DE2-B94C-BFDF-039B804F33B5}" type="pres">
      <dgm:prSet presAssocID="{50853724-4207-3B41-BDC0-D41E60FDEF8A}" presName="dummy" presStyleCnt="0"/>
      <dgm:spPr/>
    </dgm:pt>
    <dgm:pt modelId="{6AD10BA1-3349-7346-9B3D-9463AF940BF6}" type="pres">
      <dgm:prSet presAssocID="{CEB73F70-38CC-AD48-AC68-D8DE79D33E6E}" presName="sibTrans" presStyleLbl="sibTrans2D1" presStyleIdx="3" presStyleCnt="4"/>
      <dgm:spPr/>
      <dgm:t>
        <a:bodyPr/>
        <a:lstStyle/>
        <a:p>
          <a:endParaRPr lang="en-US"/>
        </a:p>
      </dgm:t>
    </dgm:pt>
  </dgm:ptLst>
  <dgm:cxnLst>
    <dgm:cxn modelId="{30C1E6CA-4CE6-B348-AF08-4AA778DFCB89}" srcId="{034009E3-BDE9-0D41-87BF-350BA9817FBB}" destId="{A262C204-89A7-DF4E-8662-F5714A9D8FF4}" srcOrd="0" destOrd="0" parTransId="{757CADAC-B36C-E441-859B-E0F16D014D2F}" sibTransId="{1069213D-EC31-9749-ADE0-DF85BD5D4B69}"/>
    <dgm:cxn modelId="{0FB7BC46-F288-7848-BA81-05578CC56EA6}" type="presOf" srcId="{938C8AD4-85A8-8944-B71D-6495BAA3FC33}" destId="{2F178E0B-7244-334F-85BA-4BFCFA136209}" srcOrd="0" destOrd="0" presId="urn:microsoft.com/office/officeart/2005/8/layout/radial6"/>
    <dgm:cxn modelId="{1C42CD4C-A302-BE4D-A082-BE2CBC756989}" type="presOf" srcId="{50853724-4207-3B41-BDC0-D41E60FDEF8A}" destId="{8FB34B7E-0AD7-0F4D-8E18-E44017464C18}" srcOrd="0" destOrd="0" presId="urn:microsoft.com/office/officeart/2005/8/layout/radial6"/>
    <dgm:cxn modelId="{1A2EFF45-4E0F-8D46-8756-68754DB38030}" type="presOf" srcId="{AA22AEA0-60A6-A24D-9519-04D00D9E7D16}" destId="{DFD5A93A-65A5-BE45-9A73-51FC9E920B84}" srcOrd="0" destOrd="0" presId="urn:microsoft.com/office/officeart/2005/8/layout/radial6"/>
    <dgm:cxn modelId="{EB031AD0-1259-E544-BFF9-232B325FBCD0}" srcId="{034009E3-BDE9-0D41-87BF-350BA9817FBB}" destId="{F04BAE45-69F0-1F49-BF7F-7BF71A378950}" srcOrd="1" destOrd="0" parTransId="{0B331745-3161-C748-A541-237DF40221D1}" sibTransId="{033FC3A5-C134-934B-B90A-80EA7B0FB650}"/>
    <dgm:cxn modelId="{4E2B1420-933F-C04D-90E3-E6F587B435C4}" type="presOf" srcId="{CEB73F70-38CC-AD48-AC68-D8DE79D33E6E}" destId="{6AD10BA1-3349-7346-9B3D-9463AF940BF6}" srcOrd="0" destOrd="0" presId="urn:microsoft.com/office/officeart/2005/8/layout/radial6"/>
    <dgm:cxn modelId="{FB244EBB-9306-AB4F-B5A5-D36EF07E44C1}" type="presOf" srcId="{A262C204-89A7-DF4E-8662-F5714A9D8FF4}" destId="{40E8CBCE-0368-3145-89E5-10061A1E1EB5}" srcOrd="0" destOrd="0" presId="urn:microsoft.com/office/officeart/2005/8/layout/radial6"/>
    <dgm:cxn modelId="{927EBCC4-E25B-5442-ABBD-895737DF7584}" type="presOf" srcId="{EEB49AF3-45DC-6543-B4ED-C1902F5AAD70}" destId="{4B636E0B-FD53-B444-BA7C-3E1E05034542}" srcOrd="0" destOrd="0" presId="urn:microsoft.com/office/officeart/2005/8/layout/radial6"/>
    <dgm:cxn modelId="{C03783BC-AD69-5E44-8B5B-1369ABFD1477}" type="presOf" srcId="{034009E3-BDE9-0D41-87BF-350BA9817FBB}" destId="{16D32128-8D90-B44C-9C7E-76732C7188F0}" srcOrd="0" destOrd="0" presId="urn:microsoft.com/office/officeart/2005/8/layout/radial6"/>
    <dgm:cxn modelId="{96149242-56FF-1C42-92E7-031230B71450}" type="presOf" srcId="{F04BAE45-69F0-1F49-BF7F-7BF71A378950}" destId="{56EEA7D0-E003-ED4B-B25F-2B9F3B7654B5}" srcOrd="0" destOrd="0" presId="urn:microsoft.com/office/officeart/2005/8/layout/radial6"/>
    <dgm:cxn modelId="{1DE322C7-0769-6445-8DE0-AE70ECF928B6}" srcId="{034009E3-BDE9-0D41-87BF-350BA9817FBB}" destId="{AA22AEA0-60A6-A24D-9519-04D00D9E7D16}" srcOrd="2" destOrd="0" parTransId="{145C49CF-DF53-7F46-8706-32C35917AA3E}" sibTransId="{938C8AD4-85A8-8944-B71D-6495BAA3FC33}"/>
    <dgm:cxn modelId="{9849B345-BB3D-3549-9441-A9C19F33ED7C}" srcId="{EEB49AF3-45DC-6543-B4ED-C1902F5AAD70}" destId="{034009E3-BDE9-0D41-87BF-350BA9817FBB}" srcOrd="0" destOrd="0" parTransId="{E1D947BF-782A-5D4D-AB9F-A6E9BAAB928F}" sibTransId="{AE6DD422-3B5C-1447-9E1A-E4DFA88F397B}"/>
    <dgm:cxn modelId="{100610AA-021B-2448-A133-DC2AE72C6757}" type="presOf" srcId="{033FC3A5-C134-934B-B90A-80EA7B0FB650}" destId="{B72A353E-DBAF-D244-8832-F2B98279EDEA}" srcOrd="0" destOrd="0" presId="urn:microsoft.com/office/officeart/2005/8/layout/radial6"/>
    <dgm:cxn modelId="{C1585AF9-E826-A14D-85AB-AB9ADCC666BB}" type="presOf" srcId="{1069213D-EC31-9749-ADE0-DF85BD5D4B69}" destId="{4B8695C2-AFE0-6D45-987E-2845A16809B5}" srcOrd="0" destOrd="0" presId="urn:microsoft.com/office/officeart/2005/8/layout/radial6"/>
    <dgm:cxn modelId="{4D9EF279-947F-0C4E-8C80-2DDD8BFFCEB9}" srcId="{034009E3-BDE9-0D41-87BF-350BA9817FBB}" destId="{50853724-4207-3B41-BDC0-D41E60FDEF8A}" srcOrd="3" destOrd="0" parTransId="{E760E830-8BAA-7544-BFF9-08997A655AEE}" sibTransId="{CEB73F70-38CC-AD48-AC68-D8DE79D33E6E}"/>
    <dgm:cxn modelId="{705C3D0F-7EBD-4341-92CE-11DE09E1A125}" type="presParOf" srcId="{4B636E0B-FD53-B444-BA7C-3E1E05034542}" destId="{16D32128-8D90-B44C-9C7E-76732C7188F0}" srcOrd="0" destOrd="0" presId="urn:microsoft.com/office/officeart/2005/8/layout/radial6"/>
    <dgm:cxn modelId="{8B8FAE67-EB76-754D-BEED-37B747FEDFFE}" type="presParOf" srcId="{4B636E0B-FD53-B444-BA7C-3E1E05034542}" destId="{40E8CBCE-0368-3145-89E5-10061A1E1EB5}" srcOrd="1" destOrd="0" presId="urn:microsoft.com/office/officeart/2005/8/layout/radial6"/>
    <dgm:cxn modelId="{9E8ED428-BE4F-A647-8C7F-0D344F6B15BE}" type="presParOf" srcId="{4B636E0B-FD53-B444-BA7C-3E1E05034542}" destId="{1D71B707-254D-9642-B0CA-52FCD066C021}" srcOrd="2" destOrd="0" presId="urn:microsoft.com/office/officeart/2005/8/layout/radial6"/>
    <dgm:cxn modelId="{4C66781D-C5AC-BF45-8F6A-4BA853EDC488}" type="presParOf" srcId="{4B636E0B-FD53-B444-BA7C-3E1E05034542}" destId="{4B8695C2-AFE0-6D45-987E-2845A16809B5}" srcOrd="3" destOrd="0" presId="urn:microsoft.com/office/officeart/2005/8/layout/radial6"/>
    <dgm:cxn modelId="{76BA23E3-4534-9042-B8DA-3D9ECC8C9067}" type="presParOf" srcId="{4B636E0B-FD53-B444-BA7C-3E1E05034542}" destId="{56EEA7D0-E003-ED4B-B25F-2B9F3B7654B5}" srcOrd="4" destOrd="0" presId="urn:microsoft.com/office/officeart/2005/8/layout/radial6"/>
    <dgm:cxn modelId="{564B751E-8C5D-8245-B2E6-C68021426BE6}" type="presParOf" srcId="{4B636E0B-FD53-B444-BA7C-3E1E05034542}" destId="{C146250C-D180-7540-BB51-307CCAA7A5AB}" srcOrd="5" destOrd="0" presId="urn:microsoft.com/office/officeart/2005/8/layout/radial6"/>
    <dgm:cxn modelId="{86359F3D-8724-234A-AED1-8F0A8D1182DA}" type="presParOf" srcId="{4B636E0B-FD53-B444-BA7C-3E1E05034542}" destId="{B72A353E-DBAF-D244-8832-F2B98279EDEA}" srcOrd="6" destOrd="0" presId="urn:microsoft.com/office/officeart/2005/8/layout/radial6"/>
    <dgm:cxn modelId="{A67FA4B5-E37F-3647-A4DB-6AEA7E5F53F0}" type="presParOf" srcId="{4B636E0B-FD53-B444-BA7C-3E1E05034542}" destId="{DFD5A93A-65A5-BE45-9A73-51FC9E920B84}" srcOrd="7" destOrd="0" presId="urn:microsoft.com/office/officeart/2005/8/layout/radial6"/>
    <dgm:cxn modelId="{FE10F1C0-E657-5F4E-8A21-92D305FF8F33}" type="presParOf" srcId="{4B636E0B-FD53-B444-BA7C-3E1E05034542}" destId="{B2B36591-5883-F44D-8B4A-226E6CB297CE}" srcOrd="8" destOrd="0" presId="urn:microsoft.com/office/officeart/2005/8/layout/radial6"/>
    <dgm:cxn modelId="{2727897C-3FB7-EF48-8F44-884A717FF679}" type="presParOf" srcId="{4B636E0B-FD53-B444-BA7C-3E1E05034542}" destId="{2F178E0B-7244-334F-85BA-4BFCFA136209}" srcOrd="9" destOrd="0" presId="urn:microsoft.com/office/officeart/2005/8/layout/radial6"/>
    <dgm:cxn modelId="{330638C1-D92C-1C42-89C9-DCB15080CF98}" type="presParOf" srcId="{4B636E0B-FD53-B444-BA7C-3E1E05034542}" destId="{8FB34B7E-0AD7-0F4D-8E18-E44017464C18}" srcOrd="10" destOrd="0" presId="urn:microsoft.com/office/officeart/2005/8/layout/radial6"/>
    <dgm:cxn modelId="{9CE88D77-DE28-2B4F-8769-5118ECE63336}" type="presParOf" srcId="{4B636E0B-FD53-B444-BA7C-3E1E05034542}" destId="{D086E24B-9DE2-B94C-BFDF-039B804F33B5}" srcOrd="11" destOrd="0" presId="urn:microsoft.com/office/officeart/2005/8/layout/radial6"/>
    <dgm:cxn modelId="{6815A5D3-A5BD-4146-9249-9C81BD16E05B}" type="presParOf" srcId="{4B636E0B-FD53-B444-BA7C-3E1E05034542}" destId="{6AD10BA1-3349-7346-9B3D-9463AF940BF6}"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smtClean="0"/>
              <a:t>2016 TX Global HR Conference</a:t>
            </a: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224F23-4090-7B49-8A55-6EC9B01C3850}" type="datetimeFigureOut">
              <a:rPr lang="en-US" smtClean="0"/>
              <a:t>9/8/2016</a:t>
            </a:fld>
            <a:endParaRPr lang="en-US"/>
          </a:p>
        </p:txBody>
      </p:sp>
      <p:sp>
        <p:nvSpPr>
          <p:cNvPr id="4" name="Footer Placeholder 3"/>
          <p:cNvSpPr>
            <a:spLocks noGrp="1"/>
          </p:cNvSpPr>
          <p:nvPr>
            <p:ph type="ftr" sz="quarter" idx="2"/>
          </p:nvPr>
        </p:nvSpPr>
        <p:spPr>
          <a:xfrm>
            <a:off x="-1" y="8685213"/>
            <a:ext cx="3099661" cy="458787"/>
          </a:xfrm>
          <a:prstGeom prst="rect">
            <a:avLst/>
          </a:prstGeom>
        </p:spPr>
        <p:txBody>
          <a:bodyPr vert="horz" lIns="91440" tIns="45720" rIns="91440" bIns="45720" rtlCol="0" anchor="b"/>
          <a:lstStyle>
            <a:lvl1pPr algn="l">
              <a:defRPr sz="1200"/>
            </a:lvl1pPr>
          </a:lstStyle>
          <a:p>
            <a:r>
              <a:rPr lang="en-US" dirty="0" smtClean="0"/>
              <a:t>Copyright 2016 Leading People Partners, LLC</a:t>
            </a: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17E543-44C2-CC42-98B1-3CA28A553697}" type="slidenum">
              <a:rPr lang="en-US" smtClean="0"/>
              <a:t>‹#›</a:t>
            </a:fld>
            <a:endParaRPr lang="en-US"/>
          </a:p>
        </p:txBody>
      </p:sp>
    </p:spTree>
    <p:extLst>
      <p:ext uri="{BB962C8B-B14F-4D97-AF65-F5344CB8AC3E}">
        <p14:creationId xmlns:p14="http://schemas.microsoft.com/office/powerpoint/2010/main" val="1401307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625B34-504F-264E-A9F8-4224595F1A8C}" type="datetimeFigureOut">
              <a:rPr lang="en-US" smtClean="0"/>
              <a:t>9/8/2016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EB7CD-0AC0-DB43-A02A-1201A0D004FE}" type="slidenum">
              <a:rPr lang="en-US" smtClean="0"/>
              <a:t>‹#›</a:t>
            </a:fld>
            <a:endParaRPr lang="en-US" dirty="0"/>
          </a:p>
        </p:txBody>
      </p:sp>
    </p:spTree>
    <p:extLst>
      <p:ext uri="{BB962C8B-B14F-4D97-AF65-F5344CB8AC3E}">
        <p14:creationId xmlns:p14="http://schemas.microsoft.com/office/powerpoint/2010/main" val="11151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Todd. 3 minutes.</a:t>
            </a:r>
            <a:endParaRPr lang="en-US" dirty="0"/>
          </a:p>
        </p:txBody>
      </p:sp>
      <p:sp>
        <p:nvSpPr>
          <p:cNvPr id="4" name="Slide Number Placeholder 3"/>
          <p:cNvSpPr>
            <a:spLocks noGrp="1"/>
          </p:cNvSpPr>
          <p:nvPr>
            <p:ph type="sldNum" sz="quarter" idx="10"/>
          </p:nvPr>
        </p:nvSpPr>
        <p:spPr/>
        <p:txBody>
          <a:bodyPr/>
          <a:lstStyle/>
          <a:p>
            <a:fld id="{467D50E0-66EE-064A-9DD8-75BC5C8203D8}" type="slidenum">
              <a:rPr lang="en-US" smtClean="0"/>
              <a:t>28</a:t>
            </a:fld>
            <a:endParaRPr lang="en-US" dirty="0"/>
          </a:p>
        </p:txBody>
      </p:sp>
    </p:spTree>
    <p:extLst>
      <p:ext uri="{BB962C8B-B14F-4D97-AF65-F5344CB8AC3E}">
        <p14:creationId xmlns:p14="http://schemas.microsoft.com/office/powerpoint/2010/main" val="419268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Todd. Brief</a:t>
            </a:r>
            <a:r>
              <a:rPr lang="en-US" baseline="0" dirty="0" smtClean="0"/>
              <a:t> review. 3 minutes</a:t>
            </a:r>
            <a:endParaRPr lang="en-US" dirty="0"/>
          </a:p>
        </p:txBody>
      </p:sp>
      <p:sp>
        <p:nvSpPr>
          <p:cNvPr id="4" name="Slide Number Placeholder 3"/>
          <p:cNvSpPr>
            <a:spLocks noGrp="1"/>
          </p:cNvSpPr>
          <p:nvPr>
            <p:ph type="sldNum" sz="quarter" idx="10"/>
          </p:nvPr>
        </p:nvSpPr>
        <p:spPr/>
        <p:txBody>
          <a:bodyPr/>
          <a:lstStyle/>
          <a:p>
            <a:fld id="{467D50E0-66EE-064A-9DD8-75BC5C8203D8}" type="slidenum">
              <a:rPr lang="en-US" smtClean="0"/>
              <a:t>37</a:t>
            </a:fld>
            <a:endParaRPr lang="en-US" dirty="0"/>
          </a:p>
        </p:txBody>
      </p:sp>
    </p:spTree>
    <p:extLst>
      <p:ext uri="{BB962C8B-B14F-4D97-AF65-F5344CB8AC3E}">
        <p14:creationId xmlns:p14="http://schemas.microsoft.com/office/powerpoint/2010/main" val="1321818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Brian. 2 minutes</a:t>
            </a:r>
            <a:endParaRPr lang="en-US" dirty="0"/>
          </a:p>
        </p:txBody>
      </p:sp>
      <p:sp>
        <p:nvSpPr>
          <p:cNvPr id="4" name="Slide Number Placeholder 3"/>
          <p:cNvSpPr>
            <a:spLocks noGrp="1"/>
          </p:cNvSpPr>
          <p:nvPr>
            <p:ph type="sldNum" sz="quarter" idx="10"/>
          </p:nvPr>
        </p:nvSpPr>
        <p:spPr/>
        <p:txBody>
          <a:bodyPr/>
          <a:lstStyle/>
          <a:p>
            <a:fld id="{467D50E0-66EE-064A-9DD8-75BC5C8203D8}" type="slidenum">
              <a:rPr lang="en-US" smtClean="0"/>
              <a:t>44</a:t>
            </a:fld>
            <a:endParaRPr lang="en-US" dirty="0"/>
          </a:p>
        </p:txBody>
      </p:sp>
    </p:spTree>
    <p:extLst>
      <p:ext uri="{BB962C8B-B14F-4D97-AF65-F5344CB8AC3E}">
        <p14:creationId xmlns:p14="http://schemas.microsoft.com/office/powerpoint/2010/main" val="810468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Todd. Verbal content. 5 minutes</a:t>
            </a:r>
            <a:endParaRPr lang="en-US" dirty="0"/>
          </a:p>
        </p:txBody>
      </p:sp>
      <p:sp>
        <p:nvSpPr>
          <p:cNvPr id="4" name="Slide Number Placeholder 3"/>
          <p:cNvSpPr>
            <a:spLocks noGrp="1"/>
          </p:cNvSpPr>
          <p:nvPr>
            <p:ph type="sldNum" sz="quarter" idx="10"/>
          </p:nvPr>
        </p:nvSpPr>
        <p:spPr/>
        <p:txBody>
          <a:bodyPr/>
          <a:lstStyle/>
          <a:p>
            <a:fld id="{467D50E0-66EE-064A-9DD8-75BC5C8203D8}" type="slidenum">
              <a:rPr lang="en-US" smtClean="0"/>
              <a:t>52</a:t>
            </a:fld>
            <a:endParaRPr lang="en-US" dirty="0"/>
          </a:p>
        </p:txBody>
      </p:sp>
    </p:spTree>
    <p:extLst>
      <p:ext uri="{BB962C8B-B14F-4D97-AF65-F5344CB8AC3E}">
        <p14:creationId xmlns:p14="http://schemas.microsoft.com/office/powerpoint/2010/main" val="4053008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7794C-2997-4BA1-9204-37AFD295B0B3}" type="datetimeFigureOut">
              <a:rPr lang="en-US" smtClean="0"/>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4FFD9C-A685-45E2-B41C-AC95F0AFCBCB}" type="slidenum">
              <a:rPr lang="en-US" smtClean="0"/>
              <a:t>‹#›</a:t>
            </a:fld>
            <a:endParaRPr lang="en-US" dirty="0"/>
          </a:p>
        </p:txBody>
      </p:sp>
    </p:spTree>
    <p:extLst>
      <p:ext uri="{BB962C8B-B14F-4D97-AF65-F5344CB8AC3E}">
        <p14:creationId xmlns:p14="http://schemas.microsoft.com/office/powerpoint/2010/main" val="139422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794C-2997-4BA1-9204-37AFD295B0B3}" type="datetimeFigureOut">
              <a:rPr lang="en-US" smtClean="0"/>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4FFD9C-A685-45E2-B41C-AC95F0AFCBCB}" type="slidenum">
              <a:rPr lang="en-US" smtClean="0"/>
              <a:t>‹#›</a:t>
            </a:fld>
            <a:endParaRPr lang="en-US" dirty="0"/>
          </a:p>
        </p:txBody>
      </p:sp>
    </p:spTree>
    <p:extLst>
      <p:ext uri="{BB962C8B-B14F-4D97-AF65-F5344CB8AC3E}">
        <p14:creationId xmlns:p14="http://schemas.microsoft.com/office/powerpoint/2010/main" val="3248678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794C-2997-4BA1-9204-37AFD295B0B3}" type="datetimeFigureOut">
              <a:rPr lang="en-US" smtClean="0"/>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4FFD9C-A685-45E2-B41C-AC95F0AFCBCB}" type="slidenum">
              <a:rPr lang="en-US" smtClean="0"/>
              <a:t>‹#›</a:t>
            </a:fld>
            <a:endParaRPr lang="en-US" dirty="0"/>
          </a:p>
        </p:txBody>
      </p:sp>
    </p:spTree>
    <p:extLst>
      <p:ext uri="{BB962C8B-B14F-4D97-AF65-F5344CB8AC3E}">
        <p14:creationId xmlns:p14="http://schemas.microsoft.com/office/powerpoint/2010/main" val="2173347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241122-01A3-7B4C-B028-1862BFAC6FF9}" type="datetimeFigureOut">
              <a:rPr lang="en-US" smtClean="0"/>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61B958-61B5-B640-B164-0D8B9693CA15}" type="slidenum">
              <a:rPr lang="en-US" smtClean="0"/>
              <a:t>‹#›</a:t>
            </a:fld>
            <a:endParaRPr lang="en-US" dirty="0"/>
          </a:p>
        </p:txBody>
      </p:sp>
    </p:spTree>
    <p:extLst>
      <p:ext uri="{BB962C8B-B14F-4D97-AF65-F5344CB8AC3E}">
        <p14:creationId xmlns:p14="http://schemas.microsoft.com/office/powerpoint/2010/main" val="1438071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241122-01A3-7B4C-B028-1862BFAC6FF9}" type="datetimeFigureOut">
              <a:rPr lang="en-US" smtClean="0"/>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61B958-61B5-B640-B164-0D8B9693CA15}" type="slidenum">
              <a:rPr lang="en-US" smtClean="0"/>
              <a:t>‹#›</a:t>
            </a:fld>
            <a:endParaRPr lang="en-US" dirty="0"/>
          </a:p>
        </p:txBody>
      </p:sp>
    </p:spTree>
    <p:extLst>
      <p:ext uri="{BB962C8B-B14F-4D97-AF65-F5344CB8AC3E}">
        <p14:creationId xmlns:p14="http://schemas.microsoft.com/office/powerpoint/2010/main" val="1888367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241122-01A3-7B4C-B028-1862BFAC6FF9}" type="datetimeFigureOut">
              <a:rPr lang="en-US" smtClean="0"/>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61B958-61B5-B640-B164-0D8B9693CA15}" type="slidenum">
              <a:rPr lang="en-US" smtClean="0"/>
              <a:t>‹#›</a:t>
            </a:fld>
            <a:endParaRPr lang="en-US" dirty="0"/>
          </a:p>
        </p:txBody>
      </p:sp>
    </p:spTree>
    <p:extLst>
      <p:ext uri="{BB962C8B-B14F-4D97-AF65-F5344CB8AC3E}">
        <p14:creationId xmlns:p14="http://schemas.microsoft.com/office/powerpoint/2010/main" val="130761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241122-01A3-7B4C-B028-1862BFAC6FF9}" type="datetimeFigureOut">
              <a:rPr lang="en-US" smtClean="0"/>
              <a:t>9/8/2016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61B958-61B5-B640-B164-0D8B9693CA15}" type="slidenum">
              <a:rPr lang="en-US" smtClean="0"/>
              <a:t>‹#›</a:t>
            </a:fld>
            <a:endParaRPr lang="en-US" dirty="0"/>
          </a:p>
        </p:txBody>
      </p:sp>
    </p:spTree>
    <p:extLst>
      <p:ext uri="{BB962C8B-B14F-4D97-AF65-F5344CB8AC3E}">
        <p14:creationId xmlns:p14="http://schemas.microsoft.com/office/powerpoint/2010/main" val="839045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241122-01A3-7B4C-B028-1862BFAC6FF9}" type="datetimeFigureOut">
              <a:rPr lang="en-US" smtClean="0"/>
              <a:t>9/8/2016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61B958-61B5-B640-B164-0D8B9693CA15}" type="slidenum">
              <a:rPr lang="en-US" smtClean="0"/>
              <a:t>‹#›</a:t>
            </a:fld>
            <a:endParaRPr lang="en-US" dirty="0"/>
          </a:p>
        </p:txBody>
      </p:sp>
    </p:spTree>
    <p:extLst>
      <p:ext uri="{BB962C8B-B14F-4D97-AF65-F5344CB8AC3E}">
        <p14:creationId xmlns:p14="http://schemas.microsoft.com/office/powerpoint/2010/main" val="1459033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241122-01A3-7B4C-B028-1862BFAC6FF9}" type="datetimeFigureOut">
              <a:rPr lang="en-US" smtClean="0"/>
              <a:t>9/8/2016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61B958-61B5-B640-B164-0D8B9693CA15}" type="slidenum">
              <a:rPr lang="en-US" smtClean="0"/>
              <a:t>‹#›</a:t>
            </a:fld>
            <a:endParaRPr lang="en-US" dirty="0"/>
          </a:p>
        </p:txBody>
      </p:sp>
    </p:spTree>
    <p:extLst>
      <p:ext uri="{BB962C8B-B14F-4D97-AF65-F5344CB8AC3E}">
        <p14:creationId xmlns:p14="http://schemas.microsoft.com/office/powerpoint/2010/main" val="2007030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41122-01A3-7B4C-B028-1862BFAC6FF9}" type="datetimeFigureOut">
              <a:rPr lang="en-US" smtClean="0"/>
              <a:t>9/8/2016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61B958-61B5-B640-B164-0D8B9693CA15}" type="slidenum">
              <a:rPr lang="en-US" smtClean="0"/>
              <a:t>‹#›</a:t>
            </a:fld>
            <a:endParaRPr lang="en-US" dirty="0"/>
          </a:p>
        </p:txBody>
      </p:sp>
    </p:spTree>
    <p:extLst>
      <p:ext uri="{BB962C8B-B14F-4D97-AF65-F5344CB8AC3E}">
        <p14:creationId xmlns:p14="http://schemas.microsoft.com/office/powerpoint/2010/main" val="1633499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241122-01A3-7B4C-B028-1862BFAC6FF9}" type="datetimeFigureOut">
              <a:rPr lang="en-US" smtClean="0"/>
              <a:t>9/8/2016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61B958-61B5-B640-B164-0D8B9693CA15}" type="slidenum">
              <a:rPr lang="en-US" smtClean="0"/>
              <a:t>‹#›</a:t>
            </a:fld>
            <a:endParaRPr lang="en-US" dirty="0"/>
          </a:p>
        </p:txBody>
      </p:sp>
    </p:spTree>
    <p:extLst>
      <p:ext uri="{BB962C8B-B14F-4D97-AF65-F5344CB8AC3E}">
        <p14:creationId xmlns:p14="http://schemas.microsoft.com/office/powerpoint/2010/main" val="794178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794C-2997-4BA1-9204-37AFD295B0B3}" type="datetimeFigureOut">
              <a:rPr lang="en-US" smtClean="0"/>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4FFD9C-A685-45E2-B41C-AC95F0AFCBCB}" type="slidenum">
              <a:rPr lang="en-US" smtClean="0"/>
              <a:t>‹#›</a:t>
            </a:fld>
            <a:endParaRPr lang="en-US" dirty="0"/>
          </a:p>
        </p:txBody>
      </p:sp>
    </p:spTree>
    <p:extLst>
      <p:ext uri="{BB962C8B-B14F-4D97-AF65-F5344CB8AC3E}">
        <p14:creationId xmlns:p14="http://schemas.microsoft.com/office/powerpoint/2010/main" val="2875218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241122-01A3-7B4C-B028-1862BFAC6FF9}" type="datetimeFigureOut">
              <a:rPr lang="en-US" smtClean="0"/>
              <a:t>9/8/2016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61B958-61B5-B640-B164-0D8B9693CA15}" type="slidenum">
              <a:rPr lang="en-US" smtClean="0"/>
              <a:t>‹#›</a:t>
            </a:fld>
            <a:endParaRPr lang="en-US" dirty="0"/>
          </a:p>
        </p:txBody>
      </p:sp>
    </p:spTree>
    <p:extLst>
      <p:ext uri="{BB962C8B-B14F-4D97-AF65-F5344CB8AC3E}">
        <p14:creationId xmlns:p14="http://schemas.microsoft.com/office/powerpoint/2010/main" val="1146275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241122-01A3-7B4C-B028-1862BFAC6FF9}" type="datetimeFigureOut">
              <a:rPr lang="en-US" smtClean="0"/>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61B958-61B5-B640-B164-0D8B9693CA15}" type="slidenum">
              <a:rPr lang="en-US" smtClean="0"/>
              <a:t>‹#›</a:t>
            </a:fld>
            <a:endParaRPr lang="en-US" dirty="0"/>
          </a:p>
        </p:txBody>
      </p:sp>
    </p:spTree>
    <p:extLst>
      <p:ext uri="{BB962C8B-B14F-4D97-AF65-F5344CB8AC3E}">
        <p14:creationId xmlns:p14="http://schemas.microsoft.com/office/powerpoint/2010/main" val="381859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241122-01A3-7B4C-B028-1862BFAC6FF9}" type="datetimeFigureOut">
              <a:rPr lang="en-US" smtClean="0"/>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61B958-61B5-B640-B164-0D8B9693CA15}" type="slidenum">
              <a:rPr lang="en-US" smtClean="0"/>
              <a:t>‹#›</a:t>
            </a:fld>
            <a:endParaRPr lang="en-US" dirty="0"/>
          </a:p>
        </p:txBody>
      </p:sp>
    </p:spTree>
    <p:extLst>
      <p:ext uri="{BB962C8B-B14F-4D97-AF65-F5344CB8AC3E}">
        <p14:creationId xmlns:p14="http://schemas.microsoft.com/office/powerpoint/2010/main" val="1224453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7794C-2997-4BA1-9204-37AFD295B0B3}" type="datetimeFigureOut">
              <a:rPr lang="en-US" smtClean="0"/>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4FFD9C-A685-45E2-B41C-AC95F0AFCBCB}" type="slidenum">
              <a:rPr lang="en-US" smtClean="0"/>
              <a:t>‹#›</a:t>
            </a:fld>
            <a:endParaRPr lang="en-US" dirty="0"/>
          </a:p>
        </p:txBody>
      </p:sp>
    </p:spTree>
    <p:extLst>
      <p:ext uri="{BB962C8B-B14F-4D97-AF65-F5344CB8AC3E}">
        <p14:creationId xmlns:p14="http://schemas.microsoft.com/office/powerpoint/2010/main" val="1881965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C7794C-2997-4BA1-9204-37AFD295B0B3}" type="datetimeFigureOut">
              <a:rPr lang="en-US" smtClean="0"/>
              <a:t>9/8/2016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4FFD9C-A685-45E2-B41C-AC95F0AFCBCB}" type="slidenum">
              <a:rPr lang="en-US" smtClean="0"/>
              <a:t>‹#›</a:t>
            </a:fld>
            <a:endParaRPr lang="en-US" dirty="0"/>
          </a:p>
        </p:txBody>
      </p:sp>
    </p:spTree>
    <p:extLst>
      <p:ext uri="{BB962C8B-B14F-4D97-AF65-F5344CB8AC3E}">
        <p14:creationId xmlns:p14="http://schemas.microsoft.com/office/powerpoint/2010/main" val="2034006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C7794C-2997-4BA1-9204-37AFD295B0B3}" type="datetimeFigureOut">
              <a:rPr lang="en-US" smtClean="0"/>
              <a:t>9/8/2016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4FFD9C-A685-45E2-B41C-AC95F0AFCBCB}" type="slidenum">
              <a:rPr lang="en-US" smtClean="0"/>
              <a:t>‹#›</a:t>
            </a:fld>
            <a:endParaRPr lang="en-US" dirty="0"/>
          </a:p>
        </p:txBody>
      </p:sp>
    </p:spTree>
    <p:extLst>
      <p:ext uri="{BB962C8B-B14F-4D97-AF65-F5344CB8AC3E}">
        <p14:creationId xmlns:p14="http://schemas.microsoft.com/office/powerpoint/2010/main" val="3028076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C7794C-2997-4BA1-9204-37AFD295B0B3}" type="datetimeFigureOut">
              <a:rPr lang="en-US" smtClean="0"/>
              <a:t>9/8/2016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4FFD9C-A685-45E2-B41C-AC95F0AFCBCB}" type="slidenum">
              <a:rPr lang="en-US" smtClean="0"/>
              <a:t>‹#›</a:t>
            </a:fld>
            <a:endParaRPr lang="en-US" dirty="0"/>
          </a:p>
        </p:txBody>
      </p:sp>
    </p:spTree>
    <p:extLst>
      <p:ext uri="{BB962C8B-B14F-4D97-AF65-F5344CB8AC3E}">
        <p14:creationId xmlns:p14="http://schemas.microsoft.com/office/powerpoint/2010/main" val="174237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7794C-2997-4BA1-9204-37AFD295B0B3}" type="datetimeFigureOut">
              <a:rPr lang="en-US" smtClean="0"/>
              <a:t>9/8/2016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4FFD9C-A685-45E2-B41C-AC95F0AFCBCB}" type="slidenum">
              <a:rPr lang="en-US" smtClean="0"/>
              <a:t>‹#›</a:t>
            </a:fld>
            <a:endParaRPr lang="en-US" dirty="0"/>
          </a:p>
        </p:txBody>
      </p:sp>
    </p:spTree>
    <p:extLst>
      <p:ext uri="{BB962C8B-B14F-4D97-AF65-F5344CB8AC3E}">
        <p14:creationId xmlns:p14="http://schemas.microsoft.com/office/powerpoint/2010/main" val="4141590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794C-2997-4BA1-9204-37AFD295B0B3}" type="datetimeFigureOut">
              <a:rPr lang="en-US" smtClean="0"/>
              <a:t>9/8/2016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4FFD9C-A685-45E2-B41C-AC95F0AFCBCB}" type="slidenum">
              <a:rPr lang="en-US" smtClean="0"/>
              <a:t>‹#›</a:t>
            </a:fld>
            <a:endParaRPr lang="en-US" dirty="0"/>
          </a:p>
        </p:txBody>
      </p:sp>
    </p:spTree>
    <p:extLst>
      <p:ext uri="{BB962C8B-B14F-4D97-AF65-F5344CB8AC3E}">
        <p14:creationId xmlns:p14="http://schemas.microsoft.com/office/powerpoint/2010/main" val="921869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794C-2997-4BA1-9204-37AFD295B0B3}" type="datetimeFigureOut">
              <a:rPr lang="en-US" smtClean="0"/>
              <a:t>9/8/2016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4FFD9C-A685-45E2-B41C-AC95F0AFCBCB}" type="slidenum">
              <a:rPr lang="en-US" smtClean="0"/>
              <a:t>‹#›</a:t>
            </a:fld>
            <a:endParaRPr lang="en-US" dirty="0"/>
          </a:p>
        </p:txBody>
      </p:sp>
    </p:spTree>
    <p:extLst>
      <p:ext uri="{BB962C8B-B14F-4D97-AF65-F5344CB8AC3E}">
        <p14:creationId xmlns:p14="http://schemas.microsoft.com/office/powerpoint/2010/main" val="1003134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C7794C-2997-4BA1-9204-37AFD295B0B3}" type="datetimeFigureOut">
              <a:rPr lang="en-US" smtClean="0"/>
              <a:t>9/8/2016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FFD9C-A685-45E2-B41C-AC95F0AFCBCB}" type="slidenum">
              <a:rPr lang="en-US" smtClean="0"/>
              <a:t>‹#›</a:t>
            </a:fld>
            <a:endParaRPr lang="en-US" dirty="0"/>
          </a:p>
        </p:txBody>
      </p:sp>
    </p:spTree>
    <p:extLst>
      <p:ext uri="{BB962C8B-B14F-4D97-AF65-F5344CB8AC3E}">
        <p14:creationId xmlns:p14="http://schemas.microsoft.com/office/powerpoint/2010/main" val="3526165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41122-01A3-7B4C-B028-1862BFAC6FF9}" type="datetimeFigureOut">
              <a:rPr lang="en-US" smtClean="0"/>
              <a:t>9/8/2016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61B958-61B5-B640-B164-0D8B9693CA15}" type="slidenum">
              <a:rPr lang="en-US" smtClean="0"/>
              <a:t>‹#›</a:t>
            </a:fld>
            <a:endParaRPr lang="en-US" dirty="0"/>
          </a:p>
        </p:txBody>
      </p:sp>
    </p:spTree>
    <p:extLst>
      <p:ext uri="{BB962C8B-B14F-4D97-AF65-F5344CB8AC3E}">
        <p14:creationId xmlns:p14="http://schemas.microsoft.com/office/powerpoint/2010/main" val="1756199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4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09969"/>
            <a:ext cx="6290733" cy="4342428"/>
          </a:xfrm>
          <a:prstGeom prst="rect">
            <a:avLst/>
          </a:prstGeom>
        </p:spPr>
      </p:pic>
      <p:sp>
        <p:nvSpPr>
          <p:cNvPr id="4" name="Rectangle 3"/>
          <p:cNvSpPr/>
          <p:nvPr/>
        </p:nvSpPr>
        <p:spPr>
          <a:xfrm>
            <a:off x="6595533" y="1809969"/>
            <a:ext cx="4766734" cy="2308324"/>
          </a:xfrm>
          <a:prstGeom prst="rect">
            <a:avLst/>
          </a:prstGeom>
        </p:spPr>
        <p:txBody>
          <a:bodyPr wrap="square">
            <a:spAutoFit/>
          </a:bodyPr>
          <a:lstStyle/>
          <a:p>
            <a:r>
              <a:rPr lang="en-US" sz="4800" b="1" dirty="0"/>
              <a:t>The 6 Practices of Strategic </a:t>
            </a:r>
            <a:r>
              <a:rPr lang="en-US" sz="4800" b="1" dirty="0" smtClean="0"/>
              <a:t>Global HR </a:t>
            </a:r>
            <a:r>
              <a:rPr lang="en-US" sz="4800" b="1" dirty="0"/>
              <a:t>Leaders</a:t>
            </a:r>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95533" y="5520762"/>
            <a:ext cx="3111500" cy="1263269"/>
          </a:xfrm>
          <a:prstGeom prst="rect">
            <a:avLst/>
          </a:prstGeom>
        </p:spPr>
      </p:pic>
      <p:sp>
        <p:nvSpPr>
          <p:cNvPr id="6" name="Rectangle 5"/>
          <p:cNvSpPr/>
          <p:nvPr/>
        </p:nvSpPr>
        <p:spPr>
          <a:xfrm>
            <a:off x="6595533" y="4997542"/>
            <a:ext cx="2047484" cy="523220"/>
          </a:xfrm>
          <a:prstGeom prst="rect">
            <a:avLst/>
          </a:prstGeom>
        </p:spPr>
        <p:txBody>
          <a:bodyPr wrap="none">
            <a:spAutoFit/>
          </a:bodyPr>
          <a:lstStyle/>
          <a:p>
            <a:r>
              <a:rPr lang="en-US" sz="2800" dirty="0"/>
              <a:t>Todd Averett</a:t>
            </a:r>
          </a:p>
        </p:txBody>
      </p:sp>
    </p:spTree>
    <p:extLst>
      <p:ext uri="{BB962C8B-B14F-4D97-AF65-F5344CB8AC3E}">
        <p14:creationId xmlns:p14="http://schemas.microsoft.com/office/powerpoint/2010/main" val="3503114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ight Arrow 2"/>
          <p:cNvSpPr/>
          <p:nvPr/>
        </p:nvSpPr>
        <p:spPr>
          <a:xfrm>
            <a:off x="1351958" y="1976587"/>
            <a:ext cx="2869824" cy="33404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Our Thinking</a:t>
            </a:r>
            <a:endParaRPr lang="en-US" sz="2400" dirty="0"/>
          </a:p>
        </p:txBody>
      </p:sp>
      <p:sp>
        <p:nvSpPr>
          <p:cNvPr id="4" name="Right Arrow 3"/>
          <p:cNvSpPr/>
          <p:nvPr/>
        </p:nvSpPr>
        <p:spPr>
          <a:xfrm>
            <a:off x="4215296" y="1976587"/>
            <a:ext cx="2869824" cy="33404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Our Behavior</a:t>
            </a:r>
            <a:endParaRPr lang="en-US" sz="2400" dirty="0"/>
          </a:p>
        </p:txBody>
      </p:sp>
      <p:sp>
        <p:nvSpPr>
          <p:cNvPr id="5" name="8-Point Star 4"/>
          <p:cNvSpPr/>
          <p:nvPr/>
        </p:nvSpPr>
        <p:spPr>
          <a:xfrm>
            <a:off x="7078634" y="1976587"/>
            <a:ext cx="3826433" cy="3340480"/>
          </a:xfrm>
          <a:prstGeom prst="star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Our Results</a:t>
            </a:r>
            <a:endParaRPr lang="en-US" sz="2400" dirty="0"/>
          </a:p>
        </p:txBody>
      </p:sp>
    </p:spTree>
    <p:extLst>
      <p:ext uri="{BB962C8B-B14F-4D97-AF65-F5344CB8AC3E}">
        <p14:creationId xmlns:p14="http://schemas.microsoft.com/office/powerpoint/2010/main" val="1650029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9" y="1879600"/>
            <a:ext cx="5355167" cy="357011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9334" y="1879600"/>
            <a:ext cx="4851400" cy="3233912"/>
          </a:xfrm>
          <a:prstGeom prst="rect">
            <a:avLst/>
          </a:prstGeom>
        </p:spPr>
      </p:pic>
      <p:sp>
        <p:nvSpPr>
          <p:cNvPr id="5" name="TextBox 4"/>
          <p:cNvSpPr txBox="1"/>
          <p:nvPr/>
        </p:nvSpPr>
        <p:spPr>
          <a:xfrm>
            <a:off x="3911600" y="0"/>
            <a:ext cx="7924800" cy="646331"/>
          </a:xfrm>
          <a:prstGeom prst="rect">
            <a:avLst/>
          </a:prstGeom>
          <a:noFill/>
        </p:spPr>
        <p:txBody>
          <a:bodyPr wrap="square" rtlCol="0">
            <a:spAutoFit/>
          </a:bodyPr>
          <a:lstStyle/>
          <a:p>
            <a:pPr algn="r"/>
            <a:r>
              <a:rPr lang="en-US" sz="3600" b="1" dirty="0" smtClean="0"/>
              <a:t>Global and Local Thinking</a:t>
            </a:r>
            <a:endParaRPr lang="en-US" sz="3600" b="1" dirty="0"/>
          </a:p>
        </p:txBody>
      </p:sp>
    </p:spTree>
    <p:extLst>
      <p:ext uri="{BB962C8B-B14F-4D97-AF65-F5344CB8AC3E}">
        <p14:creationId xmlns:p14="http://schemas.microsoft.com/office/powerpoint/2010/main" val="214739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19488"/>
            <a:ext cx="3543300" cy="2362200"/>
          </a:xfrm>
          <a:prstGeom prst="rect">
            <a:avLst/>
          </a:prstGeom>
        </p:spPr>
      </p:pic>
      <p:sp>
        <p:nvSpPr>
          <p:cNvPr id="5" name="TextBox 4"/>
          <p:cNvSpPr txBox="1"/>
          <p:nvPr/>
        </p:nvSpPr>
        <p:spPr>
          <a:xfrm>
            <a:off x="3911600" y="0"/>
            <a:ext cx="7924800" cy="646331"/>
          </a:xfrm>
          <a:prstGeom prst="rect">
            <a:avLst/>
          </a:prstGeom>
          <a:noFill/>
        </p:spPr>
        <p:txBody>
          <a:bodyPr wrap="square" rtlCol="0">
            <a:spAutoFit/>
          </a:bodyPr>
          <a:lstStyle/>
          <a:p>
            <a:pPr algn="r"/>
            <a:r>
              <a:rPr lang="en-US" sz="3600" b="1" dirty="0" smtClean="0"/>
              <a:t>Global Thinking</a:t>
            </a:r>
            <a:endParaRPr lang="en-US" sz="3600" b="1" dirty="0"/>
          </a:p>
        </p:txBody>
      </p:sp>
      <p:sp>
        <p:nvSpPr>
          <p:cNvPr id="2" name="TextBox 1"/>
          <p:cNvSpPr txBox="1"/>
          <p:nvPr/>
        </p:nvSpPr>
        <p:spPr>
          <a:xfrm>
            <a:off x="3795706" y="1359202"/>
            <a:ext cx="8551333" cy="5693866"/>
          </a:xfrm>
          <a:prstGeom prst="rect">
            <a:avLst/>
          </a:prstGeom>
          <a:noFill/>
        </p:spPr>
        <p:txBody>
          <a:bodyPr wrap="square" rtlCol="0">
            <a:spAutoFit/>
          </a:bodyPr>
          <a:lstStyle/>
          <a:p>
            <a:endParaRPr lang="en-US" sz="3200" dirty="0"/>
          </a:p>
          <a:p>
            <a:r>
              <a:rPr lang="en-US" sz="3200" b="1" dirty="0" smtClean="0"/>
              <a:t>Culture and Engagement</a:t>
            </a:r>
          </a:p>
          <a:p>
            <a:endParaRPr lang="en-US" sz="3200" dirty="0" smtClean="0"/>
          </a:p>
          <a:p>
            <a:endParaRPr lang="en-US" sz="3200" dirty="0"/>
          </a:p>
          <a:p>
            <a:r>
              <a:rPr lang="en-US" sz="3200" b="1" dirty="0" smtClean="0"/>
              <a:t>Leadership pipeline</a:t>
            </a:r>
          </a:p>
          <a:p>
            <a:endParaRPr lang="en-US" sz="3200" dirty="0" smtClean="0"/>
          </a:p>
          <a:p>
            <a:endParaRPr lang="en-US" sz="3200" dirty="0"/>
          </a:p>
          <a:p>
            <a:r>
              <a:rPr lang="en-US" sz="3200" b="1" dirty="0" smtClean="0"/>
              <a:t>Workforce capabilities</a:t>
            </a:r>
          </a:p>
          <a:p>
            <a:endParaRPr lang="en-US" dirty="0"/>
          </a:p>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124654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19488"/>
            <a:ext cx="3543300" cy="2362200"/>
          </a:xfrm>
          <a:prstGeom prst="rect">
            <a:avLst/>
          </a:prstGeom>
        </p:spPr>
      </p:pic>
      <p:sp>
        <p:nvSpPr>
          <p:cNvPr id="5" name="TextBox 4"/>
          <p:cNvSpPr txBox="1"/>
          <p:nvPr/>
        </p:nvSpPr>
        <p:spPr>
          <a:xfrm>
            <a:off x="3911600" y="0"/>
            <a:ext cx="7924800" cy="646331"/>
          </a:xfrm>
          <a:prstGeom prst="rect">
            <a:avLst/>
          </a:prstGeom>
          <a:noFill/>
        </p:spPr>
        <p:txBody>
          <a:bodyPr wrap="square" rtlCol="0">
            <a:spAutoFit/>
          </a:bodyPr>
          <a:lstStyle/>
          <a:p>
            <a:pPr algn="r"/>
            <a:r>
              <a:rPr lang="en-US" sz="3600" b="1" dirty="0" smtClean="0"/>
              <a:t>Global Thinking</a:t>
            </a:r>
            <a:endParaRPr lang="en-US" sz="3600" b="1" dirty="0"/>
          </a:p>
        </p:txBody>
      </p:sp>
      <p:sp>
        <p:nvSpPr>
          <p:cNvPr id="2" name="TextBox 1"/>
          <p:cNvSpPr txBox="1"/>
          <p:nvPr/>
        </p:nvSpPr>
        <p:spPr>
          <a:xfrm>
            <a:off x="3285067" y="1415429"/>
            <a:ext cx="8551333" cy="4832092"/>
          </a:xfrm>
          <a:prstGeom prst="rect">
            <a:avLst/>
          </a:prstGeom>
          <a:noFill/>
        </p:spPr>
        <p:txBody>
          <a:bodyPr wrap="square" rtlCol="0">
            <a:spAutoFit/>
          </a:bodyPr>
          <a:lstStyle/>
          <a:p>
            <a:r>
              <a:rPr lang="en-US" sz="2800" dirty="0" smtClean="0"/>
              <a:t>Sensitivity to global events that impact the business</a:t>
            </a:r>
          </a:p>
          <a:p>
            <a:endParaRPr lang="en-US" sz="2800" dirty="0"/>
          </a:p>
          <a:p>
            <a:r>
              <a:rPr lang="en-US" sz="2800" dirty="0"/>
              <a:t>Awareness of international labor laws and wage rates</a:t>
            </a:r>
          </a:p>
          <a:p>
            <a:endParaRPr lang="en-US" sz="2800" dirty="0"/>
          </a:p>
          <a:p>
            <a:r>
              <a:rPr lang="en-US" sz="2800" dirty="0"/>
              <a:t>Awareness of recruiting and development </a:t>
            </a:r>
            <a:r>
              <a:rPr lang="en-US" sz="2800" dirty="0" smtClean="0"/>
              <a:t>challenges and approaches</a:t>
            </a:r>
            <a:endParaRPr lang="en-US" sz="2800" dirty="0"/>
          </a:p>
          <a:p>
            <a:endParaRPr lang="en-US" sz="2800" dirty="0"/>
          </a:p>
          <a:p>
            <a:r>
              <a:rPr lang="en-US" sz="2800" dirty="0"/>
              <a:t>Cultural </a:t>
            </a:r>
            <a:r>
              <a:rPr lang="en-US" sz="2800" dirty="0" smtClean="0"/>
              <a:t>sensitivity</a:t>
            </a:r>
          </a:p>
          <a:p>
            <a:endParaRPr lang="en-US" sz="2800" dirty="0"/>
          </a:p>
          <a:p>
            <a:r>
              <a:rPr lang="en-US" sz="2800" dirty="0" smtClean="0"/>
              <a:t>Differences in approaches to compensation practices, performance management approaches, coaching, etc.</a:t>
            </a:r>
            <a:endParaRPr lang="en-US" sz="2800" dirty="0"/>
          </a:p>
        </p:txBody>
      </p:sp>
    </p:spTree>
    <p:extLst>
      <p:ext uri="{BB962C8B-B14F-4D97-AF65-F5344CB8AC3E}">
        <p14:creationId xmlns:p14="http://schemas.microsoft.com/office/powerpoint/2010/main" val="1417710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911600" y="0"/>
            <a:ext cx="7924800" cy="646331"/>
          </a:xfrm>
          <a:prstGeom prst="rect">
            <a:avLst/>
          </a:prstGeom>
          <a:noFill/>
        </p:spPr>
        <p:txBody>
          <a:bodyPr wrap="square" rtlCol="0">
            <a:spAutoFit/>
          </a:bodyPr>
          <a:lstStyle/>
          <a:p>
            <a:pPr algn="r"/>
            <a:r>
              <a:rPr lang="en-US" sz="3600" b="1" dirty="0" smtClean="0"/>
              <a:t>Global Thinking</a:t>
            </a:r>
            <a:endParaRPr lang="en-US" sz="3600" b="1" dirty="0"/>
          </a:p>
        </p:txBody>
      </p:sp>
      <p:sp>
        <p:nvSpPr>
          <p:cNvPr id="2" name="TextBox 1"/>
          <p:cNvSpPr txBox="1"/>
          <p:nvPr/>
        </p:nvSpPr>
        <p:spPr>
          <a:xfrm>
            <a:off x="3911600" y="5106060"/>
            <a:ext cx="6103917" cy="646331"/>
          </a:xfrm>
          <a:prstGeom prst="rect">
            <a:avLst/>
          </a:prstGeom>
          <a:noFill/>
        </p:spPr>
        <p:txBody>
          <a:bodyPr wrap="square" rtlCol="0">
            <a:spAutoFit/>
          </a:bodyPr>
          <a:lstStyle/>
          <a:p>
            <a:r>
              <a:rPr lang="en-US" sz="3600" b="1" smtClean="0"/>
              <a:t>Seeing Connections</a:t>
            </a: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1284" y="1753260"/>
            <a:ext cx="10058400" cy="3352800"/>
          </a:xfrm>
          <a:prstGeom prst="rect">
            <a:avLst/>
          </a:prstGeom>
        </p:spPr>
      </p:pic>
    </p:spTree>
    <p:extLst>
      <p:ext uri="{BB962C8B-B14F-4D97-AF65-F5344CB8AC3E}">
        <p14:creationId xmlns:p14="http://schemas.microsoft.com/office/powerpoint/2010/main" val="235492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19488"/>
            <a:ext cx="3543300" cy="2362200"/>
          </a:xfrm>
          <a:prstGeom prst="rect">
            <a:avLst/>
          </a:prstGeom>
        </p:spPr>
      </p:pic>
      <p:sp>
        <p:nvSpPr>
          <p:cNvPr id="5" name="TextBox 4"/>
          <p:cNvSpPr txBox="1"/>
          <p:nvPr/>
        </p:nvSpPr>
        <p:spPr>
          <a:xfrm>
            <a:off x="3911600" y="0"/>
            <a:ext cx="7924800" cy="646331"/>
          </a:xfrm>
          <a:prstGeom prst="rect">
            <a:avLst/>
          </a:prstGeom>
          <a:noFill/>
        </p:spPr>
        <p:txBody>
          <a:bodyPr wrap="square" rtlCol="0">
            <a:spAutoFit/>
          </a:bodyPr>
          <a:lstStyle/>
          <a:p>
            <a:pPr algn="r"/>
            <a:r>
              <a:rPr lang="en-US" sz="3600" b="1" dirty="0" smtClean="0"/>
              <a:t>Global Thinking</a:t>
            </a:r>
            <a:endParaRPr lang="en-US" sz="3600" b="1" dirty="0"/>
          </a:p>
        </p:txBody>
      </p:sp>
      <p:sp>
        <p:nvSpPr>
          <p:cNvPr id="2" name="TextBox 1"/>
          <p:cNvSpPr txBox="1"/>
          <p:nvPr/>
        </p:nvSpPr>
        <p:spPr>
          <a:xfrm>
            <a:off x="3285067" y="1540275"/>
            <a:ext cx="8551333" cy="5386090"/>
          </a:xfrm>
          <a:prstGeom prst="rect">
            <a:avLst/>
          </a:prstGeom>
          <a:noFill/>
        </p:spPr>
        <p:txBody>
          <a:bodyPr wrap="square" rtlCol="0">
            <a:spAutoFit/>
          </a:bodyPr>
          <a:lstStyle/>
          <a:p>
            <a:r>
              <a:rPr lang="en-US" sz="2800" b="1" u="sng" dirty="0" smtClean="0"/>
              <a:t>Tactical (but important) Global Thinking</a:t>
            </a:r>
          </a:p>
          <a:p>
            <a:endParaRPr lang="en-US" sz="2800" dirty="0" smtClean="0"/>
          </a:p>
          <a:p>
            <a:r>
              <a:rPr lang="en-US" sz="2800" dirty="0" smtClean="0"/>
              <a:t>Meetings and conference calls that fit global time zones—even if in the US we have to stay late or come in early</a:t>
            </a:r>
          </a:p>
          <a:p>
            <a:endParaRPr lang="en-US" sz="2800" dirty="0"/>
          </a:p>
          <a:p>
            <a:r>
              <a:rPr lang="en-US" sz="2800" dirty="0" smtClean="0"/>
              <a:t>Materials and tools that are available in languages besides English</a:t>
            </a:r>
          </a:p>
          <a:p>
            <a:endParaRPr lang="en-US" sz="2800" dirty="0"/>
          </a:p>
          <a:p>
            <a:r>
              <a:rPr lang="en-US" sz="2800" dirty="0" smtClean="0"/>
              <a:t>Providing translation for executive speakers when traveling to or speaking to international groups</a:t>
            </a:r>
          </a:p>
          <a:p>
            <a:endParaRPr lang="en-US" sz="2800" dirty="0"/>
          </a:p>
          <a:p>
            <a:endParaRPr lang="en-US" dirty="0"/>
          </a:p>
          <a:p>
            <a:endParaRPr lang="en-US" dirty="0" smtClean="0"/>
          </a:p>
        </p:txBody>
      </p:sp>
    </p:spTree>
    <p:extLst>
      <p:ext uri="{BB962C8B-B14F-4D97-AF65-F5344CB8AC3E}">
        <p14:creationId xmlns:p14="http://schemas.microsoft.com/office/powerpoint/2010/main" val="762321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911600" y="0"/>
            <a:ext cx="7924800" cy="646331"/>
          </a:xfrm>
          <a:prstGeom prst="rect">
            <a:avLst/>
          </a:prstGeom>
          <a:noFill/>
        </p:spPr>
        <p:txBody>
          <a:bodyPr wrap="square" rtlCol="0">
            <a:spAutoFit/>
          </a:bodyPr>
          <a:lstStyle/>
          <a:p>
            <a:pPr algn="r"/>
            <a:r>
              <a:rPr lang="en-US" sz="3600" b="1" dirty="0" smtClean="0"/>
              <a:t>Global Thinking</a:t>
            </a:r>
            <a:endParaRPr lang="en-US" sz="3600" b="1" dirty="0"/>
          </a:p>
        </p:txBody>
      </p:sp>
      <p:sp>
        <p:nvSpPr>
          <p:cNvPr id="2" name="TextBox 1"/>
          <p:cNvSpPr txBox="1"/>
          <p:nvPr/>
        </p:nvSpPr>
        <p:spPr>
          <a:xfrm>
            <a:off x="5902037" y="2161310"/>
            <a:ext cx="6175169" cy="2554545"/>
          </a:xfrm>
          <a:prstGeom prst="rect">
            <a:avLst/>
          </a:prstGeom>
          <a:noFill/>
        </p:spPr>
        <p:txBody>
          <a:bodyPr wrap="square" rtlCol="0">
            <a:spAutoFit/>
          </a:bodyPr>
          <a:lstStyle/>
          <a:p>
            <a:r>
              <a:rPr lang="en-US" sz="4000" dirty="0" smtClean="0"/>
              <a:t>Are you a strong, vocal advocate for the global and international people side of business?</a:t>
            </a:r>
            <a:endParaRPr lang="en-US" sz="4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881" y="2161310"/>
            <a:ext cx="4940135" cy="3293424"/>
          </a:xfrm>
          <a:prstGeom prst="rect">
            <a:avLst/>
          </a:prstGeom>
        </p:spPr>
      </p:pic>
    </p:spTree>
    <p:extLst>
      <p:ext uri="{BB962C8B-B14F-4D97-AF65-F5344CB8AC3E}">
        <p14:creationId xmlns:p14="http://schemas.microsoft.com/office/powerpoint/2010/main" val="1820552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911600" y="0"/>
            <a:ext cx="7924800" cy="646331"/>
          </a:xfrm>
          <a:prstGeom prst="rect">
            <a:avLst/>
          </a:prstGeom>
          <a:noFill/>
        </p:spPr>
        <p:txBody>
          <a:bodyPr wrap="square" rtlCol="0">
            <a:spAutoFit/>
          </a:bodyPr>
          <a:lstStyle/>
          <a:p>
            <a:pPr algn="r"/>
            <a:r>
              <a:rPr lang="en-US" sz="3600" b="1" dirty="0" smtClean="0"/>
              <a:t>Strategic Thinking</a:t>
            </a:r>
            <a:endParaRPr lang="en-US" sz="36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 y="2302934"/>
            <a:ext cx="5355167" cy="3570111"/>
          </a:xfrm>
          <a:prstGeom prst="rect">
            <a:avLst/>
          </a:prstGeom>
        </p:spPr>
      </p:pic>
      <p:sp>
        <p:nvSpPr>
          <p:cNvPr id="3" name="TextBox 2"/>
          <p:cNvSpPr txBox="1"/>
          <p:nvPr/>
        </p:nvSpPr>
        <p:spPr>
          <a:xfrm>
            <a:off x="5270884" y="1328058"/>
            <a:ext cx="5926667" cy="5355312"/>
          </a:xfrm>
          <a:prstGeom prst="rect">
            <a:avLst/>
          </a:prstGeom>
          <a:noFill/>
        </p:spPr>
        <p:txBody>
          <a:bodyPr wrap="square" rtlCol="0">
            <a:spAutoFit/>
          </a:bodyPr>
          <a:lstStyle/>
          <a:p>
            <a:r>
              <a:rPr lang="en-US" sz="2400" dirty="0" smtClean="0"/>
              <a:t>What new competitors, political changes, laws, regulations, industry trends, or new products or services are impacting us outside the United States?</a:t>
            </a:r>
          </a:p>
          <a:p>
            <a:endParaRPr lang="en-US" sz="2400" dirty="0"/>
          </a:p>
          <a:p>
            <a:r>
              <a:rPr lang="en-US" sz="2400" dirty="0" smtClean="0"/>
              <a:t>How are we making sure that we as an organization are aware of these changes and proactively addressing sales opportunities and business risks?</a:t>
            </a:r>
          </a:p>
          <a:p>
            <a:endParaRPr lang="en-US" sz="2400" dirty="0"/>
          </a:p>
          <a:p>
            <a:r>
              <a:rPr lang="en-US" sz="2400" dirty="0" smtClean="0"/>
              <a:t>How are HR efforts going to support these changes?</a:t>
            </a:r>
          </a:p>
          <a:p>
            <a:endParaRPr lang="en-US" dirty="0"/>
          </a:p>
          <a:p>
            <a:endParaRPr lang="en-US" dirty="0" smtClean="0"/>
          </a:p>
          <a:p>
            <a:endParaRPr lang="en-US" dirty="0"/>
          </a:p>
        </p:txBody>
      </p:sp>
    </p:spTree>
    <p:extLst>
      <p:ext uri="{BB962C8B-B14F-4D97-AF65-F5344CB8AC3E}">
        <p14:creationId xmlns:p14="http://schemas.microsoft.com/office/powerpoint/2010/main" val="289639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976534" y="118533"/>
            <a:ext cx="4876800" cy="646331"/>
          </a:xfrm>
          <a:prstGeom prst="rect">
            <a:avLst/>
          </a:prstGeom>
          <a:noFill/>
        </p:spPr>
        <p:txBody>
          <a:bodyPr wrap="square" rtlCol="0">
            <a:spAutoFit/>
          </a:bodyPr>
          <a:lstStyle/>
          <a:p>
            <a:pPr algn="r"/>
            <a:r>
              <a:rPr lang="en-US" sz="3600" b="1" dirty="0" smtClean="0"/>
              <a:t>Design Thinking</a:t>
            </a:r>
            <a:endParaRPr lang="en-US" sz="3600" b="1" dirty="0"/>
          </a:p>
        </p:txBody>
      </p:sp>
      <p:sp>
        <p:nvSpPr>
          <p:cNvPr id="5" name="Rectangle 4"/>
          <p:cNvSpPr/>
          <p:nvPr/>
        </p:nvSpPr>
        <p:spPr>
          <a:xfrm>
            <a:off x="6180667" y="2050288"/>
            <a:ext cx="6096000" cy="3970318"/>
          </a:xfrm>
          <a:prstGeom prst="rect">
            <a:avLst/>
          </a:prstGeom>
        </p:spPr>
        <p:txBody>
          <a:bodyPr>
            <a:spAutoFit/>
          </a:bodyPr>
          <a:lstStyle/>
          <a:p>
            <a:endParaRPr lang="en-US" sz="2800" dirty="0"/>
          </a:p>
          <a:p>
            <a:r>
              <a:rPr lang="en-US" sz="2800" b="1" dirty="0"/>
              <a:t>Feasibility</a:t>
            </a:r>
            <a:r>
              <a:rPr lang="en-US" sz="2800" dirty="0"/>
              <a:t> (what is functionally possible within a foreseeable future)</a:t>
            </a:r>
          </a:p>
          <a:p>
            <a:endParaRPr lang="en-US" sz="2800" dirty="0"/>
          </a:p>
          <a:p>
            <a:r>
              <a:rPr lang="en-US" sz="2800" b="1" dirty="0"/>
              <a:t>Viability</a:t>
            </a:r>
            <a:r>
              <a:rPr lang="en-US" sz="2800" dirty="0"/>
              <a:t> (what is likely to become part of a sustainable business model)</a:t>
            </a:r>
          </a:p>
          <a:p>
            <a:endParaRPr lang="en-US" sz="2800" b="1" dirty="0"/>
          </a:p>
          <a:p>
            <a:r>
              <a:rPr lang="en-US" sz="2800" b="1" dirty="0"/>
              <a:t>Desirability </a:t>
            </a:r>
            <a:r>
              <a:rPr lang="en-US" sz="2800" dirty="0"/>
              <a:t>(what makes sense to people and for people)</a:t>
            </a:r>
          </a:p>
        </p:txBody>
      </p:sp>
      <p:sp>
        <p:nvSpPr>
          <p:cNvPr id="6" name="TextBox 5"/>
          <p:cNvSpPr txBox="1"/>
          <p:nvPr/>
        </p:nvSpPr>
        <p:spPr>
          <a:xfrm>
            <a:off x="6180667" y="1465513"/>
            <a:ext cx="5215466" cy="584775"/>
          </a:xfrm>
          <a:prstGeom prst="rect">
            <a:avLst/>
          </a:prstGeom>
          <a:noFill/>
        </p:spPr>
        <p:txBody>
          <a:bodyPr wrap="square" rtlCol="0">
            <a:spAutoFit/>
          </a:bodyPr>
          <a:lstStyle/>
          <a:p>
            <a:r>
              <a:rPr lang="en-US" sz="3200" dirty="0" smtClean="0"/>
              <a:t>Designing For</a:t>
            </a:r>
            <a:r>
              <a:rPr lang="en-US" dirty="0" smtClean="0"/>
              <a:t>:</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666" y="1198758"/>
            <a:ext cx="3522133" cy="5119379"/>
          </a:xfrm>
          <a:prstGeom prst="rect">
            <a:avLst/>
          </a:prstGeom>
        </p:spPr>
      </p:pic>
    </p:spTree>
    <p:extLst>
      <p:ext uri="{BB962C8B-B14F-4D97-AF65-F5344CB8AC3E}">
        <p14:creationId xmlns:p14="http://schemas.microsoft.com/office/powerpoint/2010/main" val="273967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705600" y="118533"/>
            <a:ext cx="5367867" cy="646331"/>
          </a:xfrm>
          <a:prstGeom prst="rect">
            <a:avLst/>
          </a:prstGeom>
          <a:noFill/>
        </p:spPr>
        <p:txBody>
          <a:bodyPr wrap="square" rtlCol="0">
            <a:spAutoFit/>
          </a:bodyPr>
          <a:lstStyle/>
          <a:p>
            <a:pPr algn="r"/>
            <a:r>
              <a:rPr lang="en-US" sz="3600" b="1" dirty="0" smtClean="0"/>
              <a:t>Design Thinking Principles</a:t>
            </a:r>
            <a:endParaRPr lang="en-US" sz="3600" b="1" dirty="0"/>
          </a:p>
        </p:txBody>
      </p:sp>
      <p:sp>
        <p:nvSpPr>
          <p:cNvPr id="4" name="TextBox 3"/>
          <p:cNvSpPr txBox="1"/>
          <p:nvPr/>
        </p:nvSpPr>
        <p:spPr>
          <a:xfrm>
            <a:off x="1117600" y="2184401"/>
            <a:ext cx="3691467" cy="3539430"/>
          </a:xfrm>
          <a:prstGeom prst="rect">
            <a:avLst/>
          </a:prstGeom>
          <a:noFill/>
        </p:spPr>
        <p:txBody>
          <a:bodyPr wrap="square" rtlCol="0">
            <a:spAutoFit/>
          </a:bodyPr>
          <a:lstStyle/>
          <a:p>
            <a:r>
              <a:rPr lang="en-US" sz="3200" dirty="0" smtClean="0"/>
              <a:t>Human-centered Design</a:t>
            </a:r>
          </a:p>
          <a:p>
            <a:endParaRPr lang="en-US" sz="3200" dirty="0"/>
          </a:p>
          <a:p>
            <a:r>
              <a:rPr lang="en-US" sz="3200" dirty="0" smtClean="0"/>
              <a:t>Visual Thinking</a:t>
            </a:r>
          </a:p>
          <a:p>
            <a:endParaRPr lang="en-US" sz="3200" dirty="0"/>
          </a:p>
          <a:p>
            <a:r>
              <a:rPr lang="en-US" sz="3200" dirty="0" smtClean="0"/>
              <a:t>Divergent and Convergent Thinking</a:t>
            </a:r>
            <a:endParaRPr lang="en-US" sz="3200" dirty="0"/>
          </a:p>
        </p:txBody>
      </p:sp>
      <p:sp>
        <p:nvSpPr>
          <p:cNvPr id="5" name="TextBox 4"/>
          <p:cNvSpPr txBox="1"/>
          <p:nvPr/>
        </p:nvSpPr>
        <p:spPr>
          <a:xfrm>
            <a:off x="5909733" y="2184401"/>
            <a:ext cx="3691467" cy="3046988"/>
          </a:xfrm>
          <a:prstGeom prst="rect">
            <a:avLst/>
          </a:prstGeom>
          <a:noFill/>
        </p:spPr>
        <p:txBody>
          <a:bodyPr wrap="square" rtlCol="0">
            <a:spAutoFit/>
          </a:bodyPr>
          <a:lstStyle/>
          <a:p>
            <a:r>
              <a:rPr lang="en-US" sz="3200" dirty="0" smtClean="0"/>
              <a:t>Rapid testing and prototyping</a:t>
            </a:r>
          </a:p>
          <a:p>
            <a:endParaRPr lang="en-US" sz="3200" dirty="0"/>
          </a:p>
          <a:p>
            <a:r>
              <a:rPr lang="en-US" sz="3200" dirty="0" smtClean="0"/>
              <a:t>Mapping the Journey</a:t>
            </a:r>
          </a:p>
          <a:p>
            <a:endParaRPr lang="en-US" sz="3200" dirty="0"/>
          </a:p>
          <a:p>
            <a:r>
              <a:rPr lang="en-US" sz="3200" dirty="0" smtClean="0"/>
              <a:t>Telling the Story</a:t>
            </a:r>
            <a:endParaRPr lang="en-US" sz="3200" dirty="0"/>
          </a:p>
        </p:txBody>
      </p:sp>
    </p:spTree>
    <p:extLst>
      <p:ext uri="{BB962C8B-B14F-4D97-AF65-F5344CB8AC3E}">
        <p14:creationId xmlns:p14="http://schemas.microsoft.com/office/powerpoint/2010/main" val="1370086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354667" y="2119573"/>
            <a:ext cx="10295466" cy="4339650"/>
          </a:xfrm>
          <a:prstGeom prst="rect">
            <a:avLst/>
          </a:prstGeom>
        </p:spPr>
        <p:txBody>
          <a:bodyPr wrap="square">
            <a:spAutoFit/>
          </a:bodyPr>
          <a:lstStyle/>
          <a:p>
            <a:r>
              <a:rPr lang="en-US" sz="3200" b="1" dirty="0">
                <a:solidFill>
                  <a:srgbClr val="0070C0"/>
                </a:solidFill>
              </a:rPr>
              <a:t>87%     </a:t>
            </a:r>
            <a:r>
              <a:rPr lang="en-US" sz="3200" dirty="0"/>
              <a:t>	of senior leaders are deeply concerned about </a:t>
            </a:r>
            <a:r>
              <a:rPr lang="en-US" sz="3200" dirty="0" smtClean="0"/>
              <a:t>			culture and engagement</a:t>
            </a:r>
            <a:endParaRPr lang="en-US" sz="3200" dirty="0"/>
          </a:p>
          <a:p>
            <a:endParaRPr lang="en-US" sz="3200" dirty="0"/>
          </a:p>
          <a:p>
            <a:r>
              <a:rPr lang="en-US" sz="3200" b="1" dirty="0">
                <a:solidFill>
                  <a:srgbClr val="0070C0"/>
                </a:solidFill>
              </a:rPr>
              <a:t>86%     </a:t>
            </a:r>
            <a:r>
              <a:rPr lang="en-US" sz="3200" dirty="0"/>
              <a:t>	are concerned about the leadership pipeline</a:t>
            </a:r>
          </a:p>
          <a:p>
            <a:endParaRPr lang="en-US" sz="3200" dirty="0"/>
          </a:p>
          <a:p>
            <a:r>
              <a:rPr lang="en-US" sz="3200" b="1" dirty="0">
                <a:solidFill>
                  <a:srgbClr val="0070C0"/>
                </a:solidFill>
              </a:rPr>
              <a:t>80%     </a:t>
            </a:r>
            <a:r>
              <a:rPr lang="en-US" sz="3200" dirty="0"/>
              <a:t>	are concerned about workforce capabilities</a:t>
            </a:r>
          </a:p>
          <a:p>
            <a:endParaRPr lang="en-US" sz="2800" dirty="0"/>
          </a:p>
          <a:p>
            <a:r>
              <a:rPr lang="en-US" sz="2800" dirty="0"/>
              <a:t>				</a:t>
            </a:r>
            <a:r>
              <a:rPr lang="is-IS" sz="2800" b="1" i="1"/>
              <a:t>….clearly, they are worried about talent </a:t>
            </a:r>
            <a:r>
              <a:rPr lang="is-IS" sz="2800" b="1" i="1" smtClean="0"/>
              <a:t>					and culture</a:t>
            </a:r>
            <a:r>
              <a:rPr lang="is-IS" sz="2800" b="1" i="1"/>
              <a:t>!</a:t>
            </a:r>
            <a:endParaRPr lang="en-US" sz="2800" b="1" i="1" dirty="0"/>
          </a:p>
        </p:txBody>
      </p:sp>
      <p:sp>
        <p:nvSpPr>
          <p:cNvPr id="3" name="Rectangle 2"/>
          <p:cNvSpPr/>
          <p:nvPr/>
        </p:nvSpPr>
        <p:spPr>
          <a:xfrm>
            <a:off x="5310501" y="128601"/>
            <a:ext cx="6881499" cy="646331"/>
          </a:xfrm>
          <a:prstGeom prst="rect">
            <a:avLst/>
          </a:prstGeom>
        </p:spPr>
        <p:txBody>
          <a:bodyPr wrap="none">
            <a:spAutoFit/>
          </a:bodyPr>
          <a:lstStyle/>
          <a:p>
            <a:r>
              <a:rPr lang="en-US" sz="3600" b="1" dirty="0"/>
              <a:t>CEO Feedback- 2015 Deloitte Study</a:t>
            </a:r>
          </a:p>
        </p:txBody>
      </p:sp>
    </p:spTree>
    <p:extLst>
      <p:ext uri="{BB962C8B-B14F-4D97-AF65-F5344CB8AC3E}">
        <p14:creationId xmlns:p14="http://schemas.microsoft.com/office/powerpoint/2010/main" val="1904198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011333" y="135467"/>
            <a:ext cx="5892800" cy="646331"/>
          </a:xfrm>
          <a:prstGeom prst="rect">
            <a:avLst/>
          </a:prstGeom>
          <a:noFill/>
        </p:spPr>
        <p:txBody>
          <a:bodyPr wrap="square" rtlCol="0">
            <a:spAutoFit/>
          </a:bodyPr>
          <a:lstStyle/>
          <a:p>
            <a:pPr algn="r"/>
            <a:r>
              <a:rPr lang="en-US" sz="3600" b="1" dirty="0" smtClean="0"/>
              <a:t>Design Thinking</a:t>
            </a:r>
            <a:endParaRPr lang="en-US" sz="3600" b="1" dirty="0"/>
          </a:p>
        </p:txBody>
      </p:sp>
      <p:sp>
        <p:nvSpPr>
          <p:cNvPr id="4" name="TextBox 3"/>
          <p:cNvSpPr txBox="1"/>
          <p:nvPr/>
        </p:nvSpPr>
        <p:spPr>
          <a:xfrm>
            <a:off x="1024466" y="1362557"/>
            <a:ext cx="10617200" cy="584775"/>
          </a:xfrm>
          <a:prstGeom prst="rect">
            <a:avLst/>
          </a:prstGeom>
          <a:noFill/>
        </p:spPr>
        <p:txBody>
          <a:bodyPr wrap="square" rtlCol="0">
            <a:spAutoFit/>
          </a:bodyPr>
          <a:lstStyle/>
          <a:p>
            <a:pPr algn="ctr"/>
            <a:r>
              <a:rPr lang="en-US" sz="3200" b="1" dirty="0" smtClean="0"/>
              <a:t>Example: Human- Centered Design</a:t>
            </a:r>
          </a:p>
        </p:txBody>
      </p:sp>
      <p:sp>
        <p:nvSpPr>
          <p:cNvPr id="5" name="Rectangle 4"/>
          <p:cNvSpPr/>
          <p:nvPr/>
        </p:nvSpPr>
        <p:spPr>
          <a:xfrm>
            <a:off x="4368802" y="3928533"/>
            <a:ext cx="4250266" cy="2308324"/>
          </a:xfrm>
          <a:prstGeom prst="rect">
            <a:avLst/>
          </a:prstGeom>
        </p:spPr>
        <p:txBody>
          <a:bodyPr wrap="square">
            <a:spAutoFit/>
          </a:bodyPr>
          <a:lstStyle/>
          <a:p>
            <a:pPr marL="285750" indent="-285750">
              <a:buFont typeface="Arial" charset="0"/>
              <a:buChar char="•"/>
            </a:pPr>
            <a:r>
              <a:rPr lang="en-US" sz="2400" dirty="0" smtClean="0"/>
              <a:t>Watching </a:t>
            </a:r>
            <a:r>
              <a:rPr lang="en-US" sz="2400" dirty="0"/>
              <a:t>what employees do and don’t do while going through HR processes</a:t>
            </a:r>
          </a:p>
          <a:p>
            <a:pPr marL="285750" indent="-285750">
              <a:buFont typeface="Arial" charset="0"/>
              <a:buChar char="•"/>
            </a:pPr>
            <a:r>
              <a:rPr lang="en-US" sz="2400" dirty="0" smtClean="0"/>
              <a:t>Considering </a:t>
            </a:r>
            <a:r>
              <a:rPr lang="en-US" sz="2400" dirty="0"/>
              <a:t>the views of different demographics; look at the “</a:t>
            </a:r>
            <a:r>
              <a:rPr lang="en-US" sz="2400" dirty="0" smtClean="0"/>
              <a:t>edges” for insight</a:t>
            </a:r>
            <a:endParaRPr lang="en-US" sz="2400" dirty="0"/>
          </a:p>
        </p:txBody>
      </p:sp>
      <p:sp>
        <p:nvSpPr>
          <p:cNvPr id="6" name="Rounded Rectangle 5"/>
          <p:cNvSpPr/>
          <p:nvPr/>
        </p:nvSpPr>
        <p:spPr>
          <a:xfrm>
            <a:off x="965200" y="2133599"/>
            <a:ext cx="2573867" cy="15070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Insight</a:t>
            </a:r>
            <a:endParaRPr lang="en-US" sz="2800" dirty="0"/>
          </a:p>
        </p:txBody>
      </p:sp>
      <p:sp>
        <p:nvSpPr>
          <p:cNvPr id="7" name="Rounded Rectangle 6"/>
          <p:cNvSpPr/>
          <p:nvPr/>
        </p:nvSpPr>
        <p:spPr>
          <a:xfrm>
            <a:off x="5046133" y="2133599"/>
            <a:ext cx="2573867" cy="15070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Observation</a:t>
            </a:r>
            <a:endParaRPr lang="en-US" sz="2800" dirty="0"/>
          </a:p>
        </p:txBody>
      </p:sp>
      <p:sp>
        <p:nvSpPr>
          <p:cNvPr id="8" name="Rounded Rectangle 7"/>
          <p:cNvSpPr/>
          <p:nvPr/>
        </p:nvSpPr>
        <p:spPr>
          <a:xfrm>
            <a:off x="9127067" y="2133599"/>
            <a:ext cx="2573867" cy="150706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Empathy</a:t>
            </a:r>
            <a:endParaRPr lang="en-US" sz="2800" dirty="0"/>
          </a:p>
        </p:txBody>
      </p:sp>
      <p:sp>
        <p:nvSpPr>
          <p:cNvPr id="9" name="TextBox 8"/>
          <p:cNvSpPr txBox="1"/>
          <p:nvPr/>
        </p:nvSpPr>
        <p:spPr>
          <a:xfrm>
            <a:off x="965200" y="3928533"/>
            <a:ext cx="2573867" cy="1569660"/>
          </a:xfrm>
          <a:prstGeom prst="rect">
            <a:avLst/>
          </a:prstGeom>
          <a:noFill/>
        </p:spPr>
        <p:txBody>
          <a:bodyPr wrap="square" rtlCol="0">
            <a:spAutoFit/>
          </a:bodyPr>
          <a:lstStyle/>
          <a:p>
            <a:pPr marL="342900" indent="-342900">
              <a:buFont typeface="Arial" charset="0"/>
              <a:buChar char="•"/>
            </a:pPr>
            <a:r>
              <a:rPr lang="en-US" sz="2400" dirty="0" smtClean="0"/>
              <a:t>Asking for feedback from employees</a:t>
            </a:r>
          </a:p>
          <a:p>
            <a:pPr marL="342900" indent="-342900">
              <a:buFont typeface="Arial" charset="0"/>
              <a:buChar char="•"/>
            </a:pPr>
            <a:r>
              <a:rPr lang="en-US" sz="2400" dirty="0" smtClean="0"/>
              <a:t>Looking at data</a:t>
            </a:r>
            <a:endParaRPr lang="en-US" sz="2400" dirty="0"/>
          </a:p>
        </p:txBody>
      </p:sp>
      <p:sp>
        <p:nvSpPr>
          <p:cNvPr id="10" name="TextBox 9"/>
          <p:cNvSpPr txBox="1"/>
          <p:nvPr/>
        </p:nvSpPr>
        <p:spPr>
          <a:xfrm>
            <a:off x="9245600" y="3810000"/>
            <a:ext cx="2455334" cy="2308324"/>
          </a:xfrm>
          <a:prstGeom prst="rect">
            <a:avLst/>
          </a:prstGeom>
          <a:noFill/>
        </p:spPr>
        <p:txBody>
          <a:bodyPr wrap="square" rtlCol="0">
            <a:spAutoFit/>
          </a:bodyPr>
          <a:lstStyle/>
          <a:p>
            <a:pPr marL="285750" indent="-285750">
              <a:buFont typeface="Arial" charset="0"/>
              <a:buChar char="•"/>
            </a:pPr>
            <a:r>
              <a:rPr lang="en-US" sz="2400" dirty="0" smtClean="0"/>
              <a:t>Mapping </a:t>
            </a:r>
            <a:r>
              <a:rPr lang="en-US" sz="2400" dirty="0"/>
              <a:t>the emotions that employees feel as they go through HR </a:t>
            </a:r>
            <a:r>
              <a:rPr lang="en-US" sz="2400" dirty="0" smtClean="0"/>
              <a:t>processes</a:t>
            </a:r>
            <a:endParaRPr lang="en-US" sz="2400" dirty="0"/>
          </a:p>
        </p:txBody>
      </p:sp>
    </p:spTree>
    <p:extLst>
      <p:ext uri="{BB962C8B-B14F-4D97-AF65-F5344CB8AC3E}">
        <p14:creationId xmlns:p14="http://schemas.microsoft.com/office/powerpoint/2010/main" val="607188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705600" y="118533"/>
            <a:ext cx="5367867" cy="646331"/>
          </a:xfrm>
          <a:prstGeom prst="rect">
            <a:avLst/>
          </a:prstGeom>
          <a:noFill/>
        </p:spPr>
        <p:txBody>
          <a:bodyPr wrap="square" rtlCol="0">
            <a:spAutoFit/>
          </a:bodyPr>
          <a:lstStyle/>
          <a:p>
            <a:pPr algn="r"/>
            <a:r>
              <a:rPr lang="en-US" sz="3600" b="1" dirty="0" smtClean="0"/>
              <a:t>Design Thinking Principles</a:t>
            </a:r>
            <a:endParaRPr lang="en-US" sz="3600" b="1" dirty="0"/>
          </a:p>
        </p:txBody>
      </p:sp>
      <p:sp>
        <p:nvSpPr>
          <p:cNvPr id="5" name="TextBox 4"/>
          <p:cNvSpPr txBox="1"/>
          <p:nvPr/>
        </p:nvSpPr>
        <p:spPr>
          <a:xfrm>
            <a:off x="6383867" y="2658534"/>
            <a:ext cx="3691467" cy="1754326"/>
          </a:xfrm>
          <a:prstGeom prst="rect">
            <a:avLst/>
          </a:prstGeom>
          <a:noFill/>
        </p:spPr>
        <p:txBody>
          <a:bodyPr wrap="square" rtlCol="0">
            <a:spAutoFit/>
          </a:bodyPr>
          <a:lstStyle/>
          <a:p>
            <a:r>
              <a:rPr lang="en-US" sz="3600" dirty="0" smtClean="0"/>
              <a:t>Are we designing a local solution or a global solution?</a:t>
            </a:r>
            <a:endParaRPr lang="en-US" sz="36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9" y="1879600"/>
            <a:ext cx="5355167" cy="3570111"/>
          </a:xfrm>
          <a:prstGeom prst="rect">
            <a:avLst/>
          </a:prstGeom>
        </p:spPr>
      </p:pic>
    </p:spTree>
    <p:extLst>
      <p:ext uri="{BB962C8B-B14F-4D97-AF65-F5344CB8AC3E}">
        <p14:creationId xmlns:p14="http://schemas.microsoft.com/office/powerpoint/2010/main" val="246001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652656" y="118533"/>
            <a:ext cx="6420812" cy="646331"/>
          </a:xfrm>
          <a:prstGeom prst="rect">
            <a:avLst/>
          </a:prstGeom>
          <a:noFill/>
        </p:spPr>
        <p:txBody>
          <a:bodyPr wrap="square" rtlCol="0">
            <a:spAutoFit/>
          </a:bodyPr>
          <a:lstStyle/>
          <a:p>
            <a:pPr algn="r"/>
            <a:r>
              <a:rPr lang="en-US" sz="3600" b="1" dirty="0" smtClean="0"/>
              <a:t>Design </a:t>
            </a:r>
            <a:r>
              <a:rPr lang="en-US" sz="3600" b="1" smtClean="0"/>
              <a:t>Thinking Opportunities</a:t>
            </a:r>
            <a:endParaRPr lang="en-US" sz="3600" b="1" dirty="0"/>
          </a:p>
        </p:txBody>
      </p:sp>
      <p:sp>
        <p:nvSpPr>
          <p:cNvPr id="5" name="TextBox 4"/>
          <p:cNvSpPr txBox="1"/>
          <p:nvPr/>
        </p:nvSpPr>
        <p:spPr>
          <a:xfrm>
            <a:off x="5795435" y="1253067"/>
            <a:ext cx="6718300" cy="6001643"/>
          </a:xfrm>
          <a:prstGeom prst="rect">
            <a:avLst/>
          </a:prstGeom>
          <a:noFill/>
        </p:spPr>
        <p:txBody>
          <a:bodyPr wrap="square" rtlCol="0">
            <a:spAutoFit/>
          </a:bodyPr>
          <a:lstStyle/>
          <a:p>
            <a:r>
              <a:rPr lang="en-US" sz="3200" dirty="0" smtClean="0"/>
              <a:t>Compensation structure</a:t>
            </a:r>
          </a:p>
          <a:p>
            <a:endParaRPr lang="en-US" sz="3200" dirty="0" smtClean="0"/>
          </a:p>
          <a:p>
            <a:r>
              <a:rPr lang="en-US" sz="3200" dirty="0" smtClean="0"/>
              <a:t>Performance Management System</a:t>
            </a:r>
          </a:p>
          <a:p>
            <a:endParaRPr lang="en-US" sz="3200" dirty="0"/>
          </a:p>
          <a:p>
            <a:r>
              <a:rPr lang="en-US" sz="3200" dirty="0" smtClean="0"/>
              <a:t>HRIS Systems</a:t>
            </a:r>
          </a:p>
          <a:p>
            <a:endParaRPr lang="en-US" sz="3200" dirty="0"/>
          </a:p>
          <a:p>
            <a:r>
              <a:rPr lang="en-US" sz="3200" dirty="0" smtClean="0"/>
              <a:t>Training and Development</a:t>
            </a:r>
          </a:p>
          <a:p>
            <a:endParaRPr lang="en-US" sz="3200" dirty="0"/>
          </a:p>
          <a:p>
            <a:r>
              <a:rPr lang="en-US" sz="3200" dirty="0" smtClean="0"/>
              <a:t>Promotion/career development guidelines</a:t>
            </a:r>
          </a:p>
          <a:p>
            <a:endParaRPr lang="en-US" sz="3200" dirty="0"/>
          </a:p>
          <a:p>
            <a:endParaRPr lang="en-US" sz="32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9867"/>
            <a:ext cx="5355167" cy="3570111"/>
          </a:xfrm>
          <a:prstGeom prst="rect">
            <a:avLst/>
          </a:prstGeom>
        </p:spPr>
      </p:pic>
    </p:spTree>
    <p:extLst>
      <p:ext uri="{BB962C8B-B14F-4D97-AF65-F5344CB8AC3E}">
        <p14:creationId xmlns:p14="http://schemas.microsoft.com/office/powerpoint/2010/main" val="1783709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tudent taking notes v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9672" y="1906789"/>
            <a:ext cx="6889271" cy="4216235"/>
          </a:xfrm>
          <a:prstGeom prst="rect">
            <a:avLst/>
          </a:prstGeom>
        </p:spPr>
      </p:pic>
      <p:sp>
        <p:nvSpPr>
          <p:cNvPr id="4" name="TextBox 3"/>
          <p:cNvSpPr txBox="1"/>
          <p:nvPr/>
        </p:nvSpPr>
        <p:spPr>
          <a:xfrm>
            <a:off x="7450667" y="3166534"/>
            <a:ext cx="4470400" cy="1323439"/>
          </a:xfrm>
          <a:prstGeom prst="rect">
            <a:avLst/>
          </a:prstGeom>
          <a:noFill/>
        </p:spPr>
        <p:txBody>
          <a:bodyPr wrap="square" rtlCol="0">
            <a:spAutoFit/>
          </a:bodyPr>
          <a:lstStyle/>
          <a:p>
            <a:r>
              <a:rPr lang="en-US" sz="4000" b="1" dirty="0" smtClean="0"/>
              <a:t>Becoming a Student of the Business</a:t>
            </a:r>
            <a:endParaRPr lang="en-US" sz="4000" b="1" dirty="0"/>
          </a:p>
        </p:txBody>
      </p:sp>
    </p:spTree>
    <p:extLst>
      <p:ext uri="{BB962C8B-B14F-4D97-AF65-F5344CB8AC3E}">
        <p14:creationId xmlns:p14="http://schemas.microsoft.com/office/powerpoint/2010/main" val="1396385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705600" y="118533"/>
            <a:ext cx="5367867" cy="646331"/>
          </a:xfrm>
          <a:prstGeom prst="rect">
            <a:avLst/>
          </a:prstGeom>
          <a:noFill/>
        </p:spPr>
        <p:txBody>
          <a:bodyPr wrap="square" rtlCol="0">
            <a:spAutoFit/>
          </a:bodyPr>
          <a:lstStyle/>
          <a:p>
            <a:pPr algn="r"/>
            <a:r>
              <a:rPr lang="en-US" sz="3600" b="1" dirty="0" smtClean="0"/>
              <a:t>Knowing the Business</a:t>
            </a:r>
            <a:endParaRPr lang="en-US" sz="3600" b="1" dirty="0"/>
          </a:p>
        </p:txBody>
      </p:sp>
      <p:sp>
        <p:nvSpPr>
          <p:cNvPr id="5" name="TextBox 4"/>
          <p:cNvSpPr txBox="1"/>
          <p:nvPr/>
        </p:nvSpPr>
        <p:spPr>
          <a:xfrm>
            <a:off x="3801279" y="1675740"/>
            <a:ext cx="8111068" cy="4031873"/>
          </a:xfrm>
          <a:prstGeom prst="rect">
            <a:avLst/>
          </a:prstGeom>
          <a:noFill/>
        </p:spPr>
        <p:txBody>
          <a:bodyPr wrap="square" rtlCol="0">
            <a:spAutoFit/>
          </a:bodyPr>
          <a:lstStyle/>
          <a:p>
            <a:r>
              <a:rPr lang="en-US" sz="2800" dirty="0" smtClean="0"/>
              <a:t>How well do you know the business operations outside of the </a:t>
            </a:r>
            <a:r>
              <a:rPr lang="en-US" sz="2800" smtClean="0"/>
              <a:t>US?</a:t>
            </a:r>
            <a:endParaRPr lang="en-US" sz="2800" dirty="0" smtClean="0"/>
          </a:p>
          <a:p>
            <a:endParaRPr lang="en-US" sz="2800" dirty="0"/>
          </a:p>
          <a:p>
            <a:r>
              <a:rPr lang="en-US" sz="2800" dirty="0" smtClean="0"/>
              <a:t>Do you know what key changes occurring globally can have the biggest impact on your business?</a:t>
            </a:r>
          </a:p>
          <a:p>
            <a:endParaRPr lang="en-US" sz="2800" dirty="0"/>
          </a:p>
          <a:p>
            <a:r>
              <a:rPr lang="en-US" sz="2800" dirty="0" smtClean="0"/>
              <a:t>Do you know what support your global operations teams need from HR—and the company overall?</a:t>
            </a:r>
            <a:endParaRPr lang="en-US" sz="2800" dirty="0"/>
          </a:p>
          <a:p>
            <a:endParaRPr lang="en-US" sz="32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9868"/>
            <a:ext cx="3801279" cy="2534186"/>
          </a:xfrm>
          <a:prstGeom prst="rect">
            <a:avLst/>
          </a:prstGeom>
        </p:spPr>
      </p:pic>
    </p:spTree>
    <p:extLst>
      <p:ext uri="{BB962C8B-B14F-4D97-AF65-F5344CB8AC3E}">
        <p14:creationId xmlns:p14="http://schemas.microsoft.com/office/powerpoint/2010/main" val="2060151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9310" y="310758"/>
            <a:ext cx="7270325" cy="6161293"/>
          </a:xfrm>
          <a:prstGeom prst="rect">
            <a:avLst/>
          </a:prstGeom>
        </p:spPr>
      </p:pic>
    </p:spTree>
    <p:extLst>
      <p:ext uri="{BB962C8B-B14F-4D97-AF65-F5344CB8AC3E}">
        <p14:creationId xmlns:p14="http://schemas.microsoft.com/office/powerpoint/2010/main" val="949545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503333" y="169333"/>
            <a:ext cx="6553200" cy="646331"/>
          </a:xfrm>
          <a:prstGeom prst="rect">
            <a:avLst/>
          </a:prstGeom>
          <a:noFill/>
        </p:spPr>
        <p:txBody>
          <a:bodyPr wrap="square" rtlCol="0">
            <a:spAutoFit/>
          </a:bodyPr>
          <a:lstStyle/>
          <a:p>
            <a:pPr algn="r"/>
            <a:r>
              <a:rPr lang="en-US" sz="3600" b="1" dirty="0" smtClean="0"/>
              <a:t>Learning the Business</a:t>
            </a:r>
            <a:endParaRPr lang="en-US" sz="3600" b="1" dirty="0"/>
          </a:p>
        </p:txBody>
      </p:sp>
      <p:sp>
        <p:nvSpPr>
          <p:cNvPr id="2" name="Rectangle 1"/>
          <p:cNvSpPr/>
          <p:nvPr/>
        </p:nvSpPr>
        <p:spPr>
          <a:xfrm>
            <a:off x="457200" y="1752938"/>
            <a:ext cx="4876799" cy="4401205"/>
          </a:xfrm>
          <a:prstGeom prst="rect">
            <a:avLst/>
          </a:prstGeom>
        </p:spPr>
        <p:txBody>
          <a:bodyPr wrap="square">
            <a:spAutoFit/>
          </a:bodyPr>
          <a:lstStyle/>
          <a:p>
            <a:endParaRPr lang="en-US" sz="2800" dirty="0"/>
          </a:p>
          <a:p>
            <a:r>
              <a:rPr lang="en-US" sz="2800" dirty="0"/>
              <a:t>Read as much as you can related to:</a:t>
            </a:r>
          </a:p>
          <a:p>
            <a:pPr marL="285750" indent="-285750">
              <a:buFont typeface="Arial" charset="0"/>
              <a:buChar char="•"/>
            </a:pPr>
            <a:r>
              <a:rPr lang="en-US" sz="2800" dirty="0"/>
              <a:t>Your </a:t>
            </a:r>
            <a:r>
              <a:rPr lang="en-US" sz="2800" dirty="0" smtClean="0"/>
              <a:t>global business </a:t>
            </a:r>
            <a:r>
              <a:rPr lang="en-US" sz="2800" dirty="0"/>
              <a:t>results (investor’s presentations, stock filings, etc.)</a:t>
            </a:r>
          </a:p>
          <a:p>
            <a:pPr marL="285750" indent="-285750">
              <a:buFont typeface="Arial" charset="0"/>
              <a:buChar char="•"/>
            </a:pPr>
            <a:r>
              <a:rPr lang="en-US" sz="2800" dirty="0" smtClean="0"/>
              <a:t>The global marketplace for your products and services</a:t>
            </a:r>
            <a:endParaRPr lang="en-US" sz="2800" dirty="0"/>
          </a:p>
          <a:p>
            <a:pPr marL="285750" indent="-285750">
              <a:buFont typeface="Arial" charset="0"/>
              <a:buChar char="•"/>
            </a:pPr>
            <a:r>
              <a:rPr lang="en-US" sz="2800" dirty="0"/>
              <a:t>Investors’ </a:t>
            </a:r>
            <a:r>
              <a:rPr lang="en-US" sz="2800" dirty="0" smtClean="0"/>
              <a:t>analysis</a:t>
            </a:r>
          </a:p>
          <a:p>
            <a:pPr marL="285750" indent="-285750">
              <a:buFont typeface="Arial" charset="0"/>
              <a:buChar char="•"/>
            </a:pPr>
            <a:r>
              <a:rPr lang="en-US" sz="2800" dirty="0" smtClean="0"/>
              <a:t>Countries you operate in</a:t>
            </a:r>
            <a:endParaRPr lang="en-US" sz="2800" dirty="0"/>
          </a:p>
        </p:txBody>
      </p:sp>
      <p:sp>
        <p:nvSpPr>
          <p:cNvPr id="6" name="Rectangle 5"/>
          <p:cNvSpPr/>
          <p:nvPr/>
        </p:nvSpPr>
        <p:spPr>
          <a:xfrm>
            <a:off x="5333999" y="1109470"/>
            <a:ext cx="6493934" cy="4832092"/>
          </a:xfrm>
          <a:prstGeom prst="rect">
            <a:avLst/>
          </a:prstGeom>
        </p:spPr>
        <p:txBody>
          <a:bodyPr wrap="square">
            <a:spAutoFit/>
          </a:bodyPr>
          <a:lstStyle/>
          <a:p>
            <a:r>
              <a:rPr lang="en-US" sz="2800" dirty="0"/>
              <a:t>Ask lots of </a:t>
            </a:r>
            <a:r>
              <a:rPr lang="en-US" sz="2800" dirty="0" smtClean="0"/>
              <a:t>questions about global operations-about </a:t>
            </a:r>
            <a:r>
              <a:rPr lang="en-US" sz="2800" dirty="0"/>
              <a:t>business results, business strategies, operating disciplines, competitors, and customers.</a:t>
            </a:r>
          </a:p>
          <a:p>
            <a:endParaRPr lang="en-US" sz="2800" dirty="0"/>
          </a:p>
          <a:p>
            <a:r>
              <a:rPr lang="en-US" sz="2800" dirty="0"/>
              <a:t>Take notes when key business </a:t>
            </a:r>
            <a:r>
              <a:rPr lang="en-US" sz="2800" dirty="0" smtClean="0"/>
              <a:t>leaders speak about global operations.</a:t>
            </a:r>
          </a:p>
          <a:p>
            <a:endParaRPr lang="en-US" sz="2800" dirty="0"/>
          </a:p>
          <a:p>
            <a:r>
              <a:rPr lang="en-US" sz="2800" b="1" dirty="0" smtClean="0">
                <a:solidFill>
                  <a:srgbClr val="00B050"/>
                </a:solidFill>
              </a:rPr>
              <a:t>TRAVEL TO OTHER COUNTRIES</a:t>
            </a:r>
          </a:p>
          <a:p>
            <a:endParaRPr lang="en-US" sz="2800" b="1" dirty="0"/>
          </a:p>
          <a:p>
            <a:r>
              <a:rPr lang="en-US" sz="2800" b="1" dirty="0" smtClean="0">
                <a:solidFill>
                  <a:srgbClr val="00B050"/>
                </a:solidFill>
              </a:rPr>
              <a:t>TAKE AN INTERNATIONAL ASSIGNMENT</a:t>
            </a:r>
          </a:p>
        </p:txBody>
      </p:sp>
    </p:spTree>
    <p:extLst>
      <p:ext uri="{BB962C8B-B14F-4D97-AF65-F5344CB8AC3E}">
        <p14:creationId xmlns:p14="http://schemas.microsoft.com/office/powerpoint/2010/main" val="140791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31168-361x425-Blank_org_char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90922" y="1720625"/>
            <a:ext cx="3378778" cy="3977784"/>
          </a:xfrm>
          <a:prstGeom prst="rect">
            <a:avLst/>
          </a:prstGeom>
        </p:spPr>
      </p:pic>
      <p:sp>
        <p:nvSpPr>
          <p:cNvPr id="4" name="TextBox 3"/>
          <p:cNvSpPr txBox="1"/>
          <p:nvPr/>
        </p:nvSpPr>
        <p:spPr>
          <a:xfrm>
            <a:off x="5638800" y="2250555"/>
            <a:ext cx="4047066" cy="2554545"/>
          </a:xfrm>
          <a:prstGeom prst="rect">
            <a:avLst/>
          </a:prstGeom>
          <a:noFill/>
        </p:spPr>
        <p:txBody>
          <a:bodyPr wrap="square" rtlCol="0">
            <a:spAutoFit/>
          </a:bodyPr>
          <a:lstStyle/>
          <a:p>
            <a:r>
              <a:rPr lang="en-US" sz="4000" b="1" dirty="0" smtClean="0"/>
              <a:t>Becoming of the Student of the People Side of Business</a:t>
            </a:r>
            <a:endParaRPr lang="en-US" sz="4000" b="1" dirty="0"/>
          </a:p>
        </p:txBody>
      </p:sp>
    </p:spTree>
    <p:extLst>
      <p:ext uri="{BB962C8B-B14F-4D97-AF65-F5344CB8AC3E}">
        <p14:creationId xmlns:p14="http://schemas.microsoft.com/office/powerpoint/2010/main" val="11487346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799450-7406-3F4E-8CCA-48E40E49621F}" type="datetime1">
              <a:rPr lang="en-US" smtClean="0"/>
              <a:t>9/8/2016</a:t>
            </a:fld>
            <a:endParaRPr lang="en-US" dirty="0"/>
          </a:p>
        </p:txBody>
      </p:sp>
      <p:sp>
        <p:nvSpPr>
          <p:cNvPr id="5" name="Slide Number Placeholder 4"/>
          <p:cNvSpPr>
            <a:spLocks noGrp="1"/>
          </p:cNvSpPr>
          <p:nvPr>
            <p:ph type="sldNum" sz="quarter" idx="12"/>
          </p:nvPr>
        </p:nvSpPr>
        <p:spPr/>
        <p:txBody>
          <a:bodyPr/>
          <a:lstStyle/>
          <a:p>
            <a:fld id="{477AE090-3EF3-CF4D-90F6-F13FEFED9C0B}" type="slidenum">
              <a:rPr lang="en-US" smtClean="0"/>
              <a:t>28</a:t>
            </a:fld>
            <a:endParaRPr lang="en-US" dirty="0"/>
          </a:p>
        </p:txBody>
      </p:sp>
      <p:pic>
        <p:nvPicPr>
          <p:cNvPr id="6" name="Picture 5" descr="chalkboard.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10" y="-1789176"/>
            <a:ext cx="12411456" cy="9308592"/>
          </a:xfrm>
          <a:prstGeom prst="rect">
            <a:avLst/>
          </a:prstGeom>
        </p:spPr>
      </p:pic>
      <p:sp>
        <p:nvSpPr>
          <p:cNvPr id="8" name="TextBox 7"/>
          <p:cNvSpPr txBox="1"/>
          <p:nvPr/>
        </p:nvSpPr>
        <p:spPr>
          <a:xfrm>
            <a:off x="2209800" y="990503"/>
            <a:ext cx="7543559" cy="4770537"/>
          </a:xfrm>
          <a:prstGeom prst="rect">
            <a:avLst/>
          </a:prstGeom>
          <a:noFill/>
        </p:spPr>
        <p:txBody>
          <a:bodyPr wrap="square" rtlCol="0">
            <a:spAutoFit/>
          </a:bodyPr>
          <a:lstStyle/>
          <a:p>
            <a:pPr algn="ctr"/>
            <a:r>
              <a:rPr lang="en-US" sz="3200" dirty="0">
                <a:solidFill>
                  <a:schemeClr val="bg1"/>
                </a:solidFill>
              </a:rPr>
              <a:t>Building and Leveraging </a:t>
            </a:r>
            <a:r>
              <a:rPr lang="en-US" sz="3200" dirty="0" smtClean="0">
                <a:solidFill>
                  <a:schemeClr val="bg1"/>
                </a:solidFill>
              </a:rPr>
              <a:t>Your Human Resources</a:t>
            </a:r>
          </a:p>
          <a:p>
            <a:pPr algn="ctr"/>
            <a:r>
              <a:rPr lang="en-US" sz="3200" dirty="0" smtClean="0">
                <a:solidFill>
                  <a:schemeClr val="bg1"/>
                </a:solidFill>
              </a:rPr>
              <a:t> </a:t>
            </a:r>
            <a:r>
              <a:rPr lang="en-US" sz="4800" dirty="0">
                <a:solidFill>
                  <a:schemeClr val="bg1"/>
                </a:solidFill>
              </a:rPr>
              <a:t>“Home Room”</a:t>
            </a:r>
          </a:p>
          <a:p>
            <a:endParaRPr lang="en-US" sz="3200" dirty="0" smtClean="0">
              <a:solidFill>
                <a:schemeClr val="bg1"/>
              </a:solidFill>
            </a:endParaRPr>
          </a:p>
          <a:p>
            <a:r>
              <a:rPr lang="en-US" sz="3200" dirty="0" smtClean="0">
                <a:solidFill>
                  <a:schemeClr val="bg1"/>
                </a:solidFill>
              </a:rPr>
              <a:t>Recruiting</a:t>
            </a:r>
          </a:p>
          <a:p>
            <a:r>
              <a:rPr lang="en-US" sz="3200" dirty="0" smtClean="0">
                <a:solidFill>
                  <a:schemeClr val="bg1"/>
                </a:solidFill>
              </a:rPr>
              <a:t>Employee Relations</a:t>
            </a:r>
          </a:p>
          <a:p>
            <a:r>
              <a:rPr lang="en-US" sz="3200" dirty="0" smtClean="0">
                <a:solidFill>
                  <a:schemeClr val="bg1"/>
                </a:solidFill>
              </a:rPr>
              <a:t>Learning and Development</a:t>
            </a:r>
          </a:p>
          <a:p>
            <a:r>
              <a:rPr lang="en-US" sz="3200" dirty="0" smtClean="0">
                <a:solidFill>
                  <a:schemeClr val="bg1"/>
                </a:solidFill>
              </a:rPr>
              <a:t>Organization Development</a:t>
            </a:r>
          </a:p>
          <a:p>
            <a:r>
              <a:rPr lang="en-US" sz="3200" dirty="0" smtClean="0">
                <a:solidFill>
                  <a:schemeClr val="bg1"/>
                </a:solidFill>
              </a:rPr>
              <a:t>Compensation and Benefits</a:t>
            </a:r>
            <a:endParaRPr lang="en-US" sz="3200" dirty="0">
              <a:solidFill>
                <a:schemeClr val="bg1"/>
              </a:solidFill>
            </a:endParaRPr>
          </a:p>
        </p:txBody>
      </p:sp>
    </p:spTree>
    <p:extLst>
      <p:ext uri="{BB962C8B-B14F-4D97-AF65-F5344CB8AC3E}">
        <p14:creationId xmlns:p14="http://schemas.microsoft.com/office/powerpoint/2010/main" val="20258199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185334" y="1654763"/>
            <a:ext cx="10414000" cy="3816429"/>
          </a:xfrm>
          <a:prstGeom prst="rect">
            <a:avLst/>
          </a:prstGeom>
        </p:spPr>
        <p:txBody>
          <a:bodyPr wrap="square">
            <a:spAutoFit/>
          </a:bodyPr>
          <a:lstStyle/>
          <a:p>
            <a:r>
              <a:rPr lang="en-US" sz="2800" b="1" i="1" dirty="0"/>
              <a:t>Solid execution of fundamental HR services is essential to demonstrating competence and building credibility with leaders outside the function. </a:t>
            </a:r>
            <a:endParaRPr lang="en-US" sz="2800" dirty="0"/>
          </a:p>
          <a:p>
            <a:endParaRPr lang="en-US" sz="2800" dirty="0"/>
          </a:p>
          <a:p>
            <a:r>
              <a:rPr lang="en-US" sz="2800" dirty="0"/>
              <a:t>Organizations that rated themselves as “below average” at core services, such as recruiting, onboarding and basic skills development, were </a:t>
            </a:r>
            <a:r>
              <a:rPr lang="en-US" sz="2800" dirty="0">
                <a:solidFill>
                  <a:srgbClr val="FF0000"/>
                </a:solidFill>
              </a:rPr>
              <a:t>three times </a:t>
            </a:r>
            <a:r>
              <a:rPr lang="en-US" sz="2800" dirty="0"/>
              <a:t>more likely to complain of a lack of respect from business leaders.</a:t>
            </a:r>
          </a:p>
          <a:p>
            <a:r>
              <a:rPr lang="en-US" dirty="0"/>
              <a:t>			</a:t>
            </a:r>
            <a:endParaRPr lang="en-US" sz="1600" dirty="0"/>
          </a:p>
        </p:txBody>
      </p:sp>
      <p:sp>
        <p:nvSpPr>
          <p:cNvPr id="4" name="TextBox 3"/>
          <p:cNvSpPr txBox="1"/>
          <p:nvPr/>
        </p:nvSpPr>
        <p:spPr>
          <a:xfrm>
            <a:off x="3403600" y="169333"/>
            <a:ext cx="9025467" cy="646331"/>
          </a:xfrm>
          <a:prstGeom prst="rect">
            <a:avLst/>
          </a:prstGeom>
          <a:noFill/>
        </p:spPr>
        <p:txBody>
          <a:bodyPr wrap="square" rtlCol="0">
            <a:spAutoFit/>
          </a:bodyPr>
          <a:lstStyle/>
          <a:p>
            <a:r>
              <a:rPr lang="en-US" sz="3600" b="1" dirty="0" smtClean="0"/>
              <a:t>”High Impact HR Organizations”, Bersin 2011</a:t>
            </a:r>
            <a:endParaRPr lang="en-US" sz="3600" b="1" dirty="0"/>
          </a:p>
        </p:txBody>
      </p:sp>
    </p:spTree>
    <p:extLst>
      <p:ext uri="{BB962C8B-B14F-4D97-AF65-F5344CB8AC3E}">
        <p14:creationId xmlns:p14="http://schemas.microsoft.com/office/powerpoint/2010/main" val="687303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337733" y="1744133"/>
            <a:ext cx="10481734" cy="4339650"/>
          </a:xfrm>
          <a:prstGeom prst="rect">
            <a:avLst/>
          </a:prstGeom>
        </p:spPr>
        <p:txBody>
          <a:bodyPr wrap="square">
            <a:spAutoFit/>
          </a:bodyPr>
          <a:lstStyle/>
          <a:p>
            <a:r>
              <a:rPr lang="en-US" sz="3200" b="1" dirty="0" smtClean="0"/>
              <a:t>CEO’s rating of HR’s organization </a:t>
            </a:r>
            <a:r>
              <a:rPr lang="en-US" sz="3200" b="1" dirty="0"/>
              <a:t>p</a:t>
            </a:r>
            <a:r>
              <a:rPr lang="en-US" sz="3200" b="1" dirty="0" smtClean="0"/>
              <a:t>erformance as:</a:t>
            </a:r>
          </a:p>
          <a:p>
            <a:r>
              <a:rPr lang="en-US" sz="3200" b="1" dirty="0" smtClean="0">
                <a:solidFill>
                  <a:srgbClr val="FF0000"/>
                </a:solidFill>
              </a:rPr>
              <a:t>			</a:t>
            </a:r>
          </a:p>
          <a:p>
            <a:r>
              <a:rPr lang="en-US" sz="3200" b="1" dirty="0" smtClean="0">
                <a:solidFill>
                  <a:srgbClr val="FF0000"/>
                </a:solidFill>
              </a:rPr>
              <a:t>		</a:t>
            </a:r>
            <a:r>
              <a:rPr lang="en-US" sz="3200" b="1" u="sng" dirty="0" smtClean="0">
                <a:solidFill>
                  <a:srgbClr val="00B050"/>
                </a:solidFill>
              </a:rPr>
              <a:t>“Excellent”</a:t>
            </a:r>
            <a:r>
              <a:rPr lang="en-US" sz="3200" dirty="0" smtClean="0">
                <a:solidFill>
                  <a:srgbClr val="00B050"/>
                </a:solidFill>
              </a:rPr>
              <a:t>	</a:t>
            </a:r>
            <a:r>
              <a:rPr lang="en-US" sz="3200" b="1" u="sng" dirty="0" smtClean="0">
                <a:solidFill>
                  <a:srgbClr val="FF0000"/>
                </a:solidFill>
              </a:rPr>
              <a:t>“Underperforming”</a:t>
            </a:r>
            <a:endParaRPr lang="en-US" sz="3200" b="1" u="sng" dirty="0">
              <a:solidFill>
                <a:srgbClr val="FF0000"/>
              </a:solidFill>
            </a:endParaRPr>
          </a:p>
          <a:p>
            <a:r>
              <a:rPr lang="en-US" sz="3600" b="1" dirty="0" smtClean="0"/>
              <a:t>2015		</a:t>
            </a:r>
            <a:r>
              <a:rPr lang="en-US" sz="3600" b="1" dirty="0" smtClean="0">
                <a:solidFill>
                  <a:srgbClr val="00B050"/>
                </a:solidFill>
              </a:rPr>
              <a:t>5%			</a:t>
            </a:r>
            <a:r>
              <a:rPr lang="en-US" sz="3600" b="1" dirty="0" smtClean="0">
                <a:solidFill>
                  <a:srgbClr val="FF0000"/>
                </a:solidFill>
              </a:rPr>
              <a:t>10%</a:t>
            </a:r>
          </a:p>
          <a:p>
            <a:endParaRPr lang="en-US" sz="3600" b="1" dirty="0"/>
          </a:p>
          <a:p>
            <a:r>
              <a:rPr lang="en-US" sz="3600" b="1" dirty="0" smtClean="0"/>
              <a:t>2014		</a:t>
            </a:r>
            <a:r>
              <a:rPr lang="en-US" sz="3600" b="1" dirty="0" smtClean="0">
                <a:solidFill>
                  <a:srgbClr val="00B050"/>
                </a:solidFill>
              </a:rPr>
              <a:t>5%			</a:t>
            </a:r>
            <a:r>
              <a:rPr lang="en-US" sz="3600" b="1" dirty="0" smtClean="0">
                <a:solidFill>
                  <a:srgbClr val="FF0000"/>
                </a:solidFill>
              </a:rPr>
              <a:t>10%</a:t>
            </a:r>
          </a:p>
          <a:p>
            <a:endParaRPr lang="en-US" sz="3600" b="1" dirty="0"/>
          </a:p>
          <a:p>
            <a:r>
              <a:rPr lang="en-US" sz="3600" b="1" dirty="0" smtClean="0"/>
              <a:t>2013		</a:t>
            </a:r>
            <a:r>
              <a:rPr lang="en-US" sz="3600" b="1" dirty="0" smtClean="0">
                <a:solidFill>
                  <a:srgbClr val="00B050"/>
                </a:solidFill>
              </a:rPr>
              <a:t>3%			</a:t>
            </a:r>
            <a:r>
              <a:rPr lang="en-US" sz="3600" b="1" dirty="0" smtClean="0">
                <a:solidFill>
                  <a:srgbClr val="FF0000"/>
                </a:solidFill>
              </a:rPr>
              <a:t>14%</a:t>
            </a:r>
          </a:p>
        </p:txBody>
      </p:sp>
      <p:sp>
        <p:nvSpPr>
          <p:cNvPr id="3" name="Rectangle 2"/>
          <p:cNvSpPr/>
          <p:nvPr/>
        </p:nvSpPr>
        <p:spPr>
          <a:xfrm>
            <a:off x="5310501" y="128601"/>
            <a:ext cx="6881499" cy="646331"/>
          </a:xfrm>
          <a:prstGeom prst="rect">
            <a:avLst/>
          </a:prstGeom>
        </p:spPr>
        <p:txBody>
          <a:bodyPr wrap="none">
            <a:spAutoFit/>
          </a:bodyPr>
          <a:lstStyle/>
          <a:p>
            <a:r>
              <a:rPr lang="en-US" sz="3600" b="1" dirty="0"/>
              <a:t>CEO Feedback- 2015 Deloitte Study</a:t>
            </a:r>
          </a:p>
        </p:txBody>
      </p:sp>
    </p:spTree>
    <p:extLst>
      <p:ext uri="{BB962C8B-B14F-4D97-AF65-F5344CB8AC3E}">
        <p14:creationId xmlns:p14="http://schemas.microsoft.com/office/powerpoint/2010/main" val="11268689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94667" y="152400"/>
            <a:ext cx="8094133" cy="646331"/>
          </a:xfrm>
          <a:prstGeom prst="rect">
            <a:avLst/>
          </a:prstGeom>
          <a:noFill/>
        </p:spPr>
        <p:txBody>
          <a:bodyPr wrap="square" rtlCol="0">
            <a:spAutoFit/>
          </a:bodyPr>
          <a:lstStyle/>
          <a:p>
            <a:pPr algn="r"/>
            <a:r>
              <a:rPr lang="en-US" sz="3600" b="1" dirty="0" smtClean="0"/>
              <a:t>Global HR</a:t>
            </a:r>
            <a:endParaRPr lang="en-US" sz="3600" b="1" dirty="0"/>
          </a:p>
        </p:txBody>
      </p:sp>
      <p:sp>
        <p:nvSpPr>
          <p:cNvPr id="6" name="Content Placeholder 2"/>
          <p:cNvSpPr txBox="1">
            <a:spLocks/>
          </p:cNvSpPr>
          <p:nvPr/>
        </p:nvSpPr>
        <p:spPr>
          <a:xfrm>
            <a:off x="5621646" y="1319831"/>
            <a:ext cx="6011333" cy="470139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Are teams responsible for Global HR delivering on “the basics?”</a:t>
            </a:r>
          </a:p>
          <a:p>
            <a:pPr marL="0" indent="0">
              <a:buFont typeface="Arial" panose="020B0604020202020204" pitchFamily="34" charset="0"/>
              <a:buNone/>
            </a:pPr>
            <a:endParaRPr lang="en-US" dirty="0"/>
          </a:p>
          <a:p>
            <a:pPr marL="0" indent="0">
              <a:buFont typeface="Arial" panose="020B0604020202020204" pitchFamily="34" charset="0"/>
              <a:buNone/>
            </a:pPr>
            <a:r>
              <a:rPr lang="en-US" dirty="0" smtClean="0"/>
              <a:t>Do you have an understanding of international labor laws?</a:t>
            </a:r>
          </a:p>
          <a:p>
            <a:pPr marL="0" indent="0">
              <a:buFont typeface="Arial" panose="020B0604020202020204" pitchFamily="34" charset="0"/>
              <a:buNone/>
            </a:pPr>
            <a:endParaRPr lang="en-US" dirty="0"/>
          </a:p>
          <a:p>
            <a:pPr marL="0" indent="0">
              <a:buFont typeface="Arial" panose="020B0604020202020204" pitchFamily="34" charset="0"/>
              <a:buNone/>
            </a:pPr>
            <a:r>
              <a:rPr lang="en-US" dirty="0" smtClean="0"/>
              <a:t>Do you have an understanding of international compensation approaches?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smtClean="0"/>
              <a:t>Do you have an understanding of international expectations for hiring, performance management, career development, and training?</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0" y="1879600"/>
            <a:ext cx="4902200" cy="3268133"/>
          </a:xfrm>
          <a:prstGeom prst="rect">
            <a:avLst/>
          </a:prstGeom>
        </p:spPr>
      </p:pic>
    </p:spTree>
    <p:extLst>
      <p:ext uri="{BB962C8B-B14F-4D97-AF65-F5344CB8AC3E}">
        <p14:creationId xmlns:p14="http://schemas.microsoft.com/office/powerpoint/2010/main" val="8506786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964268" y="1365394"/>
            <a:ext cx="10414000" cy="369332"/>
          </a:xfrm>
          <a:prstGeom prst="rect">
            <a:avLst/>
          </a:prstGeom>
        </p:spPr>
        <p:txBody>
          <a:bodyPr wrap="square">
            <a:spAutoFit/>
          </a:bodyPr>
          <a:lstStyle/>
          <a:p>
            <a:r>
              <a:rPr lang="en-US" dirty="0"/>
              <a:t>			</a:t>
            </a:r>
            <a:endParaRPr lang="en-US" sz="1600" dirty="0"/>
          </a:p>
        </p:txBody>
      </p:sp>
      <p:sp>
        <p:nvSpPr>
          <p:cNvPr id="4" name="TextBox 3"/>
          <p:cNvSpPr txBox="1"/>
          <p:nvPr/>
        </p:nvSpPr>
        <p:spPr>
          <a:xfrm>
            <a:off x="4097867" y="169333"/>
            <a:ext cx="8094133" cy="646331"/>
          </a:xfrm>
          <a:prstGeom prst="rect">
            <a:avLst/>
          </a:prstGeom>
          <a:noFill/>
        </p:spPr>
        <p:txBody>
          <a:bodyPr wrap="square" rtlCol="0">
            <a:spAutoFit/>
          </a:bodyPr>
          <a:lstStyle/>
          <a:p>
            <a:pPr algn="r"/>
            <a:r>
              <a:rPr lang="en-US" sz="3600" b="1" dirty="0" smtClean="0"/>
              <a:t>Strategic Talent Management Practices</a:t>
            </a:r>
            <a:endParaRPr lang="en-US" sz="3600" b="1" dirty="0"/>
          </a:p>
        </p:txBody>
      </p:sp>
      <p:sp>
        <p:nvSpPr>
          <p:cNvPr id="2" name="Rectangle 1"/>
          <p:cNvSpPr/>
          <p:nvPr/>
        </p:nvSpPr>
        <p:spPr>
          <a:xfrm>
            <a:off x="869757" y="2284456"/>
            <a:ext cx="4913525" cy="2677656"/>
          </a:xfrm>
          <a:prstGeom prst="rect">
            <a:avLst/>
          </a:prstGeom>
        </p:spPr>
        <p:txBody>
          <a:bodyPr wrap="square">
            <a:spAutoFit/>
          </a:bodyPr>
          <a:lstStyle/>
          <a:p>
            <a:r>
              <a:rPr lang="en-US" sz="2800" dirty="0">
                <a:solidFill>
                  <a:srgbClr val="FF0000"/>
                </a:solidFill>
              </a:rPr>
              <a:t>Organization Design</a:t>
            </a:r>
          </a:p>
          <a:p>
            <a:pPr lvl="1"/>
            <a:endParaRPr lang="en-US" sz="2800" dirty="0">
              <a:solidFill>
                <a:srgbClr val="FF0000"/>
              </a:solidFill>
            </a:endParaRPr>
          </a:p>
          <a:p>
            <a:r>
              <a:rPr lang="en-US" sz="2800" dirty="0">
                <a:solidFill>
                  <a:srgbClr val="FF0000"/>
                </a:solidFill>
              </a:rPr>
              <a:t>Leadership Development</a:t>
            </a:r>
          </a:p>
          <a:p>
            <a:pPr lvl="1"/>
            <a:endParaRPr lang="en-US" sz="2800" dirty="0">
              <a:solidFill>
                <a:srgbClr val="FF0000"/>
              </a:solidFill>
            </a:endParaRPr>
          </a:p>
          <a:p>
            <a:r>
              <a:rPr lang="en-US" sz="2800" dirty="0">
                <a:solidFill>
                  <a:srgbClr val="FF0000"/>
                </a:solidFill>
              </a:rPr>
              <a:t>Workforce forecasting and </a:t>
            </a:r>
            <a:r>
              <a:rPr lang="en-US" sz="2800" dirty="0" smtClean="0">
                <a:solidFill>
                  <a:srgbClr val="FF0000"/>
                </a:solidFill>
              </a:rPr>
              <a:t>planning</a:t>
            </a:r>
            <a:endParaRPr lang="en-US" sz="2800" dirty="0">
              <a:solidFill>
                <a:srgbClr val="FF0000"/>
              </a:solidFill>
            </a:endParaRPr>
          </a:p>
        </p:txBody>
      </p:sp>
      <p:sp>
        <p:nvSpPr>
          <p:cNvPr id="10" name="Rectangle 9"/>
          <p:cNvSpPr/>
          <p:nvPr/>
        </p:nvSpPr>
        <p:spPr>
          <a:xfrm>
            <a:off x="6092042" y="2284456"/>
            <a:ext cx="5569527" cy="2523768"/>
          </a:xfrm>
          <a:prstGeom prst="rect">
            <a:avLst/>
          </a:prstGeom>
        </p:spPr>
        <p:txBody>
          <a:bodyPr wrap="square">
            <a:spAutoFit/>
          </a:bodyPr>
          <a:lstStyle/>
          <a:p>
            <a:r>
              <a:rPr lang="en-US" sz="2800" dirty="0" smtClean="0">
                <a:solidFill>
                  <a:srgbClr val="FF0000"/>
                </a:solidFill>
                <a:cs typeface="Gill Sans Ultra Bold"/>
              </a:rPr>
              <a:t>Building </a:t>
            </a:r>
            <a:r>
              <a:rPr lang="en-US" sz="2800" dirty="0">
                <a:solidFill>
                  <a:srgbClr val="FF0000"/>
                </a:solidFill>
                <a:cs typeface="Gill Sans Ultra Bold"/>
              </a:rPr>
              <a:t>Employee Engagement</a:t>
            </a:r>
          </a:p>
          <a:p>
            <a:pPr lvl="1"/>
            <a:endParaRPr lang="en-US" sz="2800" dirty="0">
              <a:cs typeface="Gill Sans Ultra Bold"/>
            </a:endParaRPr>
          </a:p>
          <a:p>
            <a:r>
              <a:rPr lang="en-US" sz="2800" dirty="0">
                <a:solidFill>
                  <a:srgbClr val="FF0000"/>
                </a:solidFill>
                <a:cs typeface="Gill Sans Ultra Bold"/>
              </a:rPr>
              <a:t>Leading Change</a:t>
            </a:r>
          </a:p>
          <a:p>
            <a:pPr lvl="1"/>
            <a:endParaRPr lang="en-US" sz="2800" dirty="0">
              <a:cs typeface="Gill Sans Ultra Bold"/>
            </a:endParaRPr>
          </a:p>
          <a:p>
            <a:r>
              <a:rPr lang="en-US" sz="2800" dirty="0">
                <a:solidFill>
                  <a:srgbClr val="FF0000"/>
                </a:solidFill>
                <a:cs typeface="Gill Sans Ultra Bold"/>
              </a:rPr>
              <a:t>Strategic Performance Management</a:t>
            </a:r>
          </a:p>
          <a:p>
            <a:pPr lvl="1"/>
            <a:r>
              <a:rPr lang="en-US" dirty="0"/>
              <a:t>		</a:t>
            </a:r>
            <a:endParaRPr lang="en-US" sz="1600" dirty="0"/>
          </a:p>
        </p:txBody>
      </p:sp>
    </p:spTree>
    <p:extLst>
      <p:ext uri="{BB962C8B-B14F-4D97-AF65-F5344CB8AC3E}">
        <p14:creationId xmlns:p14="http://schemas.microsoft.com/office/powerpoint/2010/main" val="4616900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94667" y="152400"/>
            <a:ext cx="8094133" cy="646331"/>
          </a:xfrm>
          <a:prstGeom prst="rect">
            <a:avLst/>
          </a:prstGeom>
          <a:noFill/>
        </p:spPr>
        <p:txBody>
          <a:bodyPr wrap="square" rtlCol="0">
            <a:spAutoFit/>
          </a:bodyPr>
          <a:lstStyle/>
          <a:p>
            <a:pPr algn="r"/>
            <a:r>
              <a:rPr lang="en-US" sz="3600" b="1" dirty="0" smtClean="0"/>
              <a:t>Consultative and Problem Solving Skills</a:t>
            </a:r>
            <a:endParaRPr lang="en-US" sz="3600" b="1" dirty="0"/>
          </a:p>
        </p:txBody>
      </p:sp>
      <p:sp>
        <p:nvSpPr>
          <p:cNvPr id="6" name="Content Placeholder 2"/>
          <p:cNvSpPr txBox="1">
            <a:spLocks/>
          </p:cNvSpPr>
          <p:nvPr/>
        </p:nvSpPr>
        <p:spPr>
          <a:xfrm>
            <a:off x="6739670" y="1462336"/>
            <a:ext cx="4619308" cy="424049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Finding root causes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Needs analysis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HR theory AND application</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Using models and frameworks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Developing and testing a hypothesis</a:t>
            </a:r>
            <a:endParaRPr lang="en-US" dirty="0"/>
          </a:p>
        </p:txBody>
      </p:sp>
      <p:pic>
        <p:nvPicPr>
          <p:cNvPr id="7" name="Picture 6" descr="problem-solving-concept-in-word-tag-cloud-on-white-background.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2541" y="1462336"/>
            <a:ext cx="4262197" cy="4102364"/>
          </a:xfrm>
          <a:prstGeom prst="rect">
            <a:avLst/>
          </a:prstGeom>
        </p:spPr>
      </p:pic>
    </p:spTree>
    <p:extLst>
      <p:ext uri="{BB962C8B-B14F-4D97-AF65-F5344CB8AC3E}">
        <p14:creationId xmlns:p14="http://schemas.microsoft.com/office/powerpoint/2010/main" val="19727766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94667" y="152400"/>
            <a:ext cx="8094133" cy="646331"/>
          </a:xfrm>
          <a:prstGeom prst="rect">
            <a:avLst/>
          </a:prstGeom>
          <a:noFill/>
        </p:spPr>
        <p:txBody>
          <a:bodyPr wrap="square" rtlCol="0">
            <a:spAutoFit/>
          </a:bodyPr>
          <a:lstStyle/>
          <a:p>
            <a:pPr algn="r"/>
            <a:r>
              <a:rPr lang="en-US" sz="3600" b="1" dirty="0" smtClean="0"/>
              <a:t>Sample Experience Map</a:t>
            </a:r>
            <a:endParaRPr lang="en-US" sz="3600" b="1" dirty="0"/>
          </a:p>
        </p:txBody>
      </p:sp>
      <p:graphicFrame>
        <p:nvGraphicFramePr>
          <p:cNvPr id="5" name="Content Placeholder 5"/>
          <p:cNvGraphicFramePr>
            <a:graphicFrameLocks/>
          </p:cNvGraphicFramePr>
          <p:nvPr>
            <p:extLst>
              <p:ext uri="{D42A27DB-BD31-4B8C-83A1-F6EECF244321}">
                <p14:modId xmlns:p14="http://schemas.microsoft.com/office/powerpoint/2010/main" val="1155059607"/>
              </p:ext>
            </p:extLst>
          </p:nvPr>
        </p:nvGraphicFramePr>
        <p:xfrm>
          <a:off x="838200" y="1825625"/>
          <a:ext cx="10515603" cy="4480560"/>
        </p:xfrm>
        <a:graphic>
          <a:graphicData uri="http://schemas.openxmlformats.org/drawingml/2006/table">
            <a:tbl>
              <a:tblPr firstRow="1" bandRow="1">
                <a:tableStyleId>{5C22544A-7EE6-4342-B048-85BDC9FD1C3A}</a:tableStyleId>
              </a:tblPr>
              <a:tblGrid>
                <a:gridCol w="1502229"/>
                <a:gridCol w="1502229"/>
                <a:gridCol w="1502229"/>
                <a:gridCol w="1502229"/>
                <a:gridCol w="1502229"/>
                <a:gridCol w="1502229"/>
                <a:gridCol w="1502229"/>
              </a:tblGrid>
              <a:tr h="370840">
                <a:tc>
                  <a:txBody>
                    <a:bodyPr/>
                    <a:lstStyle/>
                    <a:p>
                      <a:endParaRPr lang="en-US" dirty="0"/>
                    </a:p>
                  </a:txBody>
                  <a:tcPr/>
                </a:tc>
                <a:tc>
                  <a:txBody>
                    <a:bodyPr/>
                    <a:lstStyle/>
                    <a:p>
                      <a:r>
                        <a:rPr lang="en-US" dirty="0" smtClean="0"/>
                        <a:t>HR</a:t>
                      </a:r>
                    </a:p>
                    <a:p>
                      <a:r>
                        <a:rPr lang="en-US" dirty="0" smtClean="0"/>
                        <a:t>Specialty</a:t>
                      </a:r>
                      <a:r>
                        <a:rPr lang="en-US" baseline="0" dirty="0" smtClean="0"/>
                        <a:t> Area</a:t>
                      </a:r>
                      <a:endParaRPr lang="en-US" dirty="0"/>
                    </a:p>
                  </a:txBody>
                  <a:tcPr/>
                </a:tc>
                <a:tc>
                  <a:txBody>
                    <a:bodyPr/>
                    <a:lstStyle/>
                    <a:p>
                      <a:r>
                        <a:rPr lang="en-US" dirty="0" smtClean="0"/>
                        <a:t>Organization Design</a:t>
                      </a:r>
                      <a:endParaRPr lang="en-US" dirty="0"/>
                    </a:p>
                  </a:txBody>
                  <a:tcPr/>
                </a:tc>
                <a:tc>
                  <a:txBody>
                    <a:bodyPr/>
                    <a:lstStyle/>
                    <a:p>
                      <a:r>
                        <a:rPr lang="en-US" dirty="0" smtClean="0"/>
                        <a:t>Workforce Forecasting</a:t>
                      </a:r>
                      <a:endParaRPr lang="en-US" dirty="0"/>
                    </a:p>
                  </a:txBody>
                  <a:tcPr/>
                </a:tc>
                <a:tc>
                  <a:txBody>
                    <a:bodyPr/>
                    <a:lstStyle/>
                    <a:p>
                      <a:r>
                        <a:rPr lang="en-US" dirty="0" smtClean="0"/>
                        <a:t>Leading Change</a:t>
                      </a:r>
                      <a:endParaRPr lang="en-US" dirty="0"/>
                    </a:p>
                  </a:txBody>
                  <a:tcPr/>
                </a:tc>
                <a:tc>
                  <a:txBody>
                    <a:bodyPr/>
                    <a:lstStyle/>
                    <a:p>
                      <a:r>
                        <a:rPr lang="en-US" dirty="0" smtClean="0"/>
                        <a:t>Employee Engagement</a:t>
                      </a:r>
                      <a:endParaRPr lang="en-US" dirty="0"/>
                    </a:p>
                  </a:txBody>
                  <a:tcPr/>
                </a:tc>
                <a:tc>
                  <a:txBody>
                    <a:bodyPr/>
                    <a:lstStyle/>
                    <a:p>
                      <a:r>
                        <a:rPr lang="en-US" dirty="0" smtClean="0"/>
                        <a:t>Problem Solving and Consultative Skills</a:t>
                      </a:r>
                      <a:endParaRPr lang="en-US" dirty="0"/>
                    </a:p>
                  </a:txBody>
                  <a:tcPr/>
                </a:tc>
              </a:tr>
              <a:tr h="370840">
                <a:tc>
                  <a:txBody>
                    <a:bodyPr/>
                    <a:lstStyle/>
                    <a:p>
                      <a:r>
                        <a:rPr lang="en-US" dirty="0" smtClean="0"/>
                        <a:t>Current Experience Level</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Desired</a:t>
                      </a:r>
                      <a:r>
                        <a:rPr lang="en-US" baseline="0" dirty="0" smtClean="0"/>
                        <a:t> Experience level</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How</a:t>
                      </a:r>
                      <a:r>
                        <a:rPr lang="en-US" baseline="0" dirty="0" smtClean="0"/>
                        <a:t> I Will Build Experience</a:t>
                      </a:r>
                    </a:p>
                    <a:p>
                      <a:endParaRPr lang="en-US" baseline="0" dirty="0" smtClean="0"/>
                    </a:p>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6700348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94667" y="152400"/>
            <a:ext cx="8094133" cy="646331"/>
          </a:xfrm>
          <a:prstGeom prst="rect">
            <a:avLst/>
          </a:prstGeom>
          <a:noFill/>
        </p:spPr>
        <p:txBody>
          <a:bodyPr wrap="square" rtlCol="0">
            <a:spAutoFit/>
          </a:bodyPr>
          <a:lstStyle/>
          <a:p>
            <a:pPr algn="r"/>
            <a:r>
              <a:rPr lang="en-US" sz="3600" b="1" dirty="0" smtClean="0"/>
              <a:t>Developmental Approaches</a:t>
            </a:r>
            <a:endParaRPr lang="en-US" sz="3600" b="1" dirty="0"/>
          </a:p>
        </p:txBody>
      </p:sp>
      <p:pic>
        <p:nvPicPr>
          <p:cNvPr id="6" name="Picture 5" descr="BLG_mentor_reg20120816-17262-wh8sdo.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20646"/>
            <a:ext cx="3104664" cy="1668756"/>
          </a:xfrm>
          <a:prstGeom prst="rect">
            <a:avLst/>
          </a:prstGeom>
        </p:spPr>
      </p:pic>
      <p:pic>
        <p:nvPicPr>
          <p:cNvPr id="7" name="Picture 6" descr="Book Groups.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3885" y="3583969"/>
            <a:ext cx="2216894" cy="1958256"/>
          </a:xfrm>
          <a:prstGeom prst="rect">
            <a:avLst/>
          </a:prstGeom>
        </p:spPr>
      </p:pic>
      <p:pic>
        <p:nvPicPr>
          <p:cNvPr id="8" name="Picture 7" descr="project-team-full.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48549" y="3268353"/>
            <a:ext cx="3074660" cy="2305995"/>
          </a:xfrm>
          <a:prstGeom prst="rect">
            <a:avLst/>
          </a:prstGeom>
        </p:spPr>
      </p:pic>
      <p:pic>
        <p:nvPicPr>
          <p:cNvPr id="9" name="Picture 8" descr="Job-rotation-formati-e-contenti.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67094" y="1961503"/>
            <a:ext cx="2359231" cy="1855797"/>
          </a:xfrm>
          <a:prstGeom prst="rect">
            <a:avLst/>
          </a:prstGeom>
        </p:spPr>
      </p:pic>
      <p:sp>
        <p:nvSpPr>
          <p:cNvPr id="11" name="TextBox 10"/>
          <p:cNvSpPr txBox="1"/>
          <p:nvPr/>
        </p:nvSpPr>
        <p:spPr>
          <a:xfrm>
            <a:off x="500036" y="2958084"/>
            <a:ext cx="2321387" cy="461665"/>
          </a:xfrm>
          <a:prstGeom prst="rect">
            <a:avLst/>
          </a:prstGeom>
          <a:noFill/>
        </p:spPr>
        <p:txBody>
          <a:bodyPr wrap="square" rtlCol="0">
            <a:spAutoFit/>
          </a:bodyPr>
          <a:lstStyle/>
          <a:p>
            <a:pPr algn="ctr"/>
            <a:r>
              <a:rPr lang="en-US" sz="2400" dirty="0" smtClean="0"/>
              <a:t>Mentors</a:t>
            </a:r>
            <a:endParaRPr lang="en-US" sz="2400" dirty="0"/>
          </a:p>
        </p:txBody>
      </p:sp>
      <p:sp>
        <p:nvSpPr>
          <p:cNvPr id="12" name="TextBox 11"/>
          <p:cNvSpPr txBox="1"/>
          <p:nvPr/>
        </p:nvSpPr>
        <p:spPr>
          <a:xfrm>
            <a:off x="500036" y="5614112"/>
            <a:ext cx="2321387" cy="461665"/>
          </a:xfrm>
          <a:prstGeom prst="rect">
            <a:avLst/>
          </a:prstGeom>
          <a:noFill/>
        </p:spPr>
        <p:txBody>
          <a:bodyPr wrap="square" rtlCol="0">
            <a:spAutoFit/>
          </a:bodyPr>
          <a:lstStyle/>
          <a:p>
            <a:pPr algn="ctr"/>
            <a:r>
              <a:rPr lang="en-US" sz="2400" dirty="0" smtClean="0"/>
              <a:t>Research</a:t>
            </a:r>
            <a:endParaRPr lang="en-US" sz="2400" dirty="0"/>
          </a:p>
        </p:txBody>
      </p:sp>
      <p:sp>
        <p:nvSpPr>
          <p:cNvPr id="13" name="TextBox 12"/>
          <p:cNvSpPr txBox="1"/>
          <p:nvPr/>
        </p:nvSpPr>
        <p:spPr>
          <a:xfrm>
            <a:off x="7350335" y="3959685"/>
            <a:ext cx="2321387" cy="461665"/>
          </a:xfrm>
          <a:prstGeom prst="rect">
            <a:avLst/>
          </a:prstGeom>
          <a:noFill/>
        </p:spPr>
        <p:txBody>
          <a:bodyPr wrap="square" rtlCol="0">
            <a:spAutoFit/>
          </a:bodyPr>
          <a:lstStyle/>
          <a:p>
            <a:r>
              <a:rPr lang="en-US" sz="2400" dirty="0" smtClean="0"/>
              <a:t>Rotational Role</a:t>
            </a:r>
            <a:endParaRPr lang="en-US" sz="2400" dirty="0"/>
          </a:p>
        </p:txBody>
      </p:sp>
      <p:sp>
        <p:nvSpPr>
          <p:cNvPr id="15" name="TextBox 14"/>
          <p:cNvSpPr txBox="1"/>
          <p:nvPr/>
        </p:nvSpPr>
        <p:spPr>
          <a:xfrm>
            <a:off x="3955963" y="5632621"/>
            <a:ext cx="3004215" cy="830997"/>
          </a:xfrm>
          <a:prstGeom prst="rect">
            <a:avLst/>
          </a:prstGeom>
          <a:noFill/>
        </p:spPr>
        <p:txBody>
          <a:bodyPr wrap="square" rtlCol="0">
            <a:spAutoFit/>
          </a:bodyPr>
          <a:lstStyle/>
          <a:p>
            <a:r>
              <a:rPr lang="en-US" sz="2400" dirty="0" smtClean="0"/>
              <a:t>Cross-functional project </a:t>
            </a:r>
            <a:r>
              <a:rPr lang="en-US" sz="2400" dirty="0"/>
              <a:t>team</a:t>
            </a:r>
          </a:p>
        </p:txBody>
      </p:sp>
      <p:pic>
        <p:nvPicPr>
          <p:cNvPr id="16" name="Picture 15" descr="5137369-ClassFormat.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548549" y="394937"/>
            <a:ext cx="2982295" cy="2118999"/>
          </a:xfrm>
          <a:prstGeom prst="rect">
            <a:avLst/>
          </a:prstGeom>
        </p:spPr>
      </p:pic>
      <p:sp>
        <p:nvSpPr>
          <p:cNvPr id="17" name="TextBox 16"/>
          <p:cNvSpPr txBox="1"/>
          <p:nvPr/>
        </p:nvSpPr>
        <p:spPr>
          <a:xfrm>
            <a:off x="3548549" y="2689448"/>
            <a:ext cx="2982295" cy="461665"/>
          </a:xfrm>
          <a:prstGeom prst="rect">
            <a:avLst/>
          </a:prstGeom>
          <a:noFill/>
        </p:spPr>
        <p:txBody>
          <a:bodyPr wrap="square" rtlCol="0">
            <a:spAutoFit/>
          </a:bodyPr>
          <a:lstStyle/>
          <a:p>
            <a:r>
              <a:rPr lang="en-US" sz="2400" dirty="0" smtClean="0"/>
              <a:t>Continuing Education</a:t>
            </a:r>
            <a:endParaRPr lang="en-US" sz="2400" dirty="0"/>
          </a:p>
        </p:txBody>
      </p:sp>
    </p:spTree>
    <p:extLst>
      <p:ext uri="{BB962C8B-B14F-4D97-AF65-F5344CB8AC3E}">
        <p14:creationId xmlns:p14="http://schemas.microsoft.com/office/powerpoint/2010/main" val="4741109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businesswoman-preso-ss-19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658" y="1863032"/>
            <a:ext cx="7225075" cy="4067868"/>
          </a:xfrm>
          <a:prstGeom prst="rect">
            <a:avLst/>
          </a:prstGeom>
        </p:spPr>
      </p:pic>
      <p:sp>
        <p:nvSpPr>
          <p:cNvPr id="2" name="Rectangle 1"/>
          <p:cNvSpPr/>
          <p:nvPr/>
        </p:nvSpPr>
        <p:spPr>
          <a:xfrm>
            <a:off x="8178800" y="2185131"/>
            <a:ext cx="3556001" cy="2554545"/>
          </a:xfrm>
          <a:prstGeom prst="rect">
            <a:avLst/>
          </a:prstGeom>
        </p:spPr>
        <p:txBody>
          <a:bodyPr wrap="square">
            <a:spAutoFit/>
          </a:bodyPr>
          <a:lstStyle/>
          <a:p>
            <a:r>
              <a:rPr lang="en-US" sz="4000" b="1" dirty="0"/>
              <a:t>Developing and proactively communicating talent insights</a:t>
            </a:r>
          </a:p>
        </p:txBody>
      </p:sp>
    </p:spTree>
    <p:extLst>
      <p:ext uri="{BB962C8B-B14F-4D97-AF65-F5344CB8AC3E}">
        <p14:creationId xmlns:p14="http://schemas.microsoft.com/office/powerpoint/2010/main" val="424213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35467" y="1388534"/>
            <a:ext cx="12090399" cy="584775"/>
          </a:xfrm>
          <a:prstGeom prst="rect">
            <a:avLst/>
          </a:prstGeom>
          <a:noFill/>
        </p:spPr>
        <p:txBody>
          <a:bodyPr wrap="square" rtlCol="0">
            <a:spAutoFit/>
          </a:bodyPr>
          <a:lstStyle/>
          <a:p>
            <a:pPr algn="r"/>
            <a:r>
              <a:rPr lang="en-US" sz="3200" b="1" dirty="0"/>
              <a:t>Greatest HR Challenges Faced by Today’s HR Leaders (Bersin, 2011)</a:t>
            </a:r>
          </a:p>
        </p:txBody>
      </p:sp>
      <p:sp>
        <p:nvSpPr>
          <p:cNvPr id="2" name="Rectangle 1"/>
          <p:cNvSpPr/>
          <p:nvPr/>
        </p:nvSpPr>
        <p:spPr>
          <a:xfrm>
            <a:off x="1964267" y="2554869"/>
            <a:ext cx="8348133" cy="3046988"/>
          </a:xfrm>
          <a:prstGeom prst="rect">
            <a:avLst/>
          </a:prstGeom>
        </p:spPr>
        <p:txBody>
          <a:bodyPr wrap="square">
            <a:spAutoFit/>
          </a:bodyPr>
          <a:lstStyle/>
          <a:p>
            <a:pPr marL="514350" indent="-514350">
              <a:buFont typeface="+mj-lt"/>
              <a:buAutoNum type="arabicPeriod"/>
            </a:pPr>
            <a:r>
              <a:rPr lang="en-US" sz="3200" dirty="0"/>
              <a:t>Measuring HR programs in Financial Terms</a:t>
            </a:r>
          </a:p>
          <a:p>
            <a:pPr marL="514350" indent="-514350">
              <a:buFont typeface="+mj-lt"/>
              <a:buAutoNum type="arabicPeriod"/>
            </a:pPr>
            <a:endParaRPr lang="en-US" sz="3200" dirty="0"/>
          </a:p>
          <a:p>
            <a:pPr marL="514350" indent="-514350">
              <a:buFont typeface="+mj-lt"/>
              <a:buAutoNum type="arabicPeriod"/>
            </a:pPr>
            <a:r>
              <a:rPr lang="en-US" sz="3200" dirty="0"/>
              <a:t>Delivering workforce metrics and analytics</a:t>
            </a:r>
          </a:p>
          <a:p>
            <a:pPr marL="514350" indent="-514350">
              <a:buFont typeface="+mj-lt"/>
              <a:buAutoNum type="arabicPeriod"/>
            </a:pPr>
            <a:endParaRPr lang="en-US" sz="3200" dirty="0"/>
          </a:p>
          <a:p>
            <a:r>
              <a:rPr lang="en-US" sz="3200" dirty="0"/>
              <a:t>(out of 14 items</a:t>
            </a:r>
            <a:r>
              <a:rPr lang="is-IS" sz="3200"/>
              <a:t>…”Selection and Recruiting of Talent was #14</a:t>
            </a:r>
            <a:r>
              <a:rPr lang="is-IS"/>
              <a:t>)</a:t>
            </a:r>
            <a:endParaRPr lang="en-US" dirty="0"/>
          </a:p>
        </p:txBody>
      </p:sp>
    </p:spTree>
    <p:extLst>
      <p:ext uri="{BB962C8B-B14F-4D97-AF65-F5344CB8AC3E}">
        <p14:creationId xmlns:p14="http://schemas.microsoft.com/office/powerpoint/2010/main" val="11084597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0418E-FA5A-C942-91DB-08498EAD79C5}" type="datetime1">
              <a:rPr lang="en-US" smtClean="0"/>
              <a:t>9/8/2016</a:t>
            </a:fld>
            <a:endParaRPr lang="en-US" dirty="0"/>
          </a:p>
        </p:txBody>
      </p:sp>
      <p:sp>
        <p:nvSpPr>
          <p:cNvPr id="3" name="Slide Number Placeholder 2"/>
          <p:cNvSpPr>
            <a:spLocks noGrp="1"/>
          </p:cNvSpPr>
          <p:nvPr>
            <p:ph type="sldNum" sz="quarter" idx="12"/>
          </p:nvPr>
        </p:nvSpPr>
        <p:spPr/>
        <p:txBody>
          <a:bodyPr/>
          <a:lstStyle/>
          <a:p>
            <a:fld id="{477AE090-3EF3-CF4D-90F6-F13FEFED9C0B}" type="slidenum">
              <a:rPr lang="en-US" smtClean="0"/>
              <a:t>37</a:t>
            </a:fld>
            <a:endParaRPr lang="en-US" dirty="0"/>
          </a:p>
        </p:txBody>
      </p:sp>
      <p:sp>
        <p:nvSpPr>
          <p:cNvPr id="5" name="TextBox 4"/>
          <p:cNvSpPr txBox="1"/>
          <p:nvPr/>
        </p:nvSpPr>
        <p:spPr>
          <a:xfrm>
            <a:off x="1066268" y="1180149"/>
            <a:ext cx="4298212" cy="5324535"/>
          </a:xfrm>
          <a:prstGeom prst="rect">
            <a:avLst/>
          </a:prstGeom>
          <a:noFill/>
        </p:spPr>
        <p:txBody>
          <a:bodyPr wrap="square" rtlCol="0">
            <a:spAutoFit/>
          </a:bodyPr>
          <a:lstStyle/>
          <a:p>
            <a:r>
              <a:rPr lang="en-US" sz="2000" b="1" u="sng" dirty="0"/>
              <a:t>Quantitative Data</a:t>
            </a:r>
          </a:p>
          <a:p>
            <a:pPr marL="285750" indent="-285750">
              <a:buFont typeface="Arial"/>
              <a:buChar char="•"/>
            </a:pPr>
            <a:r>
              <a:rPr lang="en-US" sz="2000" dirty="0"/>
              <a:t># of openings, how long open, source of </a:t>
            </a:r>
            <a:r>
              <a:rPr lang="en-US" sz="2000" dirty="0" smtClean="0"/>
              <a:t>hire</a:t>
            </a:r>
          </a:p>
          <a:p>
            <a:pPr marL="285750" indent="-285750">
              <a:buFont typeface="Arial"/>
              <a:buChar char="•"/>
            </a:pPr>
            <a:r>
              <a:rPr lang="en-US" sz="2000" dirty="0" smtClean="0"/>
              <a:t>Time to competency</a:t>
            </a:r>
            <a:endParaRPr lang="en-US" sz="2000" dirty="0"/>
          </a:p>
          <a:p>
            <a:pPr marL="285750" indent="-285750">
              <a:buFont typeface="Arial"/>
              <a:buChar char="•"/>
            </a:pPr>
            <a:r>
              <a:rPr lang="en-US" sz="2000" dirty="0"/>
              <a:t>Quality of new </a:t>
            </a:r>
            <a:r>
              <a:rPr lang="en-US" sz="2000" dirty="0" smtClean="0"/>
              <a:t>hires</a:t>
            </a:r>
          </a:p>
          <a:p>
            <a:pPr marL="285750" indent="-285750">
              <a:buFont typeface="Arial"/>
              <a:buChar char="•"/>
            </a:pPr>
            <a:r>
              <a:rPr lang="en-US" sz="2000" dirty="0" smtClean="0"/>
              <a:t># of calls/call center associate</a:t>
            </a:r>
          </a:p>
          <a:p>
            <a:pPr marL="285750" indent="-285750">
              <a:buFont typeface="Arial"/>
              <a:buChar char="•"/>
            </a:pPr>
            <a:r>
              <a:rPr lang="en-US" sz="2000" dirty="0" smtClean="0"/>
              <a:t>$ Sales/associate</a:t>
            </a:r>
            <a:endParaRPr lang="en-US" sz="2000" dirty="0"/>
          </a:p>
          <a:p>
            <a:pPr marL="285750" indent="-285750">
              <a:buFont typeface="Arial"/>
              <a:buChar char="•"/>
            </a:pPr>
            <a:r>
              <a:rPr lang="en-US" sz="2000" dirty="0"/>
              <a:t>Turnover rate</a:t>
            </a:r>
          </a:p>
          <a:p>
            <a:pPr marL="285750" indent="-285750">
              <a:buFont typeface="Arial"/>
              <a:buChar char="•"/>
            </a:pPr>
            <a:r>
              <a:rPr lang="en-US" sz="2000" dirty="0"/>
              <a:t>Average tenure</a:t>
            </a:r>
          </a:p>
          <a:p>
            <a:pPr marL="285750" indent="-285750">
              <a:buFont typeface="Arial"/>
              <a:buChar char="•"/>
            </a:pPr>
            <a:r>
              <a:rPr lang="en-US" sz="2000" dirty="0"/>
              <a:t>Performance evaluation </a:t>
            </a:r>
            <a:r>
              <a:rPr lang="en-US" sz="2000" dirty="0" smtClean="0"/>
              <a:t>ratings</a:t>
            </a:r>
          </a:p>
          <a:p>
            <a:pPr marL="285750" indent="-285750">
              <a:buFont typeface="Arial"/>
              <a:buChar char="•"/>
            </a:pPr>
            <a:r>
              <a:rPr lang="en-US" sz="2000" dirty="0" smtClean="0"/>
              <a:t>Test scores</a:t>
            </a:r>
          </a:p>
          <a:p>
            <a:pPr marL="285750" indent="-285750">
              <a:buFont typeface="Arial"/>
              <a:buChar char="•"/>
            </a:pPr>
            <a:r>
              <a:rPr lang="en-US" sz="2000" dirty="0" smtClean="0"/>
              <a:t>Quality metrics</a:t>
            </a:r>
            <a:endParaRPr lang="en-US" sz="2000" dirty="0"/>
          </a:p>
          <a:p>
            <a:pPr marL="285750" indent="-285750">
              <a:buFont typeface="Arial"/>
              <a:buChar char="•"/>
            </a:pPr>
            <a:r>
              <a:rPr lang="en-US" sz="2000" dirty="0" smtClean="0"/>
              <a:t>Payroll/benefits </a:t>
            </a:r>
            <a:r>
              <a:rPr lang="en-US" sz="2000" dirty="0"/>
              <a:t>costs</a:t>
            </a:r>
          </a:p>
          <a:p>
            <a:pPr marL="285750" indent="-285750">
              <a:buFont typeface="Arial"/>
              <a:buChar char="•"/>
            </a:pPr>
            <a:r>
              <a:rPr lang="en-US" sz="2000" dirty="0"/>
              <a:t>Worker’s compensation reports</a:t>
            </a:r>
          </a:p>
          <a:p>
            <a:pPr marL="285750" indent="-285750">
              <a:buFont typeface="Arial"/>
              <a:buChar char="•"/>
            </a:pPr>
            <a:r>
              <a:rPr lang="en-US" sz="2000" dirty="0"/>
              <a:t>Exit survey data</a:t>
            </a:r>
          </a:p>
          <a:p>
            <a:pPr marL="285750" indent="-285750">
              <a:buFont typeface="Arial"/>
              <a:buChar char="•"/>
            </a:pPr>
            <a:r>
              <a:rPr lang="en-US" sz="2000" dirty="0"/>
              <a:t>Satisfaction survey data</a:t>
            </a:r>
          </a:p>
          <a:p>
            <a:pPr marL="285750" indent="-285750">
              <a:buFont typeface="Arial"/>
              <a:buChar char="•"/>
            </a:pPr>
            <a:r>
              <a:rPr lang="en-US" sz="2000" dirty="0" smtClean="0"/>
              <a:t>Talent </a:t>
            </a:r>
            <a:r>
              <a:rPr lang="en-US" sz="2000" dirty="0"/>
              <a:t>review data</a:t>
            </a:r>
          </a:p>
        </p:txBody>
      </p:sp>
      <p:sp>
        <p:nvSpPr>
          <p:cNvPr id="6" name="TextBox 5"/>
          <p:cNvSpPr txBox="1"/>
          <p:nvPr/>
        </p:nvSpPr>
        <p:spPr>
          <a:xfrm>
            <a:off x="6604356" y="1180149"/>
            <a:ext cx="4749444" cy="5632311"/>
          </a:xfrm>
          <a:prstGeom prst="rect">
            <a:avLst/>
          </a:prstGeom>
          <a:noFill/>
        </p:spPr>
        <p:txBody>
          <a:bodyPr wrap="square" rtlCol="0">
            <a:spAutoFit/>
          </a:bodyPr>
          <a:lstStyle/>
          <a:p>
            <a:r>
              <a:rPr lang="en-US" sz="2000" b="1" u="sng" dirty="0"/>
              <a:t>Qualitative Data</a:t>
            </a:r>
          </a:p>
          <a:p>
            <a:pPr marL="285750" indent="-285750">
              <a:buFont typeface="Arial"/>
              <a:buChar char="•"/>
            </a:pPr>
            <a:r>
              <a:rPr lang="en-US" sz="2000" dirty="0" smtClean="0"/>
              <a:t>Observations</a:t>
            </a:r>
          </a:p>
          <a:p>
            <a:pPr marL="285750" indent="-285750">
              <a:buFont typeface="Arial"/>
              <a:buChar char="•"/>
            </a:pPr>
            <a:r>
              <a:rPr lang="en-US" sz="2000" dirty="0" smtClean="0"/>
              <a:t>Interviews</a:t>
            </a:r>
          </a:p>
          <a:p>
            <a:pPr marL="285750" indent="-285750">
              <a:buFont typeface="Arial"/>
              <a:buChar char="•"/>
            </a:pPr>
            <a:r>
              <a:rPr lang="en-US" sz="2000" dirty="0" smtClean="0"/>
              <a:t>Patterns, trends</a:t>
            </a:r>
          </a:p>
          <a:p>
            <a:pPr marL="285750" indent="-285750">
              <a:buFont typeface="Arial"/>
              <a:buChar char="•"/>
            </a:pPr>
            <a:r>
              <a:rPr lang="en-US" sz="2000" dirty="0" smtClean="0"/>
              <a:t>Stories/experiences of customers or employees</a:t>
            </a:r>
          </a:p>
          <a:p>
            <a:pPr marL="285750" indent="-285750">
              <a:buFont typeface="Arial"/>
              <a:buChar char="•"/>
            </a:pPr>
            <a:r>
              <a:rPr lang="en-US" sz="2000" dirty="0" smtClean="0"/>
              <a:t>Sample comments</a:t>
            </a:r>
          </a:p>
          <a:p>
            <a:pPr marL="285750" indent="-285750">
              <a:buFont typeface="Arial"/>
              <a:buChar char="•"/>
            </a:pPr>
            <a:r>
              <a:rPr lang="en-US" sz="2000" dirty="0" smtClean="0"/>
              <a:t>Focus </a:t>
            </a:r>
            <a:r>
              <a:rPr lang="en-US" sz="2000" dirty="0"/>
              <a:t>Group </a:t>
            </a:r>
            <a:r>
              <a:rPr lang="en-US" sz="2000" dirty="0" smtClean="0"/>
              <a:t>data</a:t>
            </a:r>
          </a:p>
          <a:p>
            <a:pPr marL="285750" indent="-285750">
              <a:buFont typeface="Arial"/>
              <a:buChar char="•"/>
            </a:pPr>
            <a:endParaRPr lang="en-US" sz="2000" dirty="0" smtClean="0"/>
          </a:p>
          <a:p>
            <a:r>
              <a:rPr lang="en-US" sz="2000" dirty="0" smtClean="0"/>
              <a:t>*The best stories are:</a:t>
            </a:r>
          </a:p>
          <a:p>
            <a:r>
              <a:rPr lang="en-US" sz="2000" dirty="0" smtClean="0"/>
              <a:t>Simple</a:t>
            </a:r>
          </a:p>
          <a:p>
            <a:r>
              <a:rPr lang="en-US" sz="2000" dirty="0" smtClean="0"/>
              <a:t>Unexpected</a:t>
            </a:r>
          </a:p>
          <a:p>
            <a:r>
              <a:rPr lang="en-US" sz="2000" dirty="0" smtClean="0"/>
              <a:t>Concrete</a:t>
            </a:r>
          </a:p>
          <a:p>
            <a:r>
              <a:rPr lang="en-US" sz="2000" dirty="0" smtClean="0"/>
              <a:t>Credible</a:t>
            </a:r>
          </a:p>
          <a:p>
            <a:r>
              <a:rPr lang="en-US" sz="2000" dirty="0" smtClean="0"/>
              <a:t>Emotional</a:t>
            </a:r>
          </a:p>
          <a:p>
            <a:endParaRPr lang="en-US" sz="2000" dirty="0"/>
          </a:p>
          <a:p>
            <a:r>
              <a:rPr lang="en-US" sz="2000" dirty="0" smtClean="0"/>
              <a:t>*From “Made to Stick”, Chip and Dan Heath, 2007</a:t>
            </a:r>
            <a:endParaRPr lang="en-US" sz="2000" dirty="0"/>
          </a:p>
        </p:txBody>
      </p:sp>
      <p:sp>
        <p:nvSpPr>
          <p:cNvPr id="7" name="TextBox 6"/>
          <p:cNvSpPr txBox="1"/>
          <p:nvPr/>
        </p:nvSpPr>
        <p:spPr>
          <a:xfrm>
            <a:off x="4962221" y="171883"/>
            <a:ext cx="1103310" cy="1107996"/>
          </a:xfrm>
          <a:prstGeom prst="rect">
            <a:avLst/>
          </a:prstGeom>
          <a:noFill/>
        </p:spPr>
        <p:txBody>
          <a:bodyPr wrap="square" rtlCol="0">
            <a:spAutoFit/>
          </a:bodyPr>
          <a:lstStyle/>
          <a:p>
            <a:pPr algn="ctr"/>
            <a:r>
              <a:rPr lang="en-US" sz="6600" dirty="0">
                <a:solidFill>
                  <a:srgbClr val="FFFFFF"/>
                </a:solidFill>
              </a:rPr>
              <a:t>+</a:t>
            </a:r>
          </a:p>
        </p:txBody>
      </p:sp>
      <p:sp>
        <p:nvSpPr>
          <p:cNvPr id="8" name="TextBox 7"/>
          <p:cNvSpPr txBox="1"/>
          <p:nvPr/>
        </p:nvSpPr>
        <p:spPr>
          <a:xfrm>
            <a:off x="1981201" y="487452"/>
            <a:ext cx="3891893" cy="584776"/>
          </a:xfrm>
          <a:prstGeom prst="rect">
            <a:avLst/>
          </a:prstGeom>
          <a:noFill/>
        </p:spPr>
        <p:txBody>
          <a:bodyPr wrap="square" rtlCol="0">
            <a:spAutoFit/>
          </a:bodyPr>
          <a:lstStyle/>
          <a:p>
            <a:r>
              <a:rPr lang="en-US" sz="3200" dirty="0">
                <a:solidFill>
                  <a:srgbClr val="FFFFFF"/>
                </a:solidFill>
              </a:rPr>
              <a:t>INFORMATION</a:t>
            </a:r>
          </a:p>
        </p:txBody>
      </p:sp>
      <p:sp>
        <p:nvSpPr>
          <p:cNvPr id="9" name="TextBox 8"/>
          <p:cNvSpPr txBox="1"/>
          <p:nvPr/>
        </p:nvSpPr>
        <p:spPr>
          <a:xfrm>
            <a:off x="6424747" y="520638"/>
            <a:ext cx="3912902" cy="584776"/>
          </a:xfrm>
          <a:prstGeom prst="rect">
            <a:avLst/>
          </a:prstGeom>
          <a:noFill/>
        </p:spPr>
        <p:txBody>
          <a:bodyPr wrap="square" rtlCol="0">
            <a:spAutoFit/>
          </a:bodyPr>
          <a:lstStyle/>
          <a:p>
            <a:r>
              <a:rPr lang="en-US" sz="3200" dirty="0">
                <a:solidFill>
                  <a:srgbClr val="FFFFFF"/>
                </a:solidFill>
              </a:rPr>
              <a:t>THE STORY</a:t>
            </a:r>
          </a:p>
        </p:txBody>
      </p:sp>
      <p:sp>
        <p:nvSpPr>
          <p:cNvPr id="10" name="Rectangle 9"/>
          <p:cNvSpPr/>
          <p:nvPr/>
        </p:nvSpPr>
        <p:spPr>
          <a:xfrm>
            <a:off x="920497" y="487452"/>
            <a:ext cx="3688079" cy="617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Information</a:t>
            </a:r>
            <a:endParaRPr lang="en-US" dirty="0"/>
          </a:p>
        </p:txBody>
      </p:sp>
      <p:sp>
        <p:nvSpPr>
          <p:cNvPr id="11" name="Rectangle 10"/>
          <p:cNvSpPr/>
          <p:nvPr/>
        </p:nvSpPr>
        <p:spPr>
          <a:xfrm>
            <a:off x="6294121" y="487452"/>
            <a:ext cx="3688079" cy="617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Story</a:t>
            </a:r>
            <a:endParaRPr lang="en-US" dirty="0"/>
          </a:p>
        </p:txBody>
      </p:sp>
      <p:sp>
        <p:nvSpPr>
          <p:cNvPr id="12" name="TextBox 11"/>
          <p:cNvSpPr txBox="1"/>
          <p:nvPr/>
        </p:nvSpPr>
        <p:spPr>
          <a:xfrm>
            <a:off x="4884079" y="445404"/>
            <a:ext cx="1103310" cy="707886"/>
          </a:xfrm>
          <a:prstGeom prst="rect">
            <a:avLst/>
          </a:prstGeom>
          <a:noFill/>
        </p:spPr>
        <p:txBody>
          <a:bodyPr wrap="square" rtlCol="0">
            <a:spAutoFit/>
          </a:bodyPr>
          <a:lstStyle/>
          <a:p>
            <a:pPr algn="ctr"/>
            <a:r>
              <a:rPr lang="en-US" sz="4000" dirty="0" smtClean="0"/>
              <a:t>+</a:t>
            </a:r>
            <a:endParaRPr lang="en-US" sz="4000" dirty="0"/>
          </a:p>
        </p:txBody>
      </p:sp>
    </p:spTree>
    <p:extLst>
      <p:ext uri="{BB962C8B-B14F-4D97-AF65-F5344CB8AC3E}">
        <p14:creationId xmlns:p14="http://schemas.microsoft.com/office/powerpoint/2010/main" val="14808582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534" y="2184401"/>
            <a:ext cx="5355167" cy="3570111"/>
          </a:xfrm>
          <a:prstGeom prst="rect">
            <a:avLst/>
          </a:prstGeom>
        </p:spPr>
      </p:pic>
      <p:sp>
        <p:nvSpPr>
          <p:cNvPr id="4" name="TextBox 3"/>
          <p:cNvSpPr txBox="1"/>
          <p:nvPr/>
        </p:nvSpPr>
        <p:spPr>
          <a:xfrm>
            <a:off x="4707466" y="1151467"/>
            <a:ext cx="7112001" cy="4154984"/>
          </a:xfrm>
          <a:prstGeom prst="rect">
            <a:avLst/>
          </a:prstGeom>
          <a:noFill/>
        </p:spPr>
        <p:txBody>
          <a:bodyPr wrap="square" rtlCol="0">
            <a:spAutoFit/>
          </a:bodyPr>
          <a:lstStyle/>
          <a:p>
            <a:r>
              <a:rPr lang="en-US" sz="2400" dirty="0" smtClean="0"/>
              <a:t>Salary market rate/annual increase trends by country</a:t>
            </a:r>
          </a:p>
          <a:p>
            <a:endParaRPr lang="en-US" sz="2400" dirty="0"/>
          </a:p>
          <a:p>
            <a:r>
              <a:rPr lang="en-US" sz="2400" dirty="0" smtClean="0"/>
              <a:t>Retention rates by country and most important engagement factors by country</a:t>
            </a:r>
          </a:p>
          <a:p>
            <a:endParaRPr lang="en-US" sz="2400" dirty="0"/>
          </a:p>
          <a:p>
            <a:r>
              <a:rPr lang="en-US" sz="2400" dirty="0" smtClean="0"/>
              <a:t>Severance process and severance costs by country</a:t>
            </a:r>
          </a:p>
          <a:p>
            <a:endParaRPr lang="en-US" sz="2400" dirty="0"/>
          </a:p>
          <a:p>
            <a:r>
              <a:rPr lang="en-US" sz="2400" dirty="0" smtClean="0"/>
              <a:t>Time/costs/process required for work permits for expats</a:t>
            </a:r>
          </a:p>
          <a:p>
            <a:endParaRPr lang="en-US" sz="2400" dirty="0"/>
          </a:p>
          <a:p>
            <a:r>
              <a:rPr lang="en-US" sz="2400" dirty="0" smtClean="0"/>
              <a:t>Expat compensation and benefit trends, costs, changes</a:t>
            </a:r>
            <a:endParaRPr lang="en-US" sz="2400" dirty="0"/>
          </a:p>
        </p:txBody>
      </p:sp>
      <p:sp>
        <p:nvSpPr>
          <p:cNvPr id="5" name="TextBox 4"/>
          <p:cNvSpPr txBox="1"/>
          <p:nvPr/>
        </p:nvSpPr>
        <p:spPr>
          <a:xfrm>
            <a:off x="5723467" y="135467"/>
            <a:ext cx="6096000" cy="646331"/>
          </a:xfrm>
          <a:prstGeom prst="rect">
            <a:avLst/>
          </a:prstGeom>
          <a:noFill/>
        </p:spPr>
        <p:txBody>
          <a:bodyPr wrap="square" rtlCol="0">
            <a:spAutoFit/>
          </a:bodyPr>
          <a:lstStyle/>
          <a:p>
            <a:pPr algn="r"/>
            <a:r>
              <a:rPr lang="en-US" sz="3600" b="1" dirty="0" smtClean="0"/>
              <a:t>Global Insights</a:t>
            </a:r>
            <a:endParaRPr lang="en-US" sz="3600" b="1" dirty="0"/>
          </a:p>
        </p:txBody>
      </p:sp>
    </p:spTree>
    <p:extLst>
      <p:ext uri="{BB962C8B-B14F-4D97-AF65-F5344CB8AC3E}">
        <p14:creationId xmlns:p14="http://schemas.microsoft.com/office/powerpoint/2010/main" val="18890574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63517" y="1858266"/>
            <a:ext cx="5182260" cy="1569660"/>
          </a:xfrm>
          <a:prstGeom prst="rect">
            <a:avLst/>
          </a:prstGeom>
        </p:spPr>
        <p:txBody>
          <a:bodyPr wrap="square">
            <a:spAutoFit/>
          </a:bodyPr>
          <a:lstStyle/>
          <a:p>
            <a:r>
              <a:rPr lang="en-US" sz="3200" dirty="0"/>
              <a:t>How often are your </a:t>
            </a:r>
            <a:r>
              <a:rPr lang="en-US" sz="3200" dirty="0" smtClean="0"/>
              <a:t>Global HR </a:t>
            </a:r>
            <a:r>
              <a:rPr lang="en-US" sz="3200" dirty="0"/>
              <a:t>priorities and programs driven by data and analysis?</a:t>
            </a:r>
          </a:p>
        </p:txBody>
      </p:sp>
      <p:sp>
        <p:nvSpPr>
          <p:cNvPr id="2" name="Rectangle 1"/>
          <p:cNvSpPr/>
          <p:nvPr/>
        </p:nvSpPr>
        <p:spPr>
          <a:xfrm>
            <a:off x="363517" y="3687725"/>
            <a:ext cx="6096000" cy="2062103"/>
          </a:xfrm>
          <a:prstGeom prst="rect">
            <a:avLst/>
          </a:prstGeom>
        </p:spPr>
        <p:txBody>
          <a:bodyPr>
            <a:spAutoFit/>
          </a:bodyPr>
          <a:lstStyle/>
          <a:p>
            <a:r>
              <a:rPr lang="en-US" sz="3200" dirty="0"/>
              <a:t>How often do you come to meetings with people or performance data and insights without being asked first?</a:t>
            </a:r>
          </a:p>
        </p:txBody>
      </p:sp>
      <p:sp>
        <p:nvSpPr>
          <p:cNvPr id="4" name="Rectangle 3"/>
          <p:cNvSpPr/>
          <p:nvPr/>
        </p:nvSpPr>
        <p:spPr>
          <a:xfrm>
            <a:off x="6096000" y="2150653"/>
            <a:ext cx="6096000" cy="2554545"/>
          </a:xfrm>
          <a:prstGeom prst="rect">
            <a:avLst/>
          </a:prstGeom>
        </p:spPr>
        <p:txBody>
          <a:bodyPr>
            <a:spAutoFit/>
          </a:bodyPr>
          <a:lstStyle/>
          <a:p>
            <a:r>
              <a:rPr lang="en-US" sz="3200" dirty="0"/>
              <a:t>How often is the data you share actually helpful in terms of understanding an issue</a:t>
            </a:r>
          </a:p>
          <a:p>
            <a:r>
              <a:rPr lang="en-US" sz="3200" dirty="0"/>
              <a:t>or predicting what might happen in the future?</a:t>
            </a:r>
            <a:r>
              <a:rPr lang="en-US" sz="3200" dirty="0">
                <a:solidFill>
                  <a:srgbClr val="FFFFFF"/>
                </a:solidFill>
              </a:rPr>
              <a:t> </a:t>
            </a:r>
            <a:endParaRPr lang="en-US" sz="3200" dirty="0"/>
          </a:p>
        </p:txBody>
      </p:sp>
      <p:sp>
        <p:nvSpPr>
          <p:cNvPr id="6" name="TextBox 5"/>
          <p:cNvSpPr txBox="1"/>
          <p:nvPr/>
        </p:nvSpPr>
        <p:spPr>
          <a:xfrm>
            <a:off x="7635834" y="142504"/>
            <a:ext cx="4370119" cy="707886"/>
          </a:xfrm>
          <a:prstGeom prst="rect">
            <a:avLst/>
          </a:prstGeom>
          <a:noFill/>
        </p:spPr>
        <p:txBody>
          <a:bodyPr wrap="square" rtlCol="0">
            <a:spAutoFit/>
          </a:bodyPr>
          <a:lstStyle/>
          <a:p>
            <a:pPr algn="r"/>
            <a:r>
              <a:rPr lang="en-US" sz="4000" dirty="0" smtClean="0"/>
              <a:t>Self Rating</a:t>
            </a:r>
            <a:endParaRPr lang="en-US" sz="4000" dirty="0"/>
          </a:p>
        </p:txBody>
      </p:sp>
    </p:spTree>
    <p:extLst>
      <p:ext uri="{BB962C8B-B14F-4D97-AF65-F5344CB8AC3E}">
        <p14:creationId xmlns:p14="http://schemas.microsoft.com/office/powerpoint/2010/main" val="1176663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310501" y="128601"/>
            <a:ext cx="6881499" cy="646331"/>
          </a:xfrm>
          <a:prstGeom prst="rect">
            <a:avLst/>
          </a:prstGeom>
        </p:spPr>
        <p:txBody>
          <a:bodyPr wrap="none">
            <a:spAutoFit/>
          </a:bodyPr>
          <a:lstStyle/>
          <a:p>
            <a:r>
              <a:rPr lang="en-US" sz="3600" b="1" dirty="0"/>
              <a:t>CEO Feedback- 2015 Deloitte Study</a:t>
            </a:r>
          </a:p>
        </p:txBody>
      </p:sp>
      <p:sp>
        <p:nvSpPr>
          <p:cNvPr id="4" name="Rectangle 3"/>
          <p:cNvSpPr/>
          <p:nvPr/>
        </p:nvSpPr>
        <p:spPr>
          <a:xfrm>
            <a:off x="2286000" y="2642793"/>
            <a:ext cx="8940800" cy="1908215"/>
          </a:xfrm>
          <a:prstGeom prst="rect">
            <a:avLst/>
          </a:prstGeom>
        </p:spPr>
        <p:txBody>
          <a:bodyPr wrap="square">
            <a:spAutoFit/>
          </a:bodyPr>
          <a:lstStyle/>
          <a:p>
            <a:r>
              <a:rPr lang="en-US" sz="5400" b="1" dirty="0">
                <a:solidFill>
                  <a:srgbClr val="FF0000"/>
                </a:solidFill>
              </a:rPr>
              <a:t>80%    </a:t>
            </a:r>
            <a:r>
              <a:rPr lang="en-US" sz="3200" b="1" dirty="0">
                <a:solidFill>
                  <a:srgbClr val="FF0000"/>
                </a:solidFill>
              </a:rPr>
              <a:t>	</a:t>
            </a:r>
            <a:r>
              <a:rPr lang="en-US" sz="3200" b="1" dirty="0" smtClean="0">
                <a:solidFill>
                  <a:srgbClr val="FF0000"/>
                </a:solidFill>
              </a:rPr>
              <a:t>	of </a:t>
            </a:r>
            <a:r>
              <a:rPr lang="en-US" sz="3200" b="1" dirty="0">
                <a:solidFill>
                  <a:srgbClr val="FF0000"/>
                </a:solidFill>
              </a:rPr>
              <a:t>senior leaders report that their 			company’s HR skills- or lack of 				skills—are a significant issue.</a:t>
            </a:r>
            <a:endParaRPr lang="en-US" sz="3200" b="1" i="1" dirty="0">
              <a:solidFill>
                <a:srgbClr val="FF0000"/>
              </a:solidFill>
            </a:endParaRPr>
          </a:p>
        </p:txBody>
      </p:sp>
    </p:spTree>
    <p:extLst>
      <p:ext uri="{BB962C8B-B14F-4D97-AF65-F5344CB8AC3E}">
        <p14:creationId xmlns:p14="http://schemas.microsoft.com/office/powerpoint/2010/main" val="15198148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94667" y="152400"/>
            <a:ext cx="8094133" cy="646331"/>
          </a:xfrm>
          <a:prstGeom prst="rect">
            <a:avLst/>
          </a:prstGeom>
          <a:noFill/>
        </p:spPr>
        <p:txBody>
          <a:bodyPr wrap="square" rtlCol="0">
            <a:spAutoFit/>
          </a:bodyPr>
          <a:lstStyle/>
          <a:p>
            <a:pPr algn="r"/>
            <a:r>
              <a:rPr lang="en-US" sz="3600" b="1" dirty="0" smtClean="0"/>
              <a:t>Developmental Approaches</a:t>
            </a:r>
            <a:endParaRPr lang="en-US" sz="3600" b="1" dirty="0"/>
          </a:p>
        </p:txBody>
      </p:sp>
      <p:pic>
        <p:nvPicPr>
          <p:cNvPr id="6" name="Picture 5" descr="BLG_mentor_reg20120816-17262-wh8sdo.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20646"/>
            <a:ext cx="3104664" cy="1668756"/>
          </a:xfrm>
          <a:prstGeom prst="rect">
            <a:avLst/>
          </a:prstGeom>
        </p:spPr>
      </p:pic>
      <p:pic>
        <p:nvPicPr>
          <p:cNvPr id="7" name="Picture 6" descr="Book Groups.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3885" y="3583969"/>
            <a:ext cx="2216894" cy="1958256"/>
          </a:xfrm>
          <a:prstGeom prst="rect">
            <a:avLst/>
          </a:prstGeom>
        </p:spPr>
      </p:pic>
      <p:pic>
        <p:nvPicPr>
          <p:cNvPr id="8" name="Picture 7" descr="project-team-full.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48549" y="3268353"/>
            <a:ext cx="3074660" cy="2305995"/>
          </a:xfrm>
          <a:prstGeom prst="rect">
            <a:avLst/>
          </a:prstGeom>
        </p:spPr>
      </p:pic>
      <p:pic>
        <p:nvPicPr>
          <p:cNvPr id="9" name="Picture 8" descr="Job-rotation-formati-e-contenti.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67094" y="1961503"/>
            <a:ext cx="2359231" cy="1855797"/>
          </a:xfrm>
          <a:prstGeom prst="rect">
            <a:avLst/>
          </a:prstGeom>
        </p:spPr>
      </p:pic>
      <p:sp>
        <p:nvSpPr>
          <p:cNvPr id="11" name="TextBox 10"/>
          <p:cNvSpPr txBox="1"/>
          <p:nvPr/>
        </p:nvSpPr>
        <p:spPr>
          <a:xfrm>
            <a:off x="500036" y="2958084"/>
            <a:ext cx="2321387" cy="461665"/>
          </a:xfrm>
          <a:prstGeom prst="rect">
            <a:avLst/>
          </a:prstGeom>
          <a:noFill/>
        </p:spPr>
        <p:txBody>
          <a:bodyPr wrap="square" rtlCol="0">
            <a:spAutoFit/>
          </a:bodyPr>
          <a:lstStyle/>
          <a:p>
            <a:pPr algn="ctr"/>
            <a:r>
              <a:rPr lang="en-US" sz="2400" dirty="0" smtClean="0"/>
              <a:t>Mentors</a:t>
            </a:r>
            <a:endParaRPr lang="en-US" sz="2400" dirty="0"/>
          </a:p>
        </p:txBody>
      </p:sp>
      <p:sp>
        <p:nvSpPr>
          <p:cNvPr id="12" name="TextBox 11"/>
          <p:cNvSpPr txBox="1"/>
          <p:nvPr/>
        </p:nvSpPr>
        <p:spPr>
          <a:xfrm>
            <a:off x="500036" y="5614112"/>
            <a:ext cx="2321387" cy="461665"/>
          </a:xfrm>
          <a:prstGeom prst="rect">
            <a:avLst/>
          </a:prstGeom>
          <a:noFill/>
        </p:spPr>
        <p:txBody>
          <a:bodyPr wrap="square" rtlCol="0">
            <a:spAutoFit/>
          </a:bodyPr>
          <a:lstStyle/>
          <a:p>
            <a:pPr algn="ctr"/>
            <a:r>
              <a:rPr lang="en-US" sz="2400" dirty="0" smtClean="0"/>
              <a:t>Research</a:t>
            </a:r>
            <a:endParaRPr lang="en-US" sz="2400" dirty="0"/>
          </a:p>
        </p:txBody>
      </p:sp>
      <p:sp>
        <p:nvSpPr>
          <p:cNvPr id="13" name="TextBox 12"/>
          <p:cNvSpPr txBox="1"/>
          <p:nvPr/>
        </p:nvSpPr>
        <p:spPr>
          <a:xfrm>
            <a:off x="7350335" y="3959685"/>
            <a:ext cx="2321387" cy="461665"/>
          </a:xfrm>
          <a:prstGeom prst="rect">
            <a:avLst/>
          </a:prstGeom>
          <a:noFill/>
        </p:spPr>
        <p:txBody>
          <a:bodyPr wrap="square" rtlCol="0">
            <a:spAutoFit/>
          </a:bodyPr>
          <a:lstStyle/>
          <a:p>
            <a:r>
              <a:rPr lang="en-US" sz="2400" dirty="0" smtClean="0"/>
              <a:t>Rotational Role</a:t>
            </a:r>
            <a:endParaRPr lang="en-US" sz="2400" dirty="0"/>
          </a:p>
        </p:txBody>
      </p:sp>
      <p:sp>
        <p:nvSpPr>
          <p:cNvPr id="15" name="TextBox 14"/>
          <p:cNvSpPr txBox="1"/>
          <p:nvPr/>
        </p:nvSpPr>
        <p:spPr>
          <a:xfrm>
            <a:off x="3955963" y="5632621"/>
            <a:ext cx="3004215" cy="830997"/>
          </a:xfrm>
          <a:prstGeom prst="rect">
            <a:avLst/>
          </a:prstGeom>
          <a:noFill/>
        </p:spPr>
        <p:txBody>
          <a:bodyPr wrap="square" rtlCol="0">
            <a:spAutoFit/>
          </a:bodyPr>
          <a:lstStyle/>
          <a:p>
            <a:r>
              <a:rPr lang="en-US" sz="2400" dirty="0" smtClean="0"/>
              <a:t>Cross-functional project </a:t>
            </a:r>
            <a:r>
              <a:rPr lang="en-US" sz="2400" dirty="0"/>
              <a:t>team</a:t>
            </a:r>
          </a:p>
        </p:txBody>
      </p:sp>
      <p:pic>
        <p:nvPicPr>
          <p:cNvPr id="16" name="Picture 15" descr="5137369-ClassFormat.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548549" y="394937"/>
            <a:ext cx="2982295" cy="2118999"/>
          </a:xfrm>
          <a:prstGeom prst="rect">
            <a:avLst/>
          </a:prstGeom>
        </p:spPr>
      </p:pic>
      <p:sp>
        <p:nvSpPr>
          <p:cNvPr id="17" name="TextBox 16"/>
          <p:cNvSpPr txBox="1"/>
          <p:nvPr/>
        </p:nvSpPr>
        <p:spPr>
          <a:xfrm>
            <a:off x="3548549" y="2689448"/>
            <a:ext cx="2982295" cy="461665"/>
          </a:xfrm>
          <a:prstGeom prst="rect">
            <a:avLst/>
          </a:prstGeom>
          <a:noFill/>
        </p:spPr>
        <p:txBody>
          <a:bodyPr wrap="square" rtlCol="0">
            <a:spAutoFit/>
          </a:bodyPr>
          <a:lstStyle/>
          <a:p>
            <a:r>
              <a:rPr lang="en-US" sz="2400" dirty="0" smtClean="0"/>
              <a:t>Continuing Education</a:t>
            </a:r>
            <a:endParaRPr lang="en-US" sz="2400" dirty="0"/>
          </a:p>
        </p:txBody>
      </p:sp>
    </p:spTree>
    <p:extLst>
      <p:ext uri="{BB962C8B-B14F-4D97-AF65-F5344CB8AC3E}">
        <p14:creationId xmlns:p14="http://schemas.microsoft.com/office/powerpoint/2010/main" val="11274381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trategic_alignment_234x176.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0971" y="1992433"/>
            <a:ext cx="5619103" cy="4226334"/>
          </a:xfrm>
          <a:prstGeom prst="rect">
            <a:avLst/>
          </a:prstGeom>
        </p:spPr>
      </p:pic>
      <p:sp>
        <p:nvSpPr>
          <p:cNvPr id="2" name="Rectangle 1"/>
          <p:cNvSpPr/>
          <p:nvPr/>
        </p:nvSpPr>
        <p:spPr>
          <a:xfrm>
            <a:off x="6705541" y="2386741"/>
            <a:ext cx="5266267" cy="1938992"/>
          </a:xfrm>
          <a:prstGeom prst="rect">
            <a:avLst/>
          </a:prstGeom>
        </p:spPr>
        <p:txBody>
          <a:bodyPr wrap="square">
            <a:spAutoFit/>
          </a:bodyPr>
          <a:lstStyle/>
          <a:p>
            <a:r>
              <a:rPr lang="en-US" sz="4000" b="1" dirty="0"/>
              <a:t>Aligning people strategies with business strategies</a:t>
            </a:r>
          </a:p>
        </p:txBody>
      </p:sp>
    </p:spTree>
    <p:extLst>
      <p:ext uri="{BB962C8B-B14F-4D97-AF65-F5344CB8AC3E}">
        <p14:creationId xmlns:p14="http://schemas.microsoft.com/office/powerpoint/2010/main" val="14160455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69333" y="1650074"/>
            <a:ext cx="11802534" cy="5016758"/>
          </a:xfrm>
          <a:prstGeom prst="rect">
            <a:avLst/>
          </a:prstGeom>
        </p:spPr>
        <p:txBody>
          <a:bodyPr wrap="square">
            <a:spAutoFit/>
          </a:bodyPr>
          <a:lstStyle/>
          <a:p>
            <a:r>
              <a:rPr lang="en-US" sz="3200" dirty="0"/>
              <a:t>“</a:t>
            </a:r>
            <a:r>
              <a:rPr lang="en-US" sz="3200" i="1" dirty="0"/>
              <a:t>CEOs want HR to be orchestrators of the business strategy, not simply executing HR processes without any thought for the context. Like leaders in most fields they expect HR to be contextually grounded.” </a:t>
            </a:r>
          </a:p>
          <a:p>
            <a:endParaRPr lang="en-US" sz="3200" dirty="0"/>
          </a:p>
          <a:p>
            <a:r>
              <a:rPr lang="en-US" sz="3200" i="1" dirty="0"/>
              <a:t>“It is a challenge to align HR ambitions with what we can afford and keep focused on the strategic rather than on the next new thing in HR.”</a:t>
            </a:r>
          </a:p>
          <a:p>
            <a:endParaRPr lang="en-US" sz="3200" i="1" dirty="0"/>
          </a:p>
          <a:p>
            <a:pPr lvl="1"/>
            <a:r>
              <a:rPr lang="en-US" sz="3200" i="1" dirty="0"/>
              <a:t>							</a:t>
            </a:r>
            <a:r>
              <a:rPr lang="en-US" sz="3200" b="1" dirty="0"/>
              <a:t>-What CEOs Want From HR</a:t>
            </a:r>
          </a:p>
          <a:p>
            <a:pPr lvl="1"/>
            <a:r>
              <a:rPr lang="en-US" sz="3200" b="1" dirty="0"/>
              <a:t>							University of Reading, UK </a:t>
            </a:r>
          </a:p>
        </p:txBody>
      </p:sp>
    </p:spTree>
    <p:extLst>
      <p:ext uri="{BB962C8B-B14F-4D97-AF65-F5344CB8AC3E}">
        <p14:creationId xmlns:p14="http://schemas.microsoft.com/office/powerpoint/2010/main" val="3822254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04800" y="1848473"/>
            <a:ext cx="11633200" cy="4524315"/>
          </a:xfrm>
          <a:prstGeom prst="rect">
            <a:avLst/>
          </a:prstGeom>
        </p:spPr>
        <p:txBody>
          <a:bodyPr wrap="square">
            <a:spAutoFit/>
          </a:bodyPr>
          <a:lstStyle/>
          <a:p>
            <a:pPr>
              <a:buFont typeface="Wingdings" charset="2"/>
              <a:buChar char="ü"/>
            </a:pPr>
            <a:r>
              <a:rPr lang="en-US" sz="3200" dirty="0"/>
              <a:t>You will need to think strategically. (Practice #1)</a:t>
            </a:r>
          </a:p>
          <a:p>
            <a:pPr>
              <a:buFont typeface="Wingdings" charset="2"/>
              <a:buChar char="ü"/>
            </a:pPr>
            <a:endParaRPr lang="en-US" sz="3200" dirty="0"/>
          </a:p>
          <a:p>
            <a:pPr>
              <a:buFont typeface="Wingdings" charset="2"/>
              <a:buChar char="ü"/>
            </a:pPr>
            <a:r>
              <a:rPr lang="en-US" sz="3200" dirty="0"/>
              <a:t>You will need to be a student of your business. (Practice #2)</a:t>
            </a:r>
          </a:p>
          <a:p>
            <a:pPr>
              <a:buFont typeface="Wingdings" charset="2"/>
              <a:buChar char="ü"/>
            </a:pPr>
            <a:endParaRPr lang="en-US" sz="3200" dirty="0"/>
          </a:p>
          <a:p>
            <a:pPr>
              <a:buFont typeface="Wingdings" charset="2"/>
              <a:buChar char="ü"/>
            </a:pPr>
            <a:r>
              <a:rPr lang="en-US" sz="3200" dirty="0"/>
              <a:t>You will need to be a student of the people side of your business. (Practice #3)</a:t>
            </a:r>
          </a:p>
          <a:p>
            <a:pPr>
              <a:buFont typeface="Wingdings" charset="2"/>
              <a:buChar char="ü"/>
            </a:pPr>
            <a:endParaRPr lang="en-US" sz="3200" dirty="0"/>
          </a:p>
          <a:p>
            <a:pPr>
              <a:buFont typeface="Wingdings" charset="2"/>
              <a:buChar char="ü"/>
            </a:pPr>
            <a:r>
              <a:rPr lang="en-US" sz="3200" dirty="0"/>
              <a:t>You will need to be able to develop and communicate people insights. (Practice #4)</a:t>
            </a:r>
          </a:p>
        </p:txBody>
      </p:sp>
      <p:sp>
        <p:nvSpPr>
          <p:cNvPr id="3" name="TextBox 2"/>
          <p:cNvSpPr txBox="1"/>
          <p:nvPr/>
        </p:nvSpPr>
        <p:spPr>
          <a:xfrm>
            <a:off x="6163733" y="135467"/>
            <a:ext cx="5774267" cy="646331"/>
          </a:xfrm>
          <a:prstGeom prst="rect">
            <a:avLst/>
          </a:prstGeom>
          <a:noFill/>
        </p:spPr>
        <p:txBody>
          <a:bodyPr wrap="square" rtlCol="0">
            <a:spAutoFit/>
          </a:bodyPr>
          <a:lstStyle/>
          <a:p>
            <a:pPr algn="r"/>
            <a:r>
              <a:rPr lang="en-US" sz="3600" b="1" dirty="0" smtClean="0"/>
              <a:t>Prerequisites</a:t>
            </a:r>
            <a:endParaRPr lang="en-US" sz="3600" b="1" dirty="0"/>
          </a:p>
        </p:txBody>
      </p:sp>
    </p:spTree>
    <p:extLst>
      <p:ext uri="{BB962C8B-B14F-4D97-AF65-F5344CB8AC3E}">
        <p14:creationId xmlns:p14="http://schemas.microsoft.com/office/powerpoint/2010/main" val="20281210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799450-7406-3F4E-8CCA-48E40E49621F}" type="datetime1">
              <a:rPr lang="en-US" smtClean="0"/>
              <a:t>9/8/2016</a:t>
            </a:fld>
            <a:endParaRPr lang="en-US" dirty="0"/>
          </a:p>
        </p:txBody>
      </p:sp>
      <p:sp>
        <p:nvSpPr>
          <p:cNvPr id="5" name="Slide Number Placeholder 4"/>
          <p:cNvSpPr>
            <a:spLocks noGrp="1"/>
          </p:cNvSpPr>
          <p:nvPr>
            <p:ph type="sldNum" sz="quarter" idx="12"/>
          </p:nvPr>
        </p:nvSpPr>
        <p:spPr/>
        <p:txBody>
          <a:bodyPr/>
          <a:lstStyle/>
          <a:p>
            <a:fld id="{477AE090-3EF3-CF4D-90F6-F13FEFED9C0B}" type="slidenum">
              <a:rPr lang="en-US" smtClean="0"/>
              <a:t>44</a:t>
            </a:fld>
            <a:endParaRPr lang="en-US" dirty="0"/>
          </a:p>
        </p:txBody>
      </p:sp>
      <p:graphicFrame>
        <p:nvGraphicFramePr>
          <p:cNvPr id="7" name="Diagram 6"/>
          <p:cNvGraphicFramePr/>
          <p:nvPr>
            <p:extLst>
              <p:ext uri="{D42A27DB-BD31-4B8C-83A1-F6EECF244321}">
                <p14:modId xmlns:p14="http://schemas.microsoft.com/office/powerpoint/2010/main" val="1122273104"/>
              </p:ext>
            </p:extLst>
          </p:nvPr>
        </p:nvGraphicFramePr>
        <p:xfrm>
          <a:off x="2396384" y="692695"/>
          <a:ext cx="7723168" cy="5592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ight Arrow 7"/>
          <p:cNvSpPr/>
          <p:nvPr/>
        </p:nvSpPr>
        <p:spPr>
          <a:xfrm>
            <a:off x="5962898" y="795317"/>
            <a:ext cx="577313" cy="410485"/>
          </a:xfrm>
          <a:prstGeom prst="righ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Down Arrow 8"/>
          <p:cNvSpPr/>
          <p:nvPr/>
        </p:nvSpPr>
        <p:spPr>
          <a:xfrm>
            <a:off x="8169518" y="3232576"/>
            <a:ext cx="474679" cy="487452"/>
          </a:xfrm>
          <a:prstGeom prst="down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Left Arrow 9"/>
          <p:cNvSpPr/>
          <p:nvPr/>
        </p:nvSpPr>
        <p:spPr>
          <a:xfrm>
            <a:off x="5962898" y="5631354"/>
            <a:ext cx="487509" cy="436141"/>
          </a:xfrm>
          <a:prstGeom prst="lef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Up Arrow 10"/>
          <p:cNvSpPr/>
          <p:nvPr/>
        </p:nvSpPr>
        <p:spPr>
          <a:xfrm>
            <a:off x="3756278" y="3168438"/>
            <a:ext cx="474680" cy="551590"/>
          </a:xfrm>
          <a:prstGeom prst="up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41694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334000" y="186267"/>
            <a:ext cx="6688667" cy="646331"/>
          </a:xfrm>
          <a:prstGeom prst="rect">
            <a:avLst/>
          </a:prstGeom>
          <a:noFill/>
        </p:spPr>
        <p:txBody>
          <a:bodyPr wrap="square" rtlCol="0">
            <a:spAutoFit/>
          </a:bodyPr>
          <a:lstStyle/>
          <a:p>
            <a:pPr algn="r"/>
            <a:r>
              <a:rPr lang="en-US" sz="3600" b="1" dirty="0" smtClean="0"/>
              <a:t>Global Application Questions</a:t>
            </a:r>
            <a:endParaRPr lang="en-US" sz="36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9" y="1879600"/>
            <a:ext cx="5355167" cy="3570111"/>
          </a:xfrm>
          <a:prstGeom prst="rect">
            <a:avLst/>
          </a:prstGeom>
        </p:spPr>
      </p:pic>
      <p:sp>
        <p:nvSpPr>
          <p:cNvPr id="5" name="Rectangle 4"/>
          <p:cNvSpPr/>
          <p:nvPr/>
        </p:nvSpPr>
        <p:spPr>
          <a:xfrm>
            <a:off x="5063067" y="1679496"/>
            <a:ext cx="6096000" cy="4401205"/>
          </a:xfrm>
          <a:prstGeom prst="rect">
            <a:avLst/>
          </a:prstGeom>
        </p:spPr>
        <p:txBody>
          <a:bodyPr>
            <a:spAutoFit/>
          </a:bodyPr>
          <a:lstStyle/>
          <a:p>
            <a:pPr marL="457200" indent="-457200">
              <a:buFont typeface="Arial"/>
              <a:buChar char="•"/>
            </a:pPr>
            <a:r>
              <a:rPr lang="en-US" sz="2800" dirty="0"/>
              <a:t>What is a </a:t>
            </a:r>
            <a:r>
              <a:rPr lang="en-US" sz="2800" dirty="0" smtClean="0"/>
              <a:t>key GLOBAL </a:t>
            </a:r>
            <a:r>
              <a:rPr lang="en-US" sz="2800" dirty="0"/>
              <a:t>strategic initiative that your business is focusing on right now?</a:t>
            </a:r>
          </a:p>
          <a:p>
            <a:pPr marL="457200" indent="-457200">
              <a:buFont typeface="Arial"/>
              <a:buChar char="•"/>
            </a:pPr>
            <a:r>
              <a:rPr lang="en-US" sz="2800" dirty="0"/>
              <a:t>What are the biggest challenges to accomplishing that strategy within your business?</a:t>
            </a:r>
          </a:p>
          <a:p>
            <a:pPr marL="457200" indent="-457200">
              <a:buFont typeface="Arial"/>
              <a:buChar char="•"/>
            </a:pPr>
            <a:r>
              <a:rPr lang="en-US" sz="2800" dirty="0"/>
              <a:t>What </a:t>
            </a:r>
            <a:r>
              <a:rPr lang="en-US" sz="2800" dirty="0" smtClean="0"/>
              <a:t>GLOBAL people </a:t>
            </a:r>
            <a:r>
              <a:rPr lang="en-US" sz="2800" dirty="0"/>
              <a:t>or talent approaches could have the most positive impact on addressing those challenges</a:t>
            </a:r>
            <a:r>
              <a:rPr lang="en-US" sz="2800" dirty="0" smtClean="0"/>
              <a:t>?</a:t>
            </a:r>
            <a:endParaRPr lang="en-US" sz="2800" dirty="0"/>
          </a:p>
        </p:txBody>
      </p:sp>
    </p:spTree>
    <p:extLst>
      <p:ext uri="{BB962C8B-B14F-4D97-AF65-F5344CB8AC3E}">
        <p14:creationId xmlns:p14="http://schemas.microsoft.com/office/powerpoint/2010/main" val="18820080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30768" y="1643840"/>
            <a:ext cx="9414932" cy="4893647"/>
          </a:xfrm>
          <a:prstGeom prst="rect">
            <a:avLst/>
          </a:prstGeom>
        </p:spPr>
        <p:txBody>
          <a:bodyPr wrap="square">
            <a:spAutoFit/>
          </a:bodyPr>
          <a:lstStyle/>
          <a:p>
            <a:r>
              <a:rPr lang="en-US" sz="2400" dirty="0"/>
              <a:t>Must this activity </a:t>
            </a:r>
            <a:r>
              <a:rPr lang="en-US" sz="2400" i="1" dirty="0"/>
              <a:t>really</a:t>
            </a:r>
            <a:r>
              <a:rPr lang="en-US" sz="2400" dirty="0"/>
              <a:t> be done at all?</a:t>
            </a:r>
          </a:p>
          <a:p>
            <a:pPr lvl="1"/>
            <a:r>
              <a:rPr lang="en-US" sz="2400" dirty="0"/>
              <a:t>Legally required</a:t>
            </a:r>
          </a:p>
          <a:p>
            <a:pPr lvl="1"/>
            <a:r>
              <a:rPr lang="en-US" sz="2400" dirty="0"/>
              <a:t>Is this “how we have always done it?” </a:t>
            </a:r>
          </a:p>
          <a:p>
            <a:pPr lvl="1"/>
            <a:r>
              <a:rPr lang="en-US" sz="2400" dirty="0"/>
              <a:t>What will happen if this is not done, really?</a:t>
            </a:r>
          </a:p>
          <a:p>
            <a:endParaRPr lang="en-US" sz="2400" dirty="0"/>
          </a:p>
          <a:p>
            <a:r>
              <a:rPr lang="en-US" sz="2400" dirty="0"/>
              <a:t>Can this activity be done with a different frequency</a:t>
            </a:r>
            <a:r>
              <a:rPr lang="en-US" sz="2400" dirty="0" smtClean="0"/>
              <a:t>?</a:t>
            </a:r>
            <a:r>
              <a:rPr lang="en-US" sz="2400" b="1" i="1" dirty="0"/>
              <a:t> </a:t>
            </a:r>
            <a:endParaRPr lang="en-US" sz="2400" dirty="0"/>
          </a:p>
          <a:p>
            <a:endParaRPr lang="en-US" sz="2400" dirty="0"/>
          </a:p>
          <a:p>
            <a:r>
              <a:rPr lang="en-US" sz="2400" dirty="0"/>
              <a:t>Can this activity be simplified?</a:t>
            </a:r>
          </a:p>
          <a:p>
            <a:pPr lvl="1"/>
            <a:endParaRPr lang="en-US" sz="2400" dirty="0"/>
          </a:p>
          <a:p>
            <a:r>
              <a:rPr lang="en-US" sz="2400" dirty="0"/>
              <a:t>Must this activity be done by HR?</a:t>
            </a:r>
          </a:p>
          <a:p>
            <a:pPr lvl="2"/>
            <a:r>
              <a:rPr lang="en-US" sz="2400" dirty="0"/>
              <a:t>Outsource</a:t>
            </a:r>
          </a:p>
          <a:p>
            <a:pPr lvl="2"/>
            <a:r>
              <a:rPr lang="en-US" sz="2400" dirty="0"/>
              <a:t>Done by employees (self service) or by managers (manager self service)</a:t>
            </a:r>
          </a:p>
        </p:txBody>
      </p:sp>
      <p:sp>
        <p:nvSpPr>
          <p:cNvPr id="3" name="TextBox 2"/>
          <p:cNvSpPr txBox="1"/>
          <p:nvPr/>
        </p:nvSpPr>
        <p:spPr>
          <a:xfrm>
            <a:off x="5581404" y="186267"/>
            <a:ext cx="6441264" cy="646331"/>
          </a:xfrm>
          <a:prstGeom prst="rect">
            <a:avLst/>
          </a:prstGeom>
          <a:noFill/>
        </p:spPr>
        <p:txBody>
          <a:bodyPr wrap="square" rtlCol="0">
            <a:spAutoFit/>
          </a:bodyPr>
          <a:lstStyle/>
          <a:p>
            <a:pPr algn="r"/>
            <a:r>
              <a:rPr lang="en-US" sz="3600" b="1" smtClean="0"/>
              <a:t>Evaluating Global HR </a:t>
            </a:r>
            <a:r>
              <a:rPr lang="en-US" sz="3600" b="1" dirty="0" smtClean="0"/>
              <a:t>Activities</a:t>
            </a:r>
            <a:endParaRPr lang="en-US" sz="3600" b="1" dirty="0"/>
          </a:p>
        </p:txBody>
      </p:sp>
      <p:sp>
        <p:nvSpPr>
          <p:cNvPr id="4" name="Rectangle 3"/>
          <p:cNvSpPr/>
          <p:nvPr/>
        </p:nvSpPr>
        <p:spPr>
          <a:xfrm>
            <a:off x="8610600" y="2523744"/>
            <a:ext cx="3057144" cy="2450592"/>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610600" y="2523744"/>
            <a:ext cx="2870200" cy="2246769"/>
          </a:xfrm>
          <a:prstGeom prst="rect">
            <a:avLst/>
          </a:prstGeom>
          <a:noFill/>
        </p:spPr>
        <p:txBody>
          <a:bodyPr wrap="square" rtlCol="0">
            <a:spAutoFit/>
          </a:bodyPr>
          <a:lstStyle/>
          <a:p>
            <a:r>
              <a:rPr lang="en-US" sz="2800" b="1" i="1" dirty="0"/>
              <a:t>What are the most COURAGEOUS choices you can make?</a:t>
            </a:r>
          </a:p>
        </p:txBody>
      </p:sp>
    </p:spTree>
    <p:extLst>
      <p:ext uri="{BB962C8B-B14F-4D97-AF65-F5344CB8AC3E}">
        <p14:creationId xmlns:p14="http://schemas.microsoft.com/office/powerpoint/2010/main" val="148258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6780E-12B5-5C4E-8A55-96F950A8986E}" type="datetime1">
              <a:rPr lang="en-US" smtClean="0"/>
              <a:t>9/8/2016</a:t>
            </a:fld>
            <a:endParaRPr lang="en-US" dirty="0"/>
          </a:p>
        </p:txBody>
      </p:sp>
      <p:sp>
        <p:nvSpPr>
          <p:cNvPr id="3" name="Slide Number Placeholder 2"/>
          <p:cNvSpPr>
            <a:spLocks noGrp="1"/>
          </p:cNvSpPr>
          <p:nvPr>
            <p:ph type="sldNum" sz="quarter" idx="12"/>
          </p:nvPr>
        </p:nvSpPr>
        <p:spPr/>
        <p:txBody>
          <a:bodyPr/>
          <a:lstStyle/>
          <a:p>
            <a:fld id="{F184C57B-520C-A34E-92D9-5743C29B5D7A}" type="slidenum">
              <a:rPr lang="en-US" smtClean="0"/>
              <a:t>47</a:t>
            </a:fld>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9241536" y="1133856"/>
            <a:ext cx="2743200" cy="3662541"/>
          </a:xfrm>
          <a:prstGeom prst="rect">
            <a:avLst/>
          </a:prstGeom>
          <a:noFill/>
        </p:spPr>
        <p:txBody>
          <a:bodyPr wrap="square" rtlCol="0">
            <a:spAutoFit/>
          </a:bodyPr>
          <a:lstStyle/>
          <a:p>
            <a:r>
              <a:rPr lang="en-US" sz="4000" b="1" dirty="0" smtClean="0"/>
              <a:t>Sacred cows make the best burgers</a:t>
            </a:r>
            <a:r>
              <a:rPr lang="en-US" sz="3600" b="1" dirty="0" smtClean="0"/>
              <a:t>.</a:t>
            </a:r>
          </a:p>
          <a:p>
            <a:endParaRPr lang="en-US" dirty="0"/>
          </a:p>
          <a:p>
            <a:endParaRPr lang="en-US" dirty="0" smtClean="0"/>
          </a:p>
          <a:p>
            <a:r>
              <a:rPr lang="en-US" dirty="0"/>
              <a:t>-</a:t>
            </a:r>
            <a:r>
              <a:rPr lang="en-US" dirty="0" smtClean="0"/>
              <a:t>Robert Kriegel and David Brandt.</a:t>
            </a:r>
            <a:endParaRPr lang="en-US"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41408" y="4715637"/>
            <a:ext cx="1504188" cy="1504188"/>
          </a:xfrm>
          <a:prstGeom prst="rect">
            <a:avLst/>
          </a:prstGeom>
        </p:spPr>
      </p:pic>
    </p:spTree>
    <p:extLst>
      <p:ext uri="{BB962C8B-B14F-4D97-AF65-F5344CB8AC3E}">
        <p14:creationId xmlns:p14="http://schemas.microsoft.com/office/powerpoint/2010/main" val="16890092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3651" y="1413932"/>
            <a:ext cx="6201833" cy="413455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267" y="1591733"/>
            <a:ext cx="5977384" cy="3778955"/>
          </a:xfrm>
          <a:prstGeom prst="rect">
            <a:avLst/>
          </a:prstGeom>
        </p:spPr>
      </p:pic>
      <p:sp>
        <p:nvSpPr>
          <p:cNvPr id="8" name="TextBox 7"/>
          <p:cNvSpPr txBox="1"/>
          <p:nvPr/>
        </p:nvSpPr>
        <p:spPr>
          <a:xfrm>
            <a:off x="3064933" y="0"/>
            <a:ext cx="9127067" cy="1200329"/>
          </a:xfrm>
          <a:prstGeom prst="rect">
            <a:avLst/>
          </a:prstGeom>
          <a:noFill/>
        </p:spPr>
        <p:txBody>
          <a:bodyPr wrap="square" rtlCol="0">
            <a:spAutoFit/>
          </a:bodyPr>
          <a:lstStyle/>
          <a:p>
            <a:pPr algn="r"/>
            <a:r>
              <a:rPr lang="en-US" sz="3600" b="1" dirty="0" smtClean="0"/>
              <a:t>A Caution about “HR and Administration” Departments</a:t>
            </a:r>
            <a:endParaRPr lang="en-US" sz="3600" b="1" dirty="0"/>
          </a:p>
        </p:txBody>
      </p:sp>
    </p:spTree>
    <p:extLst>
      <p:ext uri="{BB962C8B-B14F-4D97-AF65-F5344CB8AC3E}">
        <p14:creationId xmlns:p14="http://schemas.microsoft.com/office/powerpoint/2010/main" val="21373512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3-sales-strategies-to-build-trust-09-20-201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1682" y="1673483"/>
            <a:ext cx="5721816" cy="4089007"/>
          </a:xfrm>
          <a:prstGeom prst="rect">
            <a:avLst/>
          </a:prstGeom>
        </p:spPr>
      </p:pic>
      <p:sp>
        <p:nvSpPr>
          <p:cNvPr id="5" name="Rectangle 4"/>
          <p:cNvSpPr/>
          <p:nvPr/>
        </p:nvSpPr>
        <p:spPr>
          <a:xfrm>
            <a:off x="6583498" y="2748490"/>
            <a:ext cx="5031788" cy="1938992"/>
          </a:xfrm>
          <a:prstGeom prst="rect">
            <a:avLst/>
          </a:prstGeom>
        </p:spPr>
        <p:txBody>
          <a:bodyPr wrap="square">
            <a:spAutoFit/>
          </a:bodyPr>
          <a:lstStyle/>
          <a:p>
            <a:r>
              <a:rPr lang="en-US" sz="4000" b="1" dirty="0"/>
              <a:t>Modeling the role of a trusted business partner</a:t>
            </a:r>
          </a:p>
        </p:txBody>
      </p:sp>
    </p:spTree>
    <p:extLst>
      <p:ext uri="{BB962C8B-B14F-4D97-AF65-F5344CB8AC3E}">
        <p14:creationId xmlns:p14="http://schemas.microsoft.com/office/powerpoint/2010/main" val="388607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750130" y="1723756"/>
            <a:ext cx="7441870" cy="3785652"/>
          </a:xfrm>
          <a:prstGeom prst="rect">
            <a:avLst/>
          </a:prstGeom>
        </p:spPr>
        <p:txBody>
          <a:bodyPr wrap="square">
            <a:spAutoFit/>
          </a:bodyPr>
          <a:lstStyle/>
          <a:p>
            <a:pPr algn="ctr"/>
            <a:r>
              <a:rPr lang="en-US" sz="6000" b="1" dirty="0" smtClean="0"/>
              <a:t>How would your CEO </a:t>
            </a:r>
            <a:r>
              <a:rPr lang="en-US" sz="6000" b="1" smtClean="0"/>
              <a:t>rate </a:t>
            </a:r>
          </a:p>
          <a:p>
            <a:pPr algn="ctr"/>
            <a:r>
              <a:rPr lang="en-US" sz="6000" b="1" dirty="0" smtClean="0"/>
              <a:t>your Global HR efforts?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8" y="2208811"/>
            <a:ext cx="4218214" cy="2815543"/>
          </a:xfrm>
          <a:prstGeom prst="rect">
            <a:avLst/>
          </a:prstGeom>
        </p:spPr>
      </p:pic>
    </p:spTree>
    <p:extLst>
      <p:ext uri="{BB962C8B-B14F-4D97-AF65-F5344CB8AC3E}">
        <p14:creationId xmlns:p14="http://schemas.microsoft.com/office/powerpoint/2010/main" val="12918883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6583498" y="3358819"/>
            <a:ext cx="5031788" cy="1077218"/>
          </a:xfrm>
          <a:prstGeom prst="rect">
            <a:avLst/>
          </a:prstGeom>
        </p:spPr>
        <p:txBody>
          <a:bodyPr wrap="square">
            <a:spAutoFit/>
          </a:bodyPr>
          <a:lstStyle/>
          <a:p>
            <a:r>
              <a:rPr lang="en-US" sz="3200" dirty="0" smtClean="0"/>
              <a:t>Are you a TRUSTED business partner?</a:t>
            </a:r>
            <a:endParaRPr lang="en-US" sz="3200" dirty="0"/>
          </a:p>
        </p:txBody>
      </p:sp>
      <p:pic>
        <p:nvPicPr>
          <p:cNvPr id="6" name="Picture 5" descr="trust-fal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6508" y="1981200"/>
            <a:ext cx="6091869" cy="4121150"/>
          </a:xfrm>
          <a:prstGeom prst="rect">
            <a:avLst/>
          </a:prstGeom>
        </p:spPr>
      </p:pic>
    </p:spTree>
    <p:extLst>
      <p:ext uri="{BB962C8B-B14F-4D97-AF65-F5344CB8AC3E}">
        <p14:creationId xmlns:p14="http://schemas.microsoft.com/office/powerpoint/2010/main" val="13699571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96395" y="169333"/>
            <a:ext cx="6472271" cy="646331"/>
          </a:xfrm>
          <a:prstGeom prst="rect">
            <a:avLst/>
          </a:prstGeom>
          <a:noFill/>
        </p:spPr>
        <p:txBody>
          <a:bodyPr wrap="square" rtlCol="0">
            <a:spAutoFit/>
          </a:bodyPr>
          <a:lstStyle/>
          <a:p>
            <a:pPr algn="r"/>
            <a:r>
              <a:rPr lang="en-US" sz="3600" b="1" dirty="0" smtClean="0"/>
              <a:t>Your Trust Account Balances</a:t>
            </a:r>
            <a:endParaRPr lang="en-US" sz="3600" b="1" dirty="0"/>
          </a:p>
        </p:txBody>
      </p:sp>
      <p:sp>
        <p:nvSpPr>
          <p:cNvPr id="3" name="Rectangle 2"/>
          <p:cNvSpPr/>
          <p:nvPr/>
        </p:nvSpPr>
        <p:spPr>
          <a:xfrm>
            <a:off x="2810934" y="1354667"/>
            <a:ext cx="7467600" cy="4832092"/>
          </a:xfrm>
          <a:prstGeom prst="rect">
            <a:avLst/>
          </a:prstGeom>
        </p:spPr>
        <p:txBody>
          <a:bodyPr wrap="square">
            <a:spAutoFit/>
          </a:bodyPr>
          <a:lstStyle/>
          <a:p>
            <a:pPr lvl="0">
              <a:defRPr/>
            </a:pPr>
            <a:r>
              <a:rPr lang="en-US" sz="2800" dirty="0"/>
              <a:t>With your boss?</a:t>
            </a:r>
          </a:p>
          <a:p>
            <a:pPr lvl="0">
              <a:defRPr/>
            </a:pPr>
            <a:endParaRPr lang="en-US" sz="2800" dirty="0"/>
          </a:p>
          <a:p>
            <a:pPr lvl="0">
              <a:defRPr/>
            </a:pPr>
            <a:r>
              <a:rPr lang="en-US" sz="2800" dirty="0"/>
              <a:t>With your direct reports?</a:t>
            </a:r>
          </a:p>
          <a:p>
            <a:pPr lvl="0">
              <a:defRPr/>
            </a:pPr>
            <a:endParaRPr lang="en-US" sz="2800" dirty="0"/>
          </a:p>
          <a:p>
            <a:pPr lvl="0">
              <a:defRPr/>
            </a:pPr>
            <a:r>
              <a:rPr lang="en-US" sz="2800" dirty="0"/>
              <a:t>With your peers?</a:t>
            </a:r>
          </a:p>
          <a:p>
            <a:pPr lvl="0">
              <a:defRPr/>
            </a:pPr>
            <a:endParaRPr lang="en-US" sz="2800" dirty="0"/>
          </a:p>
          <a:p>
            <a:pPr lvl="0">
              <a:defRPr/>
            </a:pPr>
            <a:r>
              <a:rPr lang="en-US" sz="2800" dirty="0"/>
              <a:t>With </a:t>
            </a:r>
            <a:r>
              <a:rPr lang="en-US" sz="2800" dirty="0" smtClean="0"/>
              <a:t>international employees </a:t>
            </a:r>
            <a:r>
              <a:rPr lang="en-US" sz="2800" dirty="0"/>
              <a:t>overall?</a:t>
            </a:r>
          </a:p>
          <a:p>
            <a:pPr lvl="0">
              <a:defRPr/>
            </a:pPr>
            <a:endParaRPr lang="en-US" sz="2800" dirty="0"/>
          </a:p>
          <a:p>
            <a:pPr lvl="0">
              <a:defRPr/>
            </a:pPr>
            <a:r>
              <a:rPr lang="en-US" sz="2800" dirty="0"/>
              <a:t>With members of the </a:t>
            </a:r>
            <a:r>
              <a:rPr lang="en-US" sz="2800" dirty="0" smtClean="0"/>
              <a:t>international/global management </a:t>
            </a:r>
            <a:r>
              <a:rPr lang="en-US" sz="2800" dirty="0"/>
              <a:t>team?</a:t>
            </a:r>
          </a:p>
          <a:p>
            <a:pPr lvl="0">
              <a:defRPr/>
            </a:pPr>
            <a:endParaRPr lang="en-US" sz="2800" dirty="0"/>
          </a:p>
        </p:txBody>
      </p:sp>
    </p:spTree>
    <p:extLst>
      <p:ext uri="{BB962C8B-B14F-4D97-AF65-F5344CB8AC3E}">
        <p14:creationId xmlns:p14="http://schemas.microsoft.com/office/powerpoint/2010/main" val="5132913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81200" y="-199986"/>
            <a:ext cx="8229600" cy="1143000"/>
          </a:xfrm>
        </p:spPr>
        <p:txBody>
          <a:bodyPr/>
          <a:lstStyle/>
          <a:p>
            <a:pPr algn="ctr"/>
            <a:r>
              <a:rPr lang="en-US" b="1" dirty="0" smtClean="0"/>
              <a:t>Building Your Trust Account</a:t>
            </a:r>
            <a:endParaRPr lang="en-US" b="1" dirty="0"/>
          </a:p>
        </p:txBody>
      </p:sp>
      <p:sp>
        <p:nvSpPr>
          <p:cNvPr id="4" name="Date Placeholder 3"/>
          <p:cNvSpPr>
            <a:spLocks noGrp="1"/>
          </p:cNvSpPr>
          <p:nvPr>
            <p:ph type="dt" sz="half" idx="10"/>
          </p:nvPr>
        </p:nvSpPr>
        <p:spPr/>
        <p:txBody>
          <a:bodyPr/>
          <a:lstStyle/>
          <a:p>
            <a:fld id="{04799450-7406-3F4E-8CCA-48E40E49621F}" type="datetime1">
              <a:rPr lang="en-US" smtClean="0"/>
              <a:t>9/8/2016</a:t>
            </a:fld>
            <a:endParaRPr lang="en-US" dirty="0"/>
          </a:p>
        </p:txBody>
      </p:sp>
      <p:sp>
        <p:nvSpPr>
          <p:cNvPr id="5" name="Slide Number Placeholder 4"/>
          <p:cNvSpPr>
            <a:spLocks noGrp="1"/>
          </p:cNvSpPr>
          <p:nvPr>
            <p:ph type="sldNum" sz="quarter" idx="12"/>
          </p:nvPr>
        </p:nvSpPr>
        <p:spPr/>
        <p:txBody>
          <a:bodyPr/>
          <a:lstStyle/>
          <a:p>
            <a:fld id="{477AE090-3EF3-CF4D-90F6-F13FEFED9C0B}" type="slidenum">
              <a:rPr lang="en-US" smtClean="0"/>
              <a:t>52</a:t>
            </a:fld>
            <a:endParaRPr lang="en-US" dirty="0"/>
          </a:p>
        </p:txBody>
      </p:sp>
      <p:graphicFrame>
        <p:nvGraphicFramePr>
          <p:cNvPr id="8" name="Diagram 7"/>
          <p:cNvGraphicFramePr/>
          <p:nvPr>
            <p:extLst>
              <p:ext uri="{D42A27DB-BD31-4B8C-83A1-F6EECF244321}">
                <p14:modId xmlns:p14="http://schemas.microsoft.com/office/powerpoint/2010/main" val="2140651400"/>
              </p:ext>
            </p:extLst>
          </p:nvPr>
        </p:nvGraphicFramePr>
        <p:xfrm>
          <a:off x="2075656" y="1397000"/>
          <a:ext cx="8135145" cy="4811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08920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9" y="1879600"/>
            <a:ext cx="5355167" cy="3570111"/>
          </a:xfrm>
          <a:prstGeom prst="rect">
            <a:avLst/>
          </a:prstGeom>
        </p:spPr>
      </p:pic>
      <p:sp>
        <p:nvSpPr>
          <p:cNvPr id="6" name="TextBox 5"/>
          <p:cNvSpPr txBox="1"/>
          <p:nvPr/>
        </p:nvSpPr>
        <p:spPr>
          <a:xfrm>
            <a:off x="6095999" y="2510493"/>
            <a:ext cx="5080000" cy="2308324"/>
          </a:xfrm>
          <a:prstGeom prst="rect">
            <a:avLst/>
          </a:prstGeom>
          <a:noFill/>
        </p:spPr>
        <p:txBody>
          <a:bodyPr wrap="square" rtlCol="0">
            <a:spAutoFit/>
          </a:bodyPr>
          <a:lstStyle/>
          <a:p>
            <a:r>
              <a:rPr lang="en-US" sz="3600" dirty="0" smtClean="0"/>
              <a:t>Building trust may look differently in different cultures</a:t>
            </a:r>
          </a:p>
          <a:p>
            <a:endParaRPr lang="en-US" dirty="0"/>
          </a:p>
          <a:p>
            <a:endParaRPr lang="en-US" dirty="0"/>
          </a:p>
        </p:txBody>
      </p:sp>
    </p:spTree>
    <p:extLst>
      <p:ext uri="{BB962C8B-B14F-4D97-AF65-F5344CB8AC3E}">
        <p14:creationId xmlns:p14="http://schemas.microsoft.com/office/powerpoint/2010/main" val="9666669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trust-fal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4113" y="2166440"/>
            <a:ext cx="5166953" cy="3495444"/>
          </a:xfrm>
          <a:prstGeom prst="rect">
            <a:avLst/>
          </a:prstGeom>
        </p:spPr>
      </p:pic>
      <p:sp>
        <p:nvSpPr>
          <p:cNvPr id="3" name="Rectangle 2"/>
          <p:cNvSpPr/>
          <p:nvPr/>
        </p:nvSpPr>
        <p:spPr>
          <a:xfrm>
            <a:off x="6011334" y="934072"/>
            <a:ext cx="5571066" cy="4893647"/>
          </a:xfrm>
          <a:prstGeom prst="rect">
            <a:avLst/>
          </a:prstGeom>
        </p:spPr>
        <p:txBody>
          <a:bodyPr wrap="square">
            <a:spAutoFit/>
          </a:bodyPr>
          <a:lstStyle/>
          <a:p>
            <a:r>
              <a:rPr lang="en-US" sz="2400" dirty="0"/>
              <a:t>If you need to work on trust, remember that:</a:t>
            </a:r>
          </a:p>
          <a:p>
            <a:endParaRPr lang="en-US" sz="2400" dirty="0"/>
          </a:p>
          <a:p>
            <a:pPr marL="342900" indent="-342900">
              <a:buFont typeface="Arial"/>
              <a:buChar char="•"/>
            </a:pPr>
            <a:r>
              <a:rPr lang="en-US" sz="2400" dirty="0"/>
              <a:t>It will take time…perceptions about credibility, courage, confidentiality, and collaboration are formed quickly but take a long time to change</a:t>
            </a:r>
          </a:p>
          <a:p>
            <a:pPr marL="342900" indent="-342900">
              <a:buFont typeface="Arial"/>
              <a:buChar char="•"/>
            </a:pPr>
            <a:r>
              <a:rPr lang="en-US" sz="2400" dirty="0"/>
              <a:t>Be very deliberate in what you do, to ensure that your behavior demonstrates the model that you intend</a:t>
            </a:r>
          </a:p>
          <a:p>
            <a:pPr marL="342900" indent="-342900">
              <a:buFont typeface="Arial"/>
              <a:buChar char="•"/>
            </a:pPr>
            <a:r>
              <a:rPr lang="en-US" sz="2400" dirty="0"/>
              <a:t>Articulate to others what you are working on and ask for feedback; be a model </a:t>
            </a:r>
            <a:r>
              <a:rPr lang="en-US" sz="2400" dirty="0">
                <a:solidFill>
                  <a:srgbClr val="FFFFFF"/>
                </a:solidFill>
              </a:rPr>
              <a:t>of </a:t>
            </a:r>
            <a:r>
              <a:rPr lang="en-US" dirty="0">
                <a:solidFill>
                  <a:srgbClr val="FFFFFF"/>
                </a:solidFill>
              </a:rPr>
              <a:t>a </a:t>
            </a:r>
            <a:endParaRPr lang="en-US" dirty="0"/>
          </a:p>
        </p:txBody>
      </p:sp>
    </p:spTree>
    <p:extLst>
      <p:ext uri="{BB962C8B-B14F-4D97-AF65-F5344CB8AC3E}">
        <p14:creationId xmlns:p14="http://schemas.microsoft.com/office/powerpoint/2010/main" val="7781001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372393" y="3000927"/>
            <a:ext cx="2939511" cy="707886"/>
          </a:xfrm>
          <a:prstGeom prst="rect">
            <a:avLst/>
          </a:prstGeom>
          <a:noFill/>
        </p:spPr>
        <p:txBody>
          <a:bodyPr wrap="square" rtlCol="0">
            <a:spAutoFit/>
          </a:bodyPr>
          <a:lstStyle/>
          <a:p>
            <a:r>
              <a:rPr lang="en-US" sz="2000" dirty="0" smtClean="0"/>
              <a:t>Thinking like a strategic HR Leader</a:t>
            </a:r>
            <a:endParaRPr lang="en-US" sz="2000" dirty="0"/>
          </a:p>
        </p:txBody>
      </p:sp>
      <p:sp>
        <p:nvSpPr>
          <p:cNvPr id="4" name="TextBox 3"/>
          <p:cNvSpPr txBox="1"/>
          <p:nvPr/>
        </p:nvSpPr>
        <p:spPr>
          <a:xfrm>
            <a:off x="1561552" y="5279815"/>
            <a:ext cx="3066175" cy="1015663"/>
          </a:xfrm>
          <a:prstGeom prst="rect">
            <a:avLst/>
          </a:prstGeom>
          <a:noFill/>
        </p:spPr>
        <p:txBody>
          <a:bodyPr wrap="square" rtlCol="0">
            <a:spAutoFit/>
          </a:bodyPr>
          <a:lstStyle/>
          <a:p>
            <a:r>
              <a:rPr lang="en-US" sz="2000" dirty="0" smtClean="0"/>
              <a:t>Developing and proactively communicating people insights</a:t>
            </a:r>
            <a:endParaRPr lang="en-US" sz="2000" dirty="0"/>
          </a:p>
        </p:txBody>
      </p:sp>
      <p:sp>
        <p:nvSpPr>
          <p:cNvPr id="5" name="TextBox 4"/>
          <p:cNvSpPr txBox="1"/>
          <p:nvPr/>
        </p:nvSpPr>
        <p:spPr>
          <a:xfrm>
            <a:off x="5174932" y="3058546"/>
            <a:ext cx="2580535" cy="707886"/>
          </a:xfrm>
          <a:prstGeom prst="rect">
            <a:avLst/>
          </a:prstGeom>
          <a:noFill/>
        </p:spPr>
        <p:txBody>
          <a:bodyPr wrap="square" rtlCol="0">
            <a:spAutoFit/>
          </a:bodyPr>
          <a:lstStyle/>
          <a:p>
            <a:r>
              <a:rPr lang="en-US" sz="2000" dirty="0" smtClean="0"/>
              <a:t>Becoming a student of the business</a:t>
            </a:r>
            <a:endParaRPr lang="en-US" sz="2000" dirty="0"/>
          </a:p>
        </p:txBody>
      </p:sp>
      <p:sp>
        <p:nvSpPr>
          <p:cNvPr id="6" name="TextBox 5"/>
          <p:cNvSpPr txBox="1"/>
          <p:nvPr/>
        </p:nvSpPr>
        <p:spPr>
          <a:xfrm>
            <a:off x="5174932" y="5315495"/>
            <a:ext cx="2356560" cy="1015663"/>
          </a:xfrm>
          <a:prstGeom prst="rect">
            <a:avLst/>
          </a:prstGeom>
          <a:noFill/>
        </p:spPr>
        <p:txBody>
          <a:bodyPr wrap="square" rtlCol="0">
            <a:spAutoFit/>
          </a:bodyPr>
          <a:lstStyle/>
          <a:p>
            <a:r>
              <a:rPr lang="en-US" sz="2000" dirty="0" smtClean="0"/>
              <a:t>Aligning people strategies to business strategies</a:t>
            </a:r>
            <a:endParaRPr lang="en-US" sz="2000" dirty="0"/>
          </a:p>
        </p:txBody>
      </p:sp>
      <p:sp>
        <p:nvSpPr>
          <p:cNvPr id="7" name="TextBox 6"/>
          <p:cNvSpPr txBox="1"/>
          <p:nvPr/>
        </p:nvSpPr>
        <p:spPr>
          <a:xfrm>
            <a:off x="8228869" y="3000927"/>
            <a:ext cx="3299784" cy="707886"/>
          </a:xfrm>
          <a:prstGeom prst="rect">
            <a:avLst/>
          </a:prstGeom>
          <a:noFill/>
        </p:spPr>
        <p:txBody>
          <a:bodyPr wrap="square" rtlCol="0">
            <a:spAutoFit/>
          </a:bodyPr>
          <a:lstStyle/>
          <a:p>
            <a:r>
              <a:rPr lang="en-US" sz="2000" dirty="0" smtClean="0"/>
              <a:t>Becoming a student of the people side of your business</a:t>
            </a:r>
            <a:endParaRPr lang="en-US" sz="2000" dirty="0"/>
          </a:p>
        </p:txBody>
      </p:sp>
      <p:sp>
        <p:nvSpPr>
          <p:cNvPr id="8" name="TextBox 7"/>
          <p:cNvSpPr txBox="1"/>
          <p:nvPr/>
        </p:nvSpPr>
        <p:spPr>
          <a:xfrm>
            <a:off x="8409699" y="5315495"/>
            <a:ext cx="2610953" cy="1015663"/>
          </a:xfrm>
          <a:prstGeom prst="rect">
            <a:avLst/>
          </a:prstGeom>
          <a:noFill/>
        </p:spPr>
        <p:txBody>
          <a:bodyPr wrap="square" rtlCol="0">
            <a:spAutoFit/>
          </a:bodyPr>
          <a:lstStyle/>
          <a:p>
            <a:r>
              <a:rPr lang="en-US" sz="2000" dirty="0" smtClean="0"/>
              <a:t>Modeling the role of a trusted business partner</a:t>
            </a:r>
            <a:endParaRPr lang="en-US" sz="2000" dirty="0"/>
          </a:p>
        </p:txBody>
      </p:sp>
      <p:pic>
        <p:nvPicPr>
          <p:cNvPr id="9" name="Picture 8" descr="15-Light-Bulb-ico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61552" y="1378335"/>
            <a:ext cx="1622592" cy="1622592"/>
          </a:xfrm>
          <a:prstGeom prst="rect">
            <a:avLst/>
          </a:prstGeom>
        </p:spPr>
      </p:pic>
      <p:pic>
        <p:nvPicPr>
          <p:cNvPr id="10" name="Picture 9" descr="student taking notes v1.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34257" y="1667924"/>
            <a:ext cx="2272258" cy="1390622"/>
          </a:xfrm>
          <a:prstGeom prst="rect">
            <a:avLst/>
          </a:prstGeom>
        </p:spPr>
      </p:pic>
      <p:pic>
        <p:nvPicPr>
          <p:cNvPr id="11" name="Picture 10" descr="31168-361x425-Blank_org_chart.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71770" y="1403759"/>
            <a:ext cx="1405596" cy="1654787"/>
          </a:xfrm>
          <a:prstGeom prst="rect">
            <a:avLst/>
          </a:prstGeom>
        </p:spPr>
      </p:pic>
      <p:pic>
        <p:nvPicPr>
          <p:cNvPr id="12" name="Picture 11" descr="businesswoman-preso-ss-1920.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61552" y="3743908"/>
            <a:ext cx="2727977" cy="1535908"/>
          </a:xfrm>
          <a:prstGeom prst="rect">
            <a:avLst/>
          </a:prstGeom>
        </p:spPr>
      </p:pic>
      <p:pic>
        <p:nvPicPr>
          <p:cNvPr id="13" name="Picture 12" descr="strategic_alignment_234x176.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017008" y="3743908"/>
            <a:ext cx="2228850" cy="1676400"/>
          </a:xfrm>
          <a:prstGeom prst="rect">
            <a:avLst/>
          </a:prstGeom>
        </p:spPr>
      </p:pic>
      <p:pic>
        <p:nvPicPr>
          <p:cNvPr id="14" name="Picture 13" descr="3-sales-strategies-to-build-trust-09-20-2011.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17699" y="3859380"/>
            <a:ext cx="1851092" cy="1322854"/>
          </a:xfrm>
          <a:prstGeom prst="rect">
            <a:avLst/>
          </a:prstGeom>
        </p:spPr>
      </p:pic>
      <p:sp>
        <p:nvSpPr>
          <p:cNvPr id="15" name="TextBox 14"/>
          <p:cNvSpPr txBox="1"/>
          <p:nvPr/>
        </p:nvSpPr>
        <p:spPr>
          <a:xfrm>
            <a:off x="3606800" y="95451"/>
            <a:ext cx="8333499" cy="584775"/>
          </a:xfrm>
          <a:prstGeom prst="rect">
            <a:avLst/>
          </a:prstGeom>
          <a:noFill/>
        </p:spPr>
        <p:txBody>
          <a:bodyPr wrap="square" rtlCol="0">
            <a:spAutoFit/>
          </a:bodyPr>
          <a:lstStyle/>
          <a:p>
            <a:r>
              <a:rPr lang="en-US" sz="3200" b="1" dirty="0" smtClean="0"/>
              <a:t>The 6 Practices of Strategic Global HR Leaders</a:t>
            </a:r>
            <a:endParaRPr lang="en-US" sz="3200" b="1" dirty="0"/>
          </a:p>
        </p:txBody>
      </p:sp>
    </p:spTree>
    <p:extLst>
      <p:ext uri="{BB962C8B-B14F-4D97-AF65-F5344CB8AC3E}">
        <p14:creationId xmlns:p14="http://schemas.microsoft.com/office/powerpoint/2010/main" val="7148721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341728" y="3033320"/>
            <a:ext cx="4199467" cy="1938992"/>
          </a:xfrm>
          <a:prstGeom prst="rect">
            <a:avLst/>
          </a:prstGeom>
          <a:noFill/>
        </p:spPr>
        <p:txBody>
          <a:bodyPr wrap="square" rtlCol="0">
            <a:spAutoFit/>
          </a:bodyPr>
          <a:lstStyle/>
          <a:p>
            <a:r>
              <a:rPr lang="en-US" sz="6000" dirty="0" smtClean="0"/>
              <a:t>You have a choice.</a:t>
            </a:r>
            <a:endParaRPr lang="en-US" sz="6000" dirty="0"/>
          </a:p>
        </p:txBody>
      </p:sp>
      <p:pic>
        <p:nvPicPr>
          <p:cNvPr id="4" name="Content Placeholder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6352" y="1664510"/>
            <a:ext cx="6994256" cy="4662837"/>
          </a:xfrm>
          <a:prstGeom prst="rect">
            <a:avLst/>
          </a:prstGeom>
        </p:spPr>
      </p:pic>
      <p:sp>
        <p:nvSpPr>
          <p:cNvPr id="5" name="TextBox 4"/>
          <p:cNvSpPr txBox="1"/>
          <p:nvPr/>
        </p:nvSpPr>
        <p:spPr>
          <a:xfrm>
            <a:off x="347472" y="3164224"/>
            <a:ext cx="2889504" cy="584775"/>
          </a:xfrm>
          <a:prstGeom prst="rect">
            <a:avLst/>
          </a:prstGeom>
          <a:noFill/>
        </p:spPr>
        <p:txBody>
          <a:bodyPr wrap="square" rtlCol="0">
            <a:spAutoFit/>
          </a:bodyPr>
          <a:lstStyle/>
          <a:p>
            <a:r>
              <a:rPr lang="en-US" sz="3200" dirty="0" smtClean="0"/>
              <a:t>Accountability</a:t>
            </a:r>
            <a:endParaRPr lang="en-US" sz="3200" dirty="0"/>
          </a:p>
        </p:txBody>
      </p:sp>
      <p:sp>
        <p:nvSpPr>
          <p:cNvPr id="6" name="TextBox 5"/>
          <p:cNvSpPr txBox="1"/>
          <p:nvPr/>
        </p:nvSpPr>
        <p:spPr>
          <a:xfrm>
            <a:off x="5553456" y="4002816"/>
            <a:ext cx="2142744" cy="584775"/>
          </a:xfrm>
          <a:prstGeom prst="rect">
            <a:avLst/>
          </a:prstGeom>
          <a:noFill/>
        </p:spPr>
        <p:txBody>
          <a:bodyPr wrap="square" rtlCol="0">
            <a:spAutoFit/>
          </a:bodyPr>
          <a:lstStyle/>
          <a:p>
            <a:r>
              <a:rPr lang="en-US" sz="3200" dirty="0" smtClean="0"/>
              <a:t>Victim</a:t>
            </a:r>
            <a:endParaRPr lang="en-US" sz="3200" dirty="0"/>
          </a:p>
        </p:txBody>
      </p:sp>
    </p:spTree>
    <p:extLst>
      <p:ext uri="{BB962C8B-B14F-4D97-AF65-F5344CB8AC3E}">
        <p14:creationId xmlns:p14="http://schemas.microsoft.com/office/powerpoint/2010/main" val="5051729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0357" y="1824209"/>
            <a:ext cx="6527007" cy="4351338"/>
          </a:xfrm>
          <a:prstGeom prst="rect">
            <a:avLst/>
          </a:prstGeom>
        </p:spPr>
      </p:pic>
      <p:sp>
        <p:nvSpPr>
          <p:cNvPr id="3" name="Rectangle 2"/>
          <p:cNvSpPr/>
          <p:nvPr/>
        </p:nvSpPr>
        <p:spPr>
          <a:xfrm>
            <a:off x="7933527" y="3278199"/>
            <a:ext cx="4258473" cy="584775"/>
          </a:xfrm>
          <a:prstGeom prst="rect">
            <a:avLst/>
          </a:prstGeom>
        </p:spPr>
        <p:txBody>
          <a:bodyPr wrap="none">
            <a:spAutoFit/>
          </a:bodyPr>
          <a:lstStyle/>
          <a:p>
            <a:r>
              <a:rPr lang="en-US" sz="3200" b="1" dirty="0"/>
              <a:t>What Will You Do Next?</a:t>
            </a:r>
          </a:p>
        </p:txBody>
      </p:sp>
    </p:spTree>
    <p:extLst>
      <p:ext uri="{BB962C8B-B14F-4D97-AF65-F5344CB8AC3E}">
        <p14:creationId xmlns:p14="http://schemas.microsoft.com/office/powerpoint/2010/main" val="10129464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87867" y="1997839"/>
            <a:ext cx="11108266" cy="4401205"/>
          </a:xfrm>
          <a:prstGeom prst="rect">
            <a:avLst/>
          </a:prstGeom>
        </p:spPr>
        <p:txBody>
          <a:bodyPr wrap="square">
            <a:spAutoFit/>
          </a:bodyPr>
          <a:lstStyle/>
          <a:p>
            <a:r>
              <a:rPr lang="en-US" sz="2800" dirty="0"/>
              <a:t>Please contact </a:t>
            </a:r>
            <a:r>
              <a:rPr lang="en-US" sz="2800" dirty="0" smtClean="0"/>
              <a:t>me if </a:t>
            </a:r>
            <a:r>
              <a:rPr lang="en-US" sz="2800" dirty="0"/>
              <a:t>you’d like these free tools:</a:t>
            </a:r>
          </a:p>
          <a:p>
            <a:endParaRPr lang="en-US" sz="2800" dirty="0"/>
          </a:p>
          <a:p>
            <a:r>
              <a:rPr lang="en-US" sz="2800" dirty="0"/>
              <a:t>Experience Map</a:t>
            </a:r>
          </a:p>
          <a:p>
            <a:endParaRPr lang="en-US" sz="2800" dirty="0"/>
          </a:p>
          <a:p>
            <a:r>
              <a:rPr lang="en-US" sz="2800" dirty="0"/>
              <a:t>6 Practices of Strategic HR Leaders Assessment (beta version)</a:t>
            </a:r>
          </a:p>
          <a:p>
            <a:endParaRPr lang="en-US" sz="2800" dirty="0"/>
          </a:p>
          <a:p>
            <a:r>
              <a:rPr lang="en-US" sz="2800" dirty="0"/>
              <a:t>45 minute phone strategy session on implementing the 6 Practices at your organization</a:t>
            </a:r>
          </a:p>
          <a:p>
            <a:endParaRPr lang="en-US" sz="2800" dirty="0"/>
          </a:p>
          <a:p>
            <a:r>
              <a:rPr lang="en-US" sz="2800" b="1" dirty="0"/>
              <a:t>todd@leadingpeoplepartners.com</a:t>
            </a:r>
          </a:p>
        </p:txBody>
      </p:sp>
      <p:sp>
        <p:nvSpPr>
          <p:cNvPr id="3" name="TextBox 2"/>
          <p:cNvSpPr txBox="1"/>
          <p:nvPr/>
        </p:nvSpPr>
        <p:spPr>
          <a:xfrm>
            <a:off x="7349067" y="0"/>
            <a:ext cx="4724400" cy="646331"/>
          </a:xfrm>
          <a:prstGeom prst="rect">
            <a:avLst/>
          </a:prstGeom>
          <a:noFill/>
        </p:spPr>
        <p:txBody>
          <a:bodyPr wrap="square" rtlCol="0">
            <a:spAutoFit/>
          </a:bodyPr>
          <a:lstStyle/>
          <a:p>
            <a:pPr algn="r"/>
            <a:r>
              <a:rPr lang="en-US" sz="3600" b="1" dirty="0" smtClean="0"/>
              <a:t>Tools You Can Use</a:t>
            </a:r>
            <a:endParaRPr lang="en-US" sz="3600" b="1" dirty="0"/>
          </a:p>
        </p:txBody>
      </p:sp>
    </p:spTree>
    <p:extLst>
      <p:ext uri="{BB962C8B-B14F-4D97-AF65-F5344CB8AC3E}">
        <p14:creationId xmlns:p14="http://schemas.microsoft.com/office/powerpoint/2010/main" val="1681436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91938" y="2863788"/>
            <a:ext cx="7441870" cy="1015663"/>
          </a:xfrm>
          <a:prstGeom prst="rect">
            <a:avLst/>
          </a:prstGeom>
        </p:spPr>
        <p:txBody>
          <a:bodyPr wrap="square">
            <a:spAutoFit/>
          </a:bodyPr>
          <a:lstStyle/>
          <a:p>
            <a:pPr algn="ctr"/>
            <a:r>
              <a:rPr lang="en-US" sz="6000" b="1" smtClean="0"/>
              <a:t>“Strategic Global HR”</a:t>
            </a:r>
            <a:endParaRPr lang="en-US" sz="6000" b="1" dirty="0" smtClean="0"/>
          </a:p>
        </p:txBody>
      </p:sp>
    </p:spTree>
    <p:extLst>
      <p:ext uri="{BB962C8B-B14F-4D97-AF65-F5344CB8AC3E}">
        <p14:creationId xmlns:p14="http://schemas.microsoft.com/office/powerpoint/2010/main" val="1877771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372393" y="3000927"/>
            <a:ext cx="2939511" cy="707886"/>
          </a:xfrm>
          <a:prstGeom prst="rect">
            <a:avLst/>
          </a:prstGeom>
          <a:noFill/>
        </p:spPr>
        <p:txBody>
          <a:bodyPr wrap="square" rtlCol="0">
            <a:spAutoFit/>
          </a:bodyPr>
          <a:lstStyle/>
          <a:p>
            <a:r>
              <a:rPr lang="en-US" sz="2000" dirty="0" smtClean="0"/>
              <a:t>Thinking like a strategic HR Leader</a:t>
            </a:r>
            <a:endParaRPr lang="en-US" sz="2000" dirty="0"/>
          </a:p>
        </p:txBody>
      </p:sp>
      <p:sp>
        <p:nvSpPr>
          <p:cNvPr id="4" name="TextBox 3"/>
          <p:cNvSpPr txBox="1"/>
          <p:nvPr/>
        </p:nvSpPr>
        <p:spPr>
          <a:xfrm>
            <a:off x="1561552" y="5279815"/>
            <a:ext cx="3066175" cy="1015663"/>
          </a:xfrm>
          <a:prstGeom prst="rect">
            <a:avLst/>
          </a:prstGeom>
          <a:noFill/>
        </p:spPr>
        <p:txBody>
          <a:bodyPr wrap="square" rtlCol="0">
            <a:spAutoFit/>
          </a:bodyPr>
          <a:lstStyle/>
          <a:p>
            <a:r>
              <a:rPr lang="en-US" sz="2000" dirty="0" smtClean="0"/>
              <a:t>Developing and proactively communicating people insights</a:t>
            </a:r>
            <a:endParaRPr lang="en-US" sz="2000" dirty="0"/>
          </a:p>
        </p:txBody>
      </p:sp>
      <p:sp>
        <p:nvSpPr>
          <p:cNvPr id="5" name="TextBox 4"/>
          <p:cNvSpPr txBox="1"/>
          <p:nvPr/>
        </p:nvSpPr>
        <p:spPr>
          <a:xfrm>
            <a:off x="5174932" y="3058546"/>
            <a:ext cx="2580535" cy="707886"/>
          </a:xfrm>
          <a:prstGeom prst="rect">
            <a:avLst/>
          </a:prstGeom>
          <a:noFill/>
        </p:spPr>
        <p:txBody>
          <a:bodyPr wrap="square" rtlCol="0">
            <a:spAutoFit/>
          </a:bodyPr>
          <a:lstStyle/>
          <a:p>
            <a:r>
              <a:rPr lang="en-US" sz="2000" dirty="0" smtClean="0"/>
              <a:t>Becoming a student of the business</a:t>
            </a:r>
            <a:endParaRPr lang="en-US" sz="2000" dirty="0"/>
          </a:p>
        </p:txBody>
      </p:sp>
      <p:sp>
        <p:nvSpPr>
          <p:cNvPr id="6" name="TextBox 5"/>
          <p:cNvSpPr txBox="1"/>
          <p:nvPr/>
        </p:nvSpPr>
        <p:spPr>
          <a:xfrm>
            <a:off x="5174932" y="5315495"/>
            <a:ext cx="2356560" cy="1015663"/>
          </a:xfrm>
          <a:prstGeom prst="rect">
            <a:avLst/>
          </a:prstGeom>
          <a:noFill/>
        </p:spPr>
        <p:txBody>
          <a:bodyPr wrap="square" rtlCol="0">
            <a:spAutoFit/>
          </a:bodyPr>
          <a:lstStyle/>
          <a:p>
            <a:r>
              <a:rPr lang="en-US" sz="2000" dirty="0" smtClean="0"/>
              <a:t>Aligning people strategies to business strategies</a:t>
            </a:r>
            <a:endParaRPr lang="en-US" sz="2000" dirty="0"/>
          </a:p>
        </p:txBody>
      </p:sp>
      <p:sp>
        <p:nvSpPr>
          <p:cNvPr id="7" name="TextBox 6"/>
          <p:cNvSpPr txBox="1"/>
          <p:nvPr/>
        </p:nvSpPr>
        <p:spPr>
          <a:xfrm>
            <a:off x="8228869" y="3000927"/>
            <a:ext cx="3299784" cy="707886"/>
          </a:xfrm>
          <a:prstGeom prst="rect">
            <a:avLst/>
          </a:prstGeom>
          <a:noFill/>
        </p:spPr>
        <p:txBody>
          <a:bodyPr wrap="square" rtlCol="0">
            <a:spAutoFit/>
          </a:bodyPr>
          <a:lstStyle/>
          <a:p>
            <a:r>
              <a:rPr lang="en-US" sz="2000" dirty="0" smtClean="0"/>
              <a:t>Becoming a student of the people side of your business</a:t>
            </a:r>
            <a:endParaRPr lang="en-US" sz="2000" dirty="0"/>
          </a:p>
        </p:txBody>
      </p:sp>
      <p:sp>
        <p:nvSpPr>
          <p:cNvPr id="8" name="TextBox 7"/>
          <p:cNvSpPr txBox="1"/>
          <p:nvPr/>
        </p:nvSpPr>
        <p:spPr>
          <a:xfrm>
            <a:off x="8409699" y="5315495"/>
            <a:ext cx="2610953" cy="1015663"/>
          </a:xfrm>
          <a:prstGeom prst="rect">
            <a:avLst/>
          </a:prstGeom>
          <a:noFill/>
        </p:spPr>
        <p:txBody>
          <a:bodyPr wrap="square" rtlCol="0">
            <a:spAutoFit/>
          </a:bodyPr>
          <a:lstStyle/>
          <a:p>
            <a:r>
              <a:rPr lang="en-US" sz="2000" dirty="0" smtClean="0"/>
              <a:t>Modeling the role of a trusted business partner</a:t>
            </a:r>
            <a:endParaRPr lang="en-US" sz="2000" dirty="0"/>
          </a:p>
        </p:txBody>
      </p:sp>
      <p:pic>
        <p:nvPicPr>
          <p:cNvPr id="9" name="Picture 8" descr="15-Light-Bulb-ico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61552" y="1378335"/>
            <a:ext cx="1622592" cy="1622592"/>
          </a:xfrm>
          <a:prstGeom prst="rect">
            <a:avLst/>
          </a:prstGeom>
        </p:spPr>
      </p:pic>
      <p:pic>
        <p:nvPicPr>
          <p:cNvPr id="10" name="Picture 9" descr="student taking notes v1.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34257" y="1667924"/>
            <a:ext cx="2272258" cy="1390622"/>
          </a:xfrm>
          <a:prstGeom prst="rect">
            <a:avLst/>
          </a:prstGeom>
        </p:spPr>
      </p:pic>
      <p:pic>
        <p:nvPicPr>
          <p:cNvPr id="11" name="Picture 10" descr="31168-361x425-Blank_org_chart.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71770" y="1403759"/>
            <a:ext cx="1405596" cy="1654787"/>
          </a:xfrm>
          <a:prstGeom prst="rect">
            <a:avLst/>
          </a:prstGeom>
        </p:spPr>
      </p:pic>
      <p:pic>
        <p:nvPicPr>
          <p:cNvPr id="12" name="Picture 11" descr="businesswoman-preso-ss-1920.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61552" y="3743908"/>
            <a:ext cx="2727977" cy="1535908"/>
          </a:xfrm>
          <a:prstGeom prst="rect">
            <a:avLst/>
          </a:prstGeom>
        </p:spPr>
      </p:pic>
      <p:pic>
        <p:nvPicPr>
          <p:cNvPr id="13" name="Picture 12" descr="strategic_alignment_234x176.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017008" y="3743908"/>
            <a:ext cx="2228850" cy="1676400"/>
          </a:xfrm>
          <a:prstGeom prst="rect">
            <a:avLst/>
          </a:prstGeom>
        </p:spPr>
      </p:pic>
      <p:pic>
        <p:nvPicPr>
          <p:cNvPr id="14" name="Picture 13" descr="3-sales-strategies-to-build-trust-09-20-2011.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17699" y="3859380"/>
            <a:ext cx="1851092" cy="1322854"/>
          </a:xfrm>
          <a:prstGeom prst="rect">
            <a:avLst/>
          </a:prstGeom>
        </p:spPr>
      </p:pic>
      <p:sp>
        <p:nvSpPr>
          <p:cNvPr id="15" name="TextBox 14"/>
          <p:cNvSpPr txBox="1"/>
          <p:nvPr/>
        </p:nvSpPr>
        <p:spPr>
          <a:xfrm>
            <a:off x="3589868" y="95451"/>
            <a:ext cx="8350432" cy="584775"/>
          </a:xfrm>
          <a:prstGeom prst="rect">
            <a:avLst/>
          </a:prstGeom>
          <a:noFill/>
        </p:spPr>
        <p:txBody>
          <a:bodyPr wrap="square" rtlCol="0">
            <a:spAutoFit/>
          </a:bodyPr>
          <a:lstStyle/>
          <a:p>
            <a:r>
              <a:rPr lang="en-US" sz="3200" b="1" dirty="0" smtClean="0"/>
              <a:t>The 6 Practices of Strategic Global HR Leaders</a:t>
            </a:r>
            <a:endParaRPr lang="en-US" sz="3200" b="1" dirty="0"/>
          </a:p>
        </p:txBody>
      </p:sp>
    </p:spTree>
    <p:extLst>
      <p:ext uri="{BB962C8B-B14F-4D97-AF65-F5344CB8AC3E}">
        <p14:creationId xmlns:p14="http://schemas.microsoft.com/office/powerpoint/2010/main" val="436681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15-Light-Bulb-ico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9666" y="1806550"/>
            <a:ext cx="4376996" cy="4376996"/>
          </a:xfrm>
          <a:prstGeom prst="rect">
            <a:avLst/>
          </a:prstGeom>
        </p:spPr>
      </p:pic>
      <p:sp>
        <p:nvSpPr>
          <p:cNvPr id="4" name="TextBox 3"/>
          <p:cNvSpPr txBox="1"/>
          <p:nvPr/>
        </p:nvSpPr>
        <p:spPr>
          <a:xfrm>
            <a:off x="5029200" y="2624666"/>
            <a:ext cx="3539066" cy="1938992"/>
          </a:xfrm>
          <a:prstGeom prst="rect">
            <a:avLst/>
          </a:prstGeom>
          <a:noFill/>
        </p:spPr>
        <p:txBody>
          <a:bodyPr wrap="square" rtlCol="0">
            <a:spAutoFit/>
          </a:bodyPr>
          <a:lstStyle/>
          <a:p>
            <a:r>
              <a:rPr lang="en-US" sz="4000" b="1" dirty="0" smtClean="0"/>
              <a:t>Thinking Like a Strategic Global HR Leader</a:t>
            </a:r>
            <a:endParaRPr lang="en-US" sz="4000" b="1" dirty="0"/>
          </a:p>
        </p:txBody>
      </p:sp>
    </p:spTree>
    <p:extLst>
      <p:ext uri="{BB962C8B-B14F-4D97-AF65-F5344CB8AC3E}">
        <p14:creationId xmlns:p14="http://schemas.microsoft.com/office/powerpoint/2010/main" val="802808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21867" y="0"/>
            <a:ext cx="6570133" cy="6882996"/>
          </a:xfrm>
          <a:prstGeom prst="rect">
            <a:avLst/>
          </a:prstGeom>
        </p:spPr>
      </p:pic>
      <p:sp>
        <p:nvSpPr>
          <p:cNvPr id="5" name="TextBox 4"/>
          <p:cNvSpPr txBox="1"/>
          <p:nvPr/>
        </p:nvSpPr>
        <p:spPr>
          <a:xfrm>
            <a:off x="1320800" y="3048000"/>
            <a:ext cx="4436533" cy="707886"/>
          </a:xfrm>
          <a:prstGeom prst="rect">
            <a:avLst/>
          </a:prstGeom>
          <a:noFill/>
        </p:spPr>
        <p:txBody>
          <a:bodyPr wrap="square" rtlCol="0">
            <a:spAutoFit/>
          </a:bodyPr>
          <a:lstStyle/>
          <a:p>
            <a:r>
              <a:rPr lang="en-US" sz="4000" dirty="0" smtClean="0"/>
              <a:t>What is my role?</a:t>
            </a:r>
            <a:endParaRPr lang="en-US" sz="4000" dirty="0"/>
          </a:p>
        </p:txBody>
      </p:sp>
    </p:spTree>
    <p:extLst>
      <p:ext uri="{BB962C8B-B14F-4D97-AF65-F5344CB8AC3E}">
        <p14:creationId xmlns:p14="http://schemas.microsoft.com/office/powerpoint/2010/main" val="1278198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1718</Words>
  <Application>Microsoft Office PowerPoint</Application>
  <PresentationFormat>Widescreen</PresentationFormat>
  <Paragraphs>376</Paragraphs>
  <Slides>58</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58</vt:i4>
      </vt:variant>
    </vt:vector>
  </HeadingPairs>
  <TitlesOfParts>
    <vt:vector size="65" baseType="lpstr">
      <vt:lpstr>Arial</vt:lpstr>
      <vt:lpstr>Calibri</vt:lpstr>
      <vt:lpstr>Calibri Light</vt:lpstr>
      <vt:lpstr>Gill Sans Ultra Bold</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Building Your Trust Account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mrkwlknsn@gmail.com</dc:creator>
  <cp:lastModifiedBy>Florence, Lynne</cp:lastModifiedBy>
  <cp:revision>41</cp:revision>
  <cp:lastPrinted>2016-07-29T16:23:33Z</cp:lastPrinted>
  <dcterms:created xsi:type="dcterms:W3CDTF">2015-08-24T19:25:59Z</dcterms:created>
  <dcterms:modified xsi:type="dcterms:W3CDTF">2016-09-08T20:30:33Z</dcterms:modified>
</cp:coreProperties>
</file>