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81.jpg" ContentType="image/jp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89.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92.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5"/>
    <p:sldMasterId id="2147483714" r:id="rId6"/>
    <p:sldMasterId id="2147483762" r:id="rId7"/>
    <p:sldMasterId id="2147483774" r:id="rId8"/>
    <p:sldMasterId id="2147483800" r:id="rId9"/>
  </p:sldMasterIdLst>
  <p:notesMasterIdLst>
    <p:notesMasterId r:id="rId107"/>
  </p:notesMasterIdLst>
  <p:sldIdLst>
    <p:sldId id="257" r:id="rId10"/>
    <p:sldId id="258" r:id="rId11"/>
    <p:sldId id="344" r:id="rId12"/>
    <p:sldId id="418" r:id="rId13"/>
    <p:sldId id="419" r:id="rId14"/>
    <p:sldId id="390" r:id="rId15"/>
    <p:sldId id="411" r:id="rId16"/>
    <p:sldId id="392" r:id="rId17"/>
    <p:sldId id="393" r:id="rId18"/>
    <p:sldId id="388" r:id="rId19"/>
    <p:sldId id="377" r:id="rId20"/>
    <p:sldId id="378" r:id="rId21"/>
    <p:sldId id="401" r:id="rId22"/>
    <p:sldId id="402" r:id="rId23"/>
    <p:sldId id="403" r:id="rId24"/>
    <p:sldId id="446" r:id="rId25"/>
    <p:sldId id="404" r:id="rId26"/>
    <p:sldId id="394" r:id="rId27"/>
    <p:sldId id="395" r:id="rId28"/>
    <p:sldId id="396" r:id="rId29"/>
    <p:sldId id="379" r:id="rId30"/>
    <p:sldId id="397" r:id="rId31"/>
    <p:sldId id="398" r:id="rId32"/>
    <p:sldId id="399" r:id="rId33"/>
    <p:sldId id="400" r:id="rId34"/>
    <p:sldId id="420" r:id="rId35"/>
    <p:sldId id="259" r:id="rId36"/>
    <p:sldId id="345" r:id="rId37"/>
    <p:sldId id="308" r:id="rId38"/>
    <p:sldId id="309" r:id="rId39"/>
    <p:sldId id="310" r:id="rId40"/>
    <p:sldId id="311" r:id="rId41"/>
    <p:sldId id="421" r:id="rId42"/>
    <p:sldId id="312" r:id="rId43"/>
    <p:sldId id="313" r:id="rId44"/>
    <p:sldId id="314" r:id="rId45"/>
    <p:sldId id="316" r:id="rId46"/>
    <p:sldId id="355" r:id="rId47"/>
    <p:sldId id="356" r:id="rId48"/>
    <p:sldId id="357" r:id="rId49"/>
    <p:sldId id="358" r:id="rId50"/>
    <p:sldId id="359" r:id="rId51"/>
    <p:sldId id="360" r:id="rId52"/>
    <p:sldId id="384" r:id="rId53"/>
    <p:sldId id="385" r:id="rId54"/>
    <p:sldId id="386" r:id="rId55"/>
    <p:sldId id="422" r:id="rId56"/>
    <p:sldId id="410" r:id="rId57"/>
    <p:sldId id="268" r:id="rId58"/>
    <p:sldId id="387" r:id="rId59"/>
    <p:sldId id="269" r:id="rId60"/>
    <p:sldId id="343" r:id="rId61"/>
    <p:sldId id="318" r:id="rId62"/>
    <p:sldId id="319" r:id="rId63"/>
    <p:sldId id="275" r:id="rId64"/>
    <p:sldId id="320" r:id="rId65"/>
    <p:sldId id="321" r:id="rId66"/>
    <p:sldId id="300" r:id="rId67"/>
    <p:sldId id="301" r:id="rId68"/>
    <p:sldId id="302" r:id="rId69"/>
    <p:sldId id="303" r:id="rId70"/>
    <p:sldId id="317" r:id="rId71"/>
    <p:sldId id="286" r:id="rId72"/>
    <p:sldId id="304" r:id="rId73"/>
    <p:sldId id="305" r:id="rId74"/>
    <p:sldId id="306" r:id="rId75"/>
    <p:sldId id="307" r:id="rId76"/>
    <p:sldId id="291" r:id="rId77"/>
    <p:sldId id="292" r:id="rId78"/>
    <p:sldId id="293" r:id="rId79"/>
    <p:sldId id="424" r:id="rId80"/>
    <p:sldId id="425" r:id="rId81"/>
    <p:sldId id="426" r:id="rId82"/>
    <p:sldId id="427" r:id="rId83"/>
    <p:sldId id="428" r:id="rId84"/>
    <p:sldId id="429" r:id="rId85"/>
    <p:sldId id="430" r:id="rId86"/>
    <p:sldId id="431" r:id="rId87"/>
    <p:sldId id="432" r:id="rId88"/>
    <p:sldId id="433" r:id="rId89"/>
    <p:sldId id="434" r:id="rId90"/>
    <p:sldId id="435" r:id="rId91"/>
    <p:sldId id="436" r:id="rId92"/>
    <p:sldId id="437" r:id="rId93"/>
    <p:sldId id="438" r:id="rId94"/>
    <p:sldId id="439" r:id="rId95"/>
    <p:sldId id="440" r:id="rId96"/>
    <p:sldId id="441" r:id="rId97"/>
    <p:sldId id="442" r:id="rId98"/>
    <p:sldId id="443" r:id="rId99"/>
    <p:sldId id="444" r:id="rId100"/>
    <p:sldId id="423" r:id="rId101"/>
    <p:sldId id="340" r:id="rId102"/>
    <p:sldId id="341" r:id="rId103"/>
    <p:sldId id="342" r:id="rId104"/>
    <p:sldId id="354" r:id="rId105"/>
    <p:sldId id="406" r:id="rId106"/>
  </p:sldIdLst>
  <p:sldSz cx="16257588" cy="9144000"/>
  <p:notesSz cx="6858000" cy="9144000"/>
  <p:defaultText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880">
          <p15:clr>
            <a:srgbClr val="A4A3A4"/>
          </p15:clr>
        </p15:guide>
        <p15:guide id="4" pos="5121">
          <p15:clr>
            <a:srgbClr val="A4A3A4"/>
          </p15:clr>
        </p15:guide>
        <p15:guide id="5" orient="horz" pos="2895">
          <p15:clr>
            <a:srgbClr val="A4A3A4"/>
          </p15:clr>
        </p15:guide>
        <p15:guide id="6" pos="533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7DAF"/>
    <a:srgbClr val="203562"/>
    <a:srgbClr val="FDC04D"/>
    <a:srgbClr val="403F42"/>
    <a:srgbClr val="20354A"/>
    <a:srgbClr val="17284A"/>
    <a:srgbClr val="2958A2"/>
    <a:srgbClr val="28418B"/>
    <a:srgbClr val="111120"/>
    <a:srgbClr val="1826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45" autoAdjust="0"/>
    <p:restoredTop sz="86906" autoAdjust="0"/>
  </p:normalViewPr>
  <p:slideViewPr>
    <p:cSldViewPr snapToGrid="0" snapToObjects="1">
      <p:cViewPr varScale="1">
        <p:scale>
          <a:sx n="73" d="100"/>
          <a:sy n="73" d="100"/>
        </p:scale>
        <p:origin x="53" y="168"/>
      </p:cViewPr>
      <p:guideLst>
        <p:guide orient="horz" pos="2160"/>
        <p:guide pos="2880"/>
        <p:guide orient="horz" pos="2880"/>
        <p:guide pos="5121"/>
        <p:guide orient="horz" pos="2895"/>
        <p:guide pos="5330"/>
      </p:guideLst>
    </p:cSldViewPr>
  </p:slideViewPr>
  <p:notesTextViewPr>
    <p:cViewPr>
      <p:scale>
        <a:sx n="125" d="100"/>
        <a:sy n="125" d="100"/>
      </p:scale>
      <p:origin x="0" y="0"/>
    </p:cViewPr>
  </p:notesTextViewPr>
  <p:sorterViewPr>
    <p:cViewPr>
      <p:scale>
        <a:sx n="100" d="100"/>
        <a:sy n="100" d="100"/>
      </p:scale>
      <p:origin x="0" y="7998"/>
    </p:cViewPr>
  </p:sorterViewPr>
  <p:notesViewPr>
    <p:cSldViewPr snapToGrid="0" snapToObjects="1">
      <p:cViewPr varScale="1">
        <p:scale>
          <a:sx n="70" d="100"/>
          <a:sy n="70" d="100"/>
        </p:scale>
        <p:origin x="-324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notesMaster" Target="notesMasters/notes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viewProps" Target="view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E776FD2-7F95-D647-965B-05B0A1E64DF0}" type="datetimeFigureOut">
              <a:rPr lang="en-US" smtClean="0"/>
              <a:pPr/>
              <a:t>9/6/2016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2A9130E-2DDE-E848-86F0-982DCAE3A414}" type="slidenum">
              <a:rPr lang="en-US" smtClean="0"/>
              <a:pPr/>
              <a:t>‹#›</a:t>
            </a:fld>
            <a:endParaRPr lang="en-US" dirty="0"/>
          </a:p>
        </p:txBody>
      </p:sp>
    </p:spTree>
    <p:extLst>
      <p:ext uri="{BB962C8B-B14F-4D97-AF65-F5344CB8AC3E}">
        <p14:creationId xmlns:p14="http://schemas.microsoft.com/office/powerpoint/2010/main" val="3591347738"/>
      </p:ext>
    </p:extLst>
  </p:cSld>
  <p:clrMap bg1="lt1" tx1="dk1" bg2="lt2" tx2="dk2" accent1="accent1" accent2="accent2" accent3="accent3" accent4="accent4" accent5="accent5" accent6="accent6" hlink="hlink" folHlink="folHlink"/>
  <p:notesStyle>
    <a:lvl1pPr marL="0" algn="l" defTabSz="812810" rtl="0" eaLnBrk="1" latinLnBrk="0" hangingPunct="1">
      <a:defRPr sz="2100" kern="1200">
        <a:solidFill>
          <a:schemeClr val="tx1"/>
        </a:solidFill>
        <a:latin typeface="Arial"/>
        <a:ea typeface="+mn-ea"/>
        <a:cs typeface="+mn-cs"/>
      </a:defRPr>
    </a:lvl1pPr>
    <a:lvl2pPr marL="812810" algn="l" defTabSz="812810" rtl="0" eaLnBrk="1" latinLnBrk="0" hangingPunct="1">
      <a:defRPr sz="2100" kern="1200">
        <a:solidFill>
          <a:schemeClr val="tx1"/>
        </a:solidFill>
        <a:latin typeface="Arial"/>
        <a:ea typeface="+mn-ea"/>
        <a:cs typeface="+mn-cs"/>
      </a:defRPr>
    </a:lvl2pPr>
    <a:lvl3pPr marL="1625620" algn="l" defTabSz="812810" rtl="0" eaLnBrk="1" latinLnBrk="0" hangingPunct="1">
      <a:defRPr sz="2100" kern="1200">
        <a:solidFill>
          <a:schemeClr val="tx1"/>
        </a:solidFill>
        <a:latin typeface="Arial"/>
        <a:ea typeface="+mn-ea"/>
        <a:cs typeface="+mn-cs"/>
      </a:defRPr>
    </a:lvl3pPr>
    <a:lvl4pPr marL="2438430" algn="l" defTabSz="812810" rtl="0" eaLnBrk="1" latinLnBrk="0" hangingPunct="1">
      <a:defRPr sz="2100" kern="1200">
        <a:solidFill>
          <a:schemeClr val="tx1"/>
        </a:solidFill>
        <a:latin typeface="Arial"/>
        <a:ea typeface="+mn-ea"/>
        <a:cs typeface="+mn-cs"/>
      </a:defRPr>
    </a:lvl4pPr>
    <a:lvl5pPr marL="3251241" algn="l" defTabSz="812810" rtl="0" eaLnBrk="1" latinLnBrk="0" hangingPunct="1">
      <a:defRPr sz="2100" kern="1200">
        <a:solidFill>
          <a:schemeClr val="tx1"/>
        </a:solidFill>
        <a:latin typeface="Arial"/>
        <a:ea typeface="+mn-ea"/>
        <a:cs typeface="+mn-cs"/>
      </a:defRPr>
    </a:lvl5pPr>
    <a:lvl6pPr marL="4064051" algn="l" defTabSz="812810" rtl="0" eaLnBrk="1" latinLnBrk="0" hangingPunct="1">
      <a:defRPr sz="2100" kern="1200">
        <a:solidFill>
          <a:schemeClr val="tx1"/>
        </a:solidFill>
        <a:latin typeface="+mn-lt"/>
        <a:ea typeface="+mn-ea"/>
        <a:cs typeface="+mn-cs"/>
      </a:defRPr>
    </a:lvl6pPr>
    <a:lvl7pPr marL="4876861" algn="l" defTabSz="812810" rtl="0" eaLnBrk="1" latinLnBrk="0" hangingPunct="1">
      <a:defRPr sz="2100" kern="1200">
        <a:solidFill>
          <a:schemeClr val="tx1"/>
        </a:solidFill>
        <a:latin typeface="+mn-lt"/>
        <a:ea typeface="+mn-ea"/>
        <a:cs typeface="+mn-cs"/>
      </a:defRPr>
    </a:lvl7pPr>
    <a:lvl8pPr marL="5689671" algn="l" defTabSz="812810" rtl="0" eaLnBrk="1" latinLnBrk="0" hangingPunct="1">
      <a:defRPr sz="2100" kern="1200">
        <a:solidFill>
          <a:schemeClr val="tx1"/>
        </a:solidFill>
        <a:latin typeface="+mn-lt"/>
        <a:ea typeface="+mn-ea"/>
        <a:cs typeface="+mn-cs"/>
      </a:defRPr>
    </a:lvl8pPr>
    <a:lvl9pPr marL="6502481" algn="l" defTabSz="812810"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1</a:t>
            </a:fld>
            <a:endParaRPr lang="en-US" dirty="0"/>
          </a:p>
        </p:txBody>
      </p:sp>
    </p:spTree>
    <p:extLst>
      <p:ext uri="{BB962C8B-B14F-4D97-AF65-F5344CB8AC3E}">
        <p14:creationId xmlns:p14="http://schemas.microsoft.com/office/powerpoint/2010/main" val="382658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166654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16</a:t>
            </a:fld>
            <a:endParaRPr lang="en-US" dirty="0"/>
          </a:p>
        </p:txBody>
      </p:sp>
    </p:spTree>
    <p:extLst>
      <p:ext uri="{BB962C8B-B14F-4D97-AF65-F5344CB8AC3E}">
        <p14:creationId xmlns:p14="http://schemas.microsoft.com/office/powerpoint/2010/main" val="2716848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041854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21</a:t>
            </a:fld>
            <a:endParaRPr lang="en-US" dirty="0"/>
          </a:p>
        </p:txBody>
      </p:sp>
    </p:spTree>
    <p:extLst>
      <p:ext uri="{BB962C8B-B14F-4D97-AF65-F5344CB8AC3E}">
        <p14:creationId xmlns:p14="http://schemas.microsoft.com/office/powerpoint/2010/main" val="128708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2000" b="1"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041854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E65B1541-BCC2-DA4E-B0D2-D96F8095E58E}" type="slidenum">
              <a:rPr lang="en-US" smtClean="0"/>
              <a:pPr/>
              <a:t>27</a:t>
            </a:fld>
            <a:endParaRPr lang="en-US" dirty="0"/>
          </a:p>
        </p:txBody>
      </p:sp>
    </p:spTree>
    <p:extLst>
      <p:ext uri="{BB962C8B-B14F-4D97-AF65-F5344CB8AC3E}">
        <p14:creationId xmlns:p14="http://schemas.microsoft.com/office/powerpoint/2010/main" val="1962514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451239" rtl="0" eaLnBrk="1" fontAlgn="auto" latinLnBrk="0" hangingPunct="1">
              <a:lnSpc>
                <a:spcPct val="100000"/>
              </a:lnSpc>
              <a:spcBef>
                <a:spcPts val="0"/>
              </a:spcBef>
              <a:spcAft>
                <a:spcPts val="0"/>
              </a:spcAft>
              <a:buClrTx/>
              <a:buSzTx/>
              <a:buFontTx/>
              <a:buNone/>
              <a:tabLst/>
              <a:defRPr/>
            </a:pPr>
            <a:endParaRPr lang="en-US" sz="1600" dirty="0" smtClean="0"/>
          </a:p>
        </p:txBody>
      </p:sp>
      <p:sp>
        <p:nvSpPr>
          <p:cNvPr id="4" name="Slide Number Placeholder 3"/>
          <p:cNvSpPr>
            <a:spLocks noGrp="1"/>
          </p:cNvSpPr>
          <p:nvPr>
            <p:ph type="sldNum" sz="quarter" idx="10"/>
          </p:nvPr>
        </p:nvSpPr>
        <p:spPr/>
        <p:txBody>
          <a:bodyPr/>
          <a:lstStyle/>
          <a:p>
            <a:fld id="{E65B1541-BCC2-DA4E-B0D2-D96F8095E58E}" type="slidenum">
              <a:rPr lang="en-US" smtClean="0"/>
              <a:pPr/>
              <a:t>28</a:t>
            </a:fld>
            <a:endParaRPr lang="en-US" dirty="0"/>
          </a:p>
        </p:txBody>
      </p:sp>
    </p:spTree>
    <p:extLst>
      <p:ext uri="{BB962C8B-B14F-4D97-AF65-F5344CB8AC3E}">
        <p14:creationId xmlns:p14="http://schemas.microsoft.com/office/powerpoint/2010/main" val="177372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2400" i="0"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041854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5123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6923A51-D176-4C3E-81B5-F6EC494B610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779861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5123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6923A51-D176-4C3E-81B5-F6EC494B610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91129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0526" y="4343400"/>
            <a:ext cx="6605891" cy="4799014"/>
          </a:xfrm>
        </p:spPr>
        <p:txBody>
          <a:bodyPr/>
          <a:lstStyle/>
          <a:p>
            <a:endParaRPr lang="en-US" sz="1600"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2</a:t>
            </a:fld>
            <a:endParaRPr lang="en-US" dirty="0"/>
          </a:p>
        </p:txBody>
      </p:sp>
    </p:spTree>
    <p:extLst>
      <p:ext uri="{BB962C8B-B14F-4D97-AF65-F5344CB8AC3E}">
        <p14:creationId xmlns:p14="http://schemas.microsoft.com/office/powerpoint/2010/main" val="4094375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451239" rtl="0" eaLnBrk="1" fontAlgn="auto" latinLnBrk="0" hangingPunct="1">
              <a:lnSpc>
                <a:spcPct val="100000"/>
              </a:lnSpc>
              <a:spcBef>
                <a:spcPts val="0"/>
              </a:spcBef>
              <a:spcAft>
                <a:spcPts val="0"/>
              </a:spcAft>
              <a:buClrTx/>
              <a:buSzTx/>
              <a:buFontTx/>
              <a:buNone/>
              <a:tabLst/>
              <a:defRPr/>
            </a:pPr>
            <a:endParaRPr lang="en-US" sz="2400" b="0"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041854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2000" b="1"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041854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23A51-D176-4C3E-81B5-F6EC494B610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05391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895053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23A51-D176-4C3E-81B5-F6EC494B610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815430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23A51-D176-4C3E-81B5-F6EC494B610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498809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22098"/>
            <a:ext cx="6856413" cy="4036103"/>
          </a:xfrm>
        </p:spPr>
        <p:txBody>
          <a:bodyPr/>
          <a:lstStyle/>
          <a:p>
            <a:r>
              <a:rPr lang="en-US" sz="1600" baseline="0" dirty="0" smtClean="0"/>
              <a:t>.</a:t>
            </a:r>
            <a:endParaRPr lang="en-US" sz="1600" dirty="0"/>
          </a:p>
        </p:txBody>
      </p:sp>
      <p:sp>
        <p:nvSpPr>
          <p:cNvPr id="4" name="Slide Number Placeholder 3"/>
          <p:cNvSpPr>
            <a:spLocks noGrp="1"/>
          </p:cNvSpPr>
          <p:nvPr>
            <p:ph type="sldNum" sz="quarter" idx="10"/>
          </p:nvPr>
        </p:nvSpPr>
        <p:spPr/>
        <p:txBody>
          <a:bodyPr/>
          <a:lstStyle/>
          <a:p>
            <a:fld id="{36923A51-D176-4C3E-81B5-F6EC494B610A}" type="slidenum">
              <a:rPr lang="en-US" smtClean="0"/>
              <a:t>38</a:t>
            </a:fld>
            <a:endParaRPr lang="en-US"/>
          </a:p>
        </p:txBody>
      </p:sp>
    </p:spTree>
    <p:extLst>
      <p:ext uri="{BB962C8B-B14F-4D97-AF65-F5344CB8AC3E}">
        <p14:creationId xmlns:p14="http://schemas.microsoft.com/office/powerpoint/2010/main" val="2181110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343401"/>
            <a:ext cx="6856413" cy="4114800"/>
          </a:xfrm>
        </p:spPr>
        <p:txBody>
          <a:bodyPr/>
          <a:lstStyle/>
          <a:p>
            <a:pPr marL="0" marR="0" indent="0" algn="l" defTabSz="1451239" rtl="0" eaLnBrk="1" fontAlgn="auto" latinLnBrk="0" hangingPunct="1">
              <a:lnSpc>
                <a:spcPct val="100000"/>
              </a:lnSpc>
              <a:spcBef>
                <a:spcPts val="0"/>
              </a:spcBef>
              <a:spcAft>
                <a:spcPts val="0"/>
              </a:spcAft>
              <a:buClrTx/>
              <a:buSzTx/>
              <a:buFontTx/>
              <a:buNone/>
              <a:tabLst/>
              <a:defRPr/>
            </a:pPr>
            <a:endParaRPr lang="en-US" sz="2000" dirty="0" smtClean="0"/>
          </a:p>
        </p:txBody>
      </p:sp>
      <p:sp>
        <p:nvSpPr>
          <p:cNvPr id="4" name="Slide Number Placeholder 3"/>
          <p:cNvSpPr>
            <a:spLocks noGrp="1"/>
          </p:cNvSpPr>
          <p:nvPr>
            <p:ph type="sldNum" sz="quarter" idx="10"/>
          </p:nvPr>
        </p:nvSpPr>
        <p:spPr/>
        <p:txBody>
          <a:bodyPr/>
          <a:lstStyle/>
          <a:p>
            <a:fld id="{36923A51-D176-4C3E-81B5-F6EC494B610A}" type="slidenum">
              <a:rPr lang="en-US" smtClean="0"/>
              <a:t>39</a:t>
            </a:fld>
            <a:endParaRPr lang="en-US"/>
          </a:p>
        </p:txBody>
      </p:sp>
    </p:spTree>
    <p:extLst>
      <p:ext uri="{BB962C8B-B14F-4D97-AF65-F5344CB8AC3E}">
        <p14:creationId xmlns:p14="http://schemas.microsoft.com/office/powerpoint/2010/main" val="1813918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smtClean="0"/>
          </a:p>
        </p:txBody>
      </p:sp>
      <p:sp>
        <p:nvSpPr>
          <p:cNvPr id="4" name="Slide Number Placeholder 3"/>
          <p:cNvSpPr>
            <a:spLocks noGrp="1"/>
          </p:cNvSpPr>
          <p:nvPr>
            <p:ph type="sldNum" sz="quarter" idx="10"/>
          </p:nvPr>
        </p:nvSpPr>
        <p:spPr/>
        <p:txBody>
          <a:bodyPr/>
          <a:lstStyle/>
          <a:p>
            <a:fld id="{36923A51-D176-4C3E-81B5-F6EC494B610A}" type="slidenum">
              <a:rPr lang="en-US" smtClean="0"/>
              <a:t>40</a:t>
            </a:fld>
            <a:endParaRPr lang="en-US"/>
          </a:p>
        </p:txBody>
      </p:sp>
    </p:spTree>
    <p:extLst>
      <p:ext uri="{BB962C8B-B14F-4D97-AF65-F5344CB8AC3E}">
        <p14:creationId xmlns:p14="http://schemas.microsoft.com/office/powerpoint/2010/main" val="79976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22098"/>
            <a:ext cx="6856413" cy="4036103"/>
          </a:xfrm>
        </p:spPr>
        <p:txBody>
          <a:bodyPr/>
          <a:lstStyle/>
          <a:p>
            <a:r>
              <a:rPr lang="en-US" sz="1600" dirty="0"/>
              <a:t> </a:t>
            </a:r>
          </a:p>
        </p:txBody>
      </p:sp>
      <p:sp>
        <p:nvSpPr>
          <p:cNvPr id="4" name="Slide Number Placeholder 3"/>
          <p:cNvSpPr>
            <a:spLocks noGrp="1"/>
          </p:cNvSpPr>
          <p:nvPr>
            <p:ph type="sldNum" sz="quarter" idx="10"/>
          </p:nvPr>
        </p:nvSpPr>
        <p:spPr/>
        <p:txBody>
          <a:bodyPr/>
          <a:lstStyle/>
          <a:p>
            <a:fld id="{36923A51-D176-4C3E-81B5-F6EC494B610A}" type="slidenum">
              <a:rPr lang="en-US" smtClean="0"/>
              <a:t>41</a:t>
            </a:fld>
            <a:endParaRPr lang="en-US"/>
          </a:p>
        </p:txBody>
      </p:sp>
    </p:spTree>
    <p:extLst>
      <p:ext uri="{BB962C8B-B14F-4D97-AF65-F5344CB8AC3E}">
        <p14:creationId xmlns:p14="http://schemas.microsoft.com/office/powerpoint/2010/main" val="218111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400"/>
            <a:ext cx="6856412" cy="4473054"/>
          </a:xfrm>
        </p:spPr>
        <p:txBody>
          <a:bodyPr/>
          <a:lstStyle/>
          <a:p>
            <a:pPr marL="0" marR="0" indent="0" algn="l" defTabSz="812810" rtl="0" eaLnBrk="1" fontAlgn="auto" latinLnBrk="0" hangingPunct="1">
              <a:lnSpc>
                <a:spcPct val="100000"/>
              </a:lnSpc>
              <a:spcBef>
                <a:spcPts val="0"/>
              </a:spcBef>
              <a:spcAft>
                <a:spcPts val="0"/>
              </a:spcAft>
              <a:buClrTx/>
              <a:buSzTx/>
              <a:buFontTx/>
              <a:buNone/>
              <a:tabLst/>
              <a:defRPr/>
            </a:pPr>
            <a:endParaRPr lang="en-US" sz="21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92A9130E-2DDE-E848-86F0-982DCAE3A414}" type="slidenum">
              <a:rPr lang="en-US" smtClean="0"/>
              <a:pPr/>
              <a:t>3</a:t>
            </a:fld>
            <a:endParaRPr lang="en-US" dirty="0"/>
          </a:p>
        </p:txBody>
      </p:sp>
    </p:spTree>
    <p:extLst>
      <p:ext uri="{BB962C8B-B14F-4D97-AF65-F5344CB8AC3E}">
        <p14:creationId xmlns:p14="http://schemas.microsoft.com/office/powerpoint/2010/main" val="944172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363122">
              <a:lnSpc>
                <a:spcPct val="100041"/>
              </a:lnSpc>
              <a:spcBef>
                <a:spcPts val="1442"/>
              </a:spcBef>
            </a:pPr>
            <a:endParaRPr lang="en-US" sz="2000" b="0" dirty="0">
              <a:latin typeface="Arial"/>
              <a:cs typeface="Arial"/>
            </a:endParaRPr>
          </a:p>
        </p:txBody>
      </p:sp>
      <p:sp>
        <p:nvSpPr>
          <p:cNvPr id="4" name="Slide Number Placeholder 3"/>
          <p:cNvSpPr>
            <a:spLocks noGrp="1"/>
          </p:cNvSpPr>
          <p:nvPr>
            <p:ph type="sldNum" sz="quarter" idx="10"/>
          </p:nvPr>
        </p:nvSpPr>
        <p:spPr/>
        <p:txBody>
          <a:bodyPr/>
          <a:lstStyle/>
          <a:p>
            <a:fld id="{36923A51-D176-4C3E-81B5-F6EC494B610A}" type="slidenum">
              <a:rPr lang="en-US" smtClean="0"/>
              <a:t>42</a:t>
            </a:fld>
            <a:endParaRPr lang="en-US"/>
          </a:p>
        </p:txBody>
      </p:sp>
    </p:spTree>
    <p:extLst>
      <p:ext uri="{BB962C8B-B14F-4D97-AF65-F5344CB8AC3E}">
        <p14:creationId xmlns:p14="http://schemas.microsoft.com/office/powerpoint/2010/main" val="3336254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22098"/>
            <a:ext cx="6856413" cy="4036103"/>
          </a:xfrm>
        </p:spPr>
        <p:txBody>
          <a:bodyPr/>
          <a:lstStyle/>
          <a:p>
            <a:endParaRPr lang="en-US" sz="1600" baseline="0" dirty="0" smtClean="0"/>
          </a:p>
          <a:p>
            <a:endParaRPr lang="en-US" sz="1600" dirty="0"/>
          </a:p>
          <a:p>
            <a:r>
              <a:rPr lang="en-US" sz="1600" dirty="0"/>
              <a:t> </a:t>
            </a:r>
          </a:p>
        </p:txBody>
      </p:sp>
      <p:sp>
        <p:nvSpPr>
          <p:cNvPr id="4" name="Slide Number Placeholder 3"/>
          <p:cNvSpPr>
            <a:spLocks noGrp="1"/>
          </p:cNvSpPr>
          <p:nvPr>
            <p:ph type="sldNum" sz="quarter" idx="10"/>
          </p:nvPr>
        </p:nvSpPr>
        <p:spPr/>
        <p:txBody>
          <a:bodyPr/>
          <a:lstStyle/>
          <a:p>
            <a:fld id="{36923A51-D176-4C3E-81B5-F6EC494B610A}" type="slidenum">
              <a:rPr lang="en-US" smtClean="0"/>
              <a:t>43</a:t>
            </a:fld>
            <a:endParaRPr lang="en-US"/>
          </a:p>
        </p:txBody>
      </p:sp>
    </p:spTree>
    <p:extLst>
      <p:ext uri="{BB962C8B-B14F-4D97-AF65-F5344CB8AC3E}">
        <p14:creationId xmlns:p14="http://schemas.microsoft.com/office/powerpoint/2010/main" val="2181110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46</a:t>
            </a:fld>
            <a:endParaRPr lang="en-US" dirty="0"/>
          </a:p>
        </p:txBody>
      </p:sp>
    </p:spTree>
    <p:extLst>
      <p:ext uri="{BB962C8B-B14F-4D97-AF65-F5344CB8AC3E}">
        <p14:creationId xmlns:p14="http://schemas.microsoft.com/office/powerpoint/2010/main" val="906028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2000" b="1"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4041854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400"/>
            <a:ext cx="6856412" cy="4800600"/>
          </a:xfrm>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02575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114800"/>
            <a:ext cx="6731198" cy="5029200"/>
          </a:xfrm>
        </p:spPr>
        <p:txBody>
          <a:bodyPr/>
          <a:lstStyle/>
          <a:p>
            <a:endParaRPr lang="en-US" sz="17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92A9130E-2DDE-E848-86F0-982DCAE3A414}" type="slidenum">
              <a:rPr lang="en-US" smtClean="0"/>
              <a:pPr/>
              <a:t>49</a:t>
            </a:fld>
            <a:endParaRPr lang="en-US" dirty="0"/>
          </a:p>
        </p:txBody>
      </p:sp>
    </p:spTree>
    <p:extLst>
      <p:ext uri="{BB962C8B-B14F-4D97-AF65-F5344CB8AC3E}">
        <p14:creationId xmlns:p14="http://schemas.microsoft.com/office/powerpoint/2010/main" val="4288819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50</a:t>
            </a:fld>
            <a:endParaRPr lang="en-US" dirty="0"/>
          </a:p>
        </p:txBody>
      </p:sp>
    </p:spTree>
    <p:extLst>
      <p:ext uri="{BB962C8B-B14F-4D97-AF65-F5344CB8AC3E}">
        <p14:creationId xmlns:p14="http://schemas.microsoft.com/office/powerpoint/2010/main" val="906028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400"/>
            <a:ext cx="6856412" cy="4799014"/>
          </a:xfrm>
        </p:spPr>
        <p:txBody>
          <a:bodyPr/>
          <a:lstStyle/>
          <a:p>
            <a:endParaRPr lang="en-GB" sz="1800"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855276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52</a:t>
            </a:fld>
            <a:endParaRPr lang="en-US" dirty="0"/>
          </a:p>
        </p:txBody>
      </p:sp>
    </p:spTree>
    <p:extLst>
      <p:ext uri="{BB962C8B-B14F-4D97-AF65-F5344CB8AC3E}">
        <p14:creationId xmlns:p14="http://schemas.microsoft.com/office/powerpoint/2010/main" val="3308834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53</a:t>
            </a:fld>
            <a:endParaRPr lang="en-US" dirty="0"/>
          </a:p>
        </p:txBody>
      </p:sp>
    </p:spTree>
    <p:extLst>
      <p:ext uri="{BB962C8B-B14F-4D97-AF65-F5344CB8AC3E}">
        <p14:creationId xmlns:p14="http://schemas.microsoft.com/office/powerpoint/2010/main" val="2205820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2000" b="1"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041854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54</a:t>
            </a:fld>
            <a:endParaRPr lang="en-US" dirty="0"/>
          </a:p>
        </p:txBody>
      </p:sp>
    </p:spTree>
    <p:extLst>
      <p:ext uri="{BB962C8B-B14F-4D97-AF65-F5344CB8AC3E}">
        <p14:creationId xmlns:p14="http://schemas.microsoft.com/office/powerpoint/2010/main" val="3896276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114800"/>
            <a:ext cx="6856413" cy="5027613"/>
          </a:xfrm>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55</a:t>
            </a:fld>
            <a:endParaRPr lang="en-US" dirty="0"/>
          </a:p>
        </p:txBody>
      </p:sp>
    </p:spTree>
    <p:extLst>
      <p:ext uri="{BB962C8B-B14F-4D97-AF65-F5344CB8AC3E}">
        <p14:creationId xmlns:p14="http://schemas.microsoft.com/office/powerpoint/2010/main" val="1925915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endParaRPr lang="en-US" sz="2400" dirty="0" smtClean="0">
              <a:effectLst/>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92A9130E-2DDE-E848-86F0-982DCAE3A414}" type="slidenum">
              <a:rPr lang="en-US" smtClean="0"/>
              <a:pPr/>
              <a:t>56</a:t>
            </a:fld>
            <a:endParaRPr lang="en-US" dirty="0"/>
          </a:p>
        </p:txBody>
      </p:sp>
    </p:spTree>
    <p:extLst>
      <p:ext uri="{BB962C8B-B14F-4D97-AF65-F5344CB8AC3E}">
        <p14:creationId xmlns:p14="http://schemas.microsoft.com/office/powerpoint/2010/main" val="4057547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1281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57</a:t>
            </a:fld>
            <a:endParaRPr lang="en-US" dirty="0"/>
          </a:p>
        </p:txBody>
      </p:sp>
    </p:spTree>
    <p:extLst>
      <p:ext uri="{BB962C8B-B14F-4D97-AF65-F5344CB8AC3E}">
        <p14:creationId xmlns:p14="http://schemas.microsoft.com/office/powerpoint/2010/main" val="2303529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88" y="4333171"/>
            <a:ext cx="6856412" cy="5027613"/>
          </a:xfrm>
        </p:spPr>
        <p:txBody>
          <a:bodyPr/>
          <a:lstStyle/>
          <a:p>
            <a:endParaRPr lang="en-GB" sz="1200"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528657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400"/>
            <a:ext cx="6856412" cy="4799014"/>
          </a:xfrm>
        </p:spPr>
        <p:txBody>
          <a:bodyPr/>
          <a:lstStyle/>
          <a:p>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078587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 y="4114800"/>
            <a:ext cx="6856413" cy="4343400"/>
          </a:xfrm>
        </p:spPr>
        <p:txBody>
          <a:bodyPr/>
          <a:lstStyle/>
          <a:p>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771020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208752"/>
            <a:ext cx="6858001" cy="4933667"/>
          </a:xfrm>
        </p:spPr>
        <p:txBody>
          <a:bodyPr/>
          <a:lstStyle/>
          <a:p>
            <a:endParaRPr lang="en-GB" sz="1500" dirty="0"/>
          </a:p>
        </p:txBody>
      </p:sp>
      <p:sp>
        <p:nvSpPr>
          <p:cNvPr id="4" name="Slide Number Placeholder 3"/>
          <p:cNvSpPr>
            <a:spLocks noGrp="1"/>
          </p:cNvSpPr>
          <p:nvPr>
            <p:ph type="sldNum" sz="quarter" idx="10"/>
          </p:nvPr>
        </p:nvSpPr>
        <p:spPr>
          <a:xfrm>
            <a:off x="3980145" y="8685213"/>
            <a:ext cx="2971800" cy="457200"/>
          </a:xfrm>
        </p:spPr>
        <p:txBody>
          <a:bodyPr/>
          <a:lstStyle/>
          <a:p>
            <a:fld id="{92A9130E-2DDE-E848-86F0-982DCAE3A414}"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730621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22098"/>
            <a:ext cx="6856413" cy="4036103"/>
          </a:xfrm>
        </p:spPr>
        <p:txBody>
          <a:bodyPr/>
          <a:lstStyle/>
          <a:p>
            <a:pPr>
              <a:lnSpc>
                <a:spcPct val="100000"/>
              </a:lnSpc>
              <a:spcBef>
                <a:spcPts val="0"/>
              </a:spcBef>
              <a:spcAft>
                <a:spcPts val="1800"/>
              </a:spcAft>
            </a:pPr>
            <a:endParaRPr lang="en-US" sz="1600" dirty="0" smtClean="0">
              <a:solidFill>
                <a:schemeClr val="accent1"/>
              </a:solidFill>
            </a:endParaRPr>
          </a:p>
        </p:txBody>
      </p:sp>
      <p:sp>
        <p:nvSpPr>
          <p:cNvPr id="4" name="Slide Number Placeholder 3"/>
          <p:cNvSpPr>
            <a:spLocks noGrp="1"/>
          </p:cNvSpPr>
          <p:nvPr>
            <p:ph type="sldNum" sz="quarter" idx="10"/>
          </p:nvPr>
        </p:nvSpPr>
        <p:spPr/>
        <p:txBody>
          <a:bodyPr/>
          <a:lstStyle/>
          <a:p>
            <a:fld id="{36923A51-D176-4C3E-81B5-F6EC494B610A}"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6145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 y="4114806"/>
            <a:ext cx="6856413" cy="5027613"/>
          </a:xfrm>
        </p:spPr>
        <p:txBody>
          <a:bodyPr/>
          <a:lstStyle/>
          <a:p>
            <a:pPr defTabSz="768837" eaLnBrk="1" fontAlgn="auto" hangingPunct="1">
              <a:spcBef>
                <a:spcPts val="0"/>
              </a:spcBef>
              <a:spcAft>
                <a:spcPts val="0"/>
              </a:spcAft>
              <a:defRPr/>
            </a:pPr>
            <a:endParaRPr lang="en-GB" sz="2400" b="1" u="sng"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pPr/>
              <a:t>63</a:t>
            </a:fld>
            <a:endParaRPr lang="en-US" dirty="0"/>
          </a:p>
        </p:txBody>
      </p:sp>
    </p:spTree>
    <p:extLst>
      <p:ext uri="{BB962C8B-B14F-4D97-AF65-F5344CB8AC3E}">
        <p14:creationId xmlns:p14="http://schemas.microsoft.com/office/powerpoint/2010/main" val="343030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2000" b="1"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041854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 y="4114806"/>
            <a:ext cx="6856413" cy="5027613"/>
          </a:xfrm>
        </p:spPr>
        <p:txBody>
          <a:bodyPr/>
          <a:lstStyle/>
          <a:p>
            <a:endParaRPr lang="en-GB" sz="1500" dirty="0" smtClean="0"/>
          </a:p>
          <a:p>
            <a:endParaRPr lang="en-GB" sz="1500" baseline="0"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4013577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1451239">
              <a:defRPr/>
            </a:pPr>
            <a:endParaRPr lang="en-GB" sz="2000" dirty="0" smtClean="0"/>
          </a:p>
        </p:txBody>
      </p:sp>
      <p:sp>
        <p:nvSpPr>
          <p:cNvPr id="4" name="Slide Number Placeholder 3"/>
          <p:cNvSpPr>
            <a:spLocks noGrp="1"/>
          </p:cNvSpPr>
          <p:nvPr>
            <p:ph type="sldNum" sz="quarter" idx="10"/>
          </p:nvPr>
        </p:nvSpPr>
        <p:spPr/>
        <p:txBody>
          <a:bodyPr/>
          <a:lstStyle/>
          <a:p>
            <a:fld id="{36923A51-D176-4C3E-81B5-F6EC494B610A}" type="slidenum">
              <a:rPr lang="en-US" smtClean="0"/>
              <a:t>65</a:t>
            </a:fld>
            <a:endParaRPr lang="en-US"/>
          </a:p>
        </p:txBody>
      </p:sp>
    </p:spTree>
    <p:extLst>
      <p:ext uri="{BB962C8B-B14F-4D97-AF65-F5344CB8AC3E}">
        <p14:creationId xmlns:p14="http://schemas.microsoft.com/office/powerpoint/2010/main" val="2557805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23A51-D176-4C3E-81B5-F6EC494B610A}" type="slidenum">
              <a:rPr lang="en-US" smtClean="0"/>
              <a:t>66</a:t>
            </a:fld>
            <a:endParaRPr lang="en-US"/>
          </a:p>
        </p:txBody>
      </p:sp>
    </p:spTree>
    <p:extLst>
      <p:ext uri="{BB962C8B-B14F-4D97-AF65-F5344CB8AC3E}">
        <p14:creationId xmlns:p14="http://schemas.microsoft.com/office/powerpoint/2010/main" val="772601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67</a:t>
            </a:fld>
            <a:endParaRPr lang="en-US" dirty="0"/>
          </a:p>
        </p:txBody>
      </p:sp>
    </p:spTree>
    <p:extLst>
      <p:ext uri="{BB962C8B-B14F-4D97-AF65-F5344CB8AC3E}">
        <p14:creationId xmlns:p14="http://schemas.microsoft.com/office/powerpoint/2010/main" val="1917699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 y="4114800"/>
            <a:ext cx="6856413" cy="4343400"/>
          </a:xfrm>
        </p:spPr>
        <p:txBody>
          <a:bodyPr/>
          <a:lstStyle/>
          <a:p>
            <a:endParaRPr lang="en-GB" sz="1600"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68</a:t>
            </a:fld>
            <a:endParaRPr lang="en-US" dirty="0"/>
          </a:p>
        </p:txBody>
      </p:sp>
    </p:spTree>
    <p:extLst>
      <p:ext uri="{BB962C8B-B14F-4D97-AF65-F5344CB8AC3E}">
        <p14:creationId xmlns:p14="http://schemas.microsoft.com/office/powerpoint/2010/main" val="3276084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 y="4114800"/>
            <a:ext cx="6856413" cy="4343400"/>
          </a:xfrm>
        </p:spPr>
        <p:txBody>
          <a:bodyPr/>
          <a:lstStyle/>
          <a:p>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69</a:t>
            </a:fld>
            <a:endParaRPr lang="en-US" dirty="0"/>
          </a:p>
        </p:txBody>
      </p:sp>
    </p:spTree>
    <p:extLst>
      <p:ext uri="{BB962C8B-B14F-4D97-AF65-F5344CB8AC3E}">
        <p14:creationId xmlns:p14="http://schemas.microsoft.com/office/powerpoint/2010/main" val="1582597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208" y="4114801"/>
            <a:ext cx="7052153" cy="5292247"/>
          </a:xfrm>
        </p:spPr>
        <p:txBody>
          <a:bodyPr/>
          <a:lstStyle/>
          <a:p>
            <a:endParaRPr lang="en-GB" sz="1200"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70</a:t>
            </a:fld>
            <a:endParaRPr lang="en-US" dirty="0"/>
          </a:p>
        </p:txBody>
      </p:sp>
    </p:spTree>
    <p:extLst>
      <p:ext uri="{BB962C8B-B14F-4D97-AF65-F5344CB8AC3E}">
        <p14:creationId xmlns:p14="http://schemas.microsoft.com/office/powerpoint/2010/main" val="2627876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A9130E-2DDE-E848-86F0-982DCAE3A414}" type="slidenum">
              <a:rPr lang="en-US" smtClean="0"/>
              <a:pPr/>
              <a:t>71</a:t>
            </a:fld>
            <a:endParaRPr lang="en-US" dirty="0"/>
          </a:p>
        </p:txBody>
      </p:sp>
    </p:spTree>
    <p:extLst>
      <p:ext uri="{BB962C8B-B14F-4D97-AF65-F5344CB8AC3E}">
        <p14:creationId xmlns:p14="http://schemas.microsoft.com/office/powerpoint/2010/main" val="326469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A9130E-2DDE-E848-86F0-982DCAE3A414}" type="slidenum">
              <a:rPr lang="en-US" smtClean="0"/>
              <a:pPr/>
              <a:t>72</a:t>
            </a:fld>
            <a:endParaRPr lang="en-US" dirty="0"/>
          </a:p>
        </p:txBody>
      </p:sp>
    </p:spTree>
    <p:extLst>
      <p:ext uri="{BB962C8B-B14F-4D97-AF65-F5344CB8AC3E}">
        <p14:creationId xmlns:p14="http://schemas.microsoft.com/office/powerpoint/2010/main" val="3461583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A9130E-2DDE-E848-86F0-982DCAE3A414}" type="slidenum">
              <a:rPr lang="en-US" smtClean="0"/>
              <a:pPr/>
              <a:t>73</a:t>
            </a:fld>
            <a:endParaRPr lang="en-US" dirty="0"/>
          </a:p>
        </p:txBody>
      </p:sp>
    </p:spTree>
    <p:extLst>
      <p:ext uri="{BB962C8B-B14F-4D97-AF65-F5344CB8AC3E}">
        <p14:creationId xmlns:p14="http://schemas.microsoft.com/office/powerpoint/2010/main" val="759452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92A9130E-2DDE-E848-86F0-982DCAE3A414}" type="slidenum">
              <a:rPr lang="en-US" smtClean="0"/>
              <a:pPr/>
              <a:t>11</a:t>
            </a:fld>
            <a:endParaRPr lang="en-US" dirty="0"/>
          </a:p>
        </p:txBody>
      </p:sp>
    </p:spTree>
    <p:extLst>
      <p:ext uri="{BB962C8B-B14F-4D97-AF65-F5344CB8AC3E}">
        <p14:creationId xmlns:p14="http://schemas.microsoft.com/office/powerpoint/2010/main" val="1575484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France</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74</a:t>
            </a:fld>
            <a:endParaRPr lang="en-US" dirty="0"/>
          </a:p>
        </p:txBody>
      </p:sp>
    </p:spTree>
    <p:extLst>
      <p:ext uri="{BB962C8B-B14F-4D97-AF65-F5344CB8AC3E}">
        <p14:creationId xmlns:p14="http://schemas.microsoft.com/office/powerpoint/2010/main" val="300303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France</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75</a:t>
            </a:fld>
            <a:endParaRPr lang="en-US" dirty="0"/>
          </a:p>
        </p:txBody>
      </p:sp>
    </p:spTree>
    <p:extLst>
      <p:ext uri="{BB962C8B-B14F-4D97-AF65-F5344CB8AC3E}">
        <p14:creationId xmlns:p14="http://schemas.microsoft.com/office/powerpoint/2010/main" val="2707655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Mexico</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76</a:t>
            </a:fld>
            <a:endParaRPr lang="en-US" dirty="0"/>
          </a:p>
        </p:txBody>
      </p:sp>
    </p:spTree>
    <p:extLst>
      <p:ext uri="{BB962C8B-B14F-4D97-AF65-F5344CB8AC3E}">
        <p14:creationId xmlns:p14="http://schemas.microsoft.com/office/powerpoint/2010/main" val="1622823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Mexico</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77</a:t>
            </a:fld>
            <a:endParaRPr lang="en-US" dirty="0"/>
          </a:p>
        </p:txBody>
      </p:sp>
    </p:spTree>
    <p:extLst>
      <p:ext uri="{BB962C8B-B14F-4D97-AF65-F5344CB8AC3E}">
        <p14:creationId xmlns:p14="http://schemas.microsoft.com/office/powerpoint/2010/main" val="2287128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Argentina</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78</a:t>
            </a:fld>
            <a:endParaRPr lang="en-US" dirty="0"/>
          </a:p>
        </p:txBody>
      </p:sp>
    </p:spTree>
    <p:extLst>
      <p:ext uri="{BB962C8B-B14F-4D97-AF65-F5344CB8AC3E}">
        <p14:creationId xmlns:p14="http://schemas.microsoft.com/office/powerpoint/2010/main" val="26421926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Argentina</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79</a:t>
            </a:fld>
            <a:endParaRPr lang="en-US" dirty="0"/>
          </a:p>
        </p:txBody>
      </p:sp>
    </p:spTree>
    <p:extLst>
      <p:ext uri="{BB962C8B-B14F-4D97-AF65-F5344CB8AC3E}">
        <p14:creationId xmlns:p14="http://schemas.microsoft.com/office/powerpoint/2010/main" val="12927231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Hungary</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80</a:t>
            </a:fld>
            <a:endParaRPr lang="en-US" dirty="0"/>
          </a:p>
        </p:txBody>
      </p:sp>
    </p:spTree>
    <p:extLst>
      <p:ext uri="{BB962C8B-B14F-4D97-AF65-F5344CB8AC3E}">
        <p14:creationId xmlns:p14="http://schemas.microsoft.com/office/powerpoint/2010/main" val="26977941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Hungary</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81</a:t>
            </a:fld>
            <a:endParaRPr lang="en-US" dirty="0"/>
          </a:p>
        </p:txBody>
      </p:sp>
    </p:spTree>
    <p:extLst>
      <p:ext uri="{BB962C8B-B14F-4D97-AF65-F5344CB8AC3E}">
        <p14:creationId xmlns:p14="http://schemas.microsoft.com/office/powerpoint/2010/main" val="4634949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Many countries</a:t>
            </a:r>
            <a:endParaRPr lang="en-GB" dirty="0"/>
          </a:p>
        </p:txBody>
      </p:sp>
      <p:sp>
        <p:nvSpPr>
          <p:cNvPr id="4" name="Slide Number Placeholder 3"/>
          <p:cNvSpPr>
            <a:spLocks noGrp="1"/>
          </p:cNvSpPr>
          <p:nvPr>
            <p:ph type="sldNum" sz="quarter" idx="10"/>
          </p:nvPr>
        </p:nvSpPr>
        <p:spPr/>
        <p:txBody>
          <a:bodyPr/>
          <a:lstStyle/>
          <a:p>
            <a:fld id="{00F878E3-82C8-4FD2-805B-D5493454516B}" type="slidenum">
              <a:rPr lang="en-GB" smtClean="0"/>
              <a:pPr/>
              <a:t>82</a:t>
            </a:fld>
            <a:endParaRPr lang="en-GB"/>
          </a:p>
        </p:txBody>
      </p:sp>
    </p:spTree>
    <p:extLst>
      <p:ext uri="{BB962C8B-B14F-4D97-AF65-F5344CB8AC3E}">
        <p14:creationId xmlns:p14="http://schemas.microsoft.com/office/powerpoint/2010/main" val="15245153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Many countries</a:t>
            </a:r>
            <a:endParaRPr lang="en-GB" dirty="0"/>
          </a:p>
        </p:txBody>
      </p:sp>
      <p:sp>
        <p:nvSpPr>
          <p:cNvPr id="4" name="Slide Number Placeholder 3"/>
          <p:cNvSpPr>
            <a:spLocks noGrp="1"/>
          </p:cNvSpPr>
          <p:nvPr>
            <p:ph type="sldNum" sz="quarter" idx="10"/>
          </p:nvPr>
        </p:nvSpPr>
        <p:spPr/>
        <p:txBody>
          <a:bodyPr/>
          <a:lstStyle/>
          <a:p>
            <a:fld id="{00F878E3-82C8-4FD2-805B-D5493454516B}" type="slidenum">
              <a:rPr lang="en-GB" smtClean="0"/>
              <a:pPr/>
              <a:t>83</a:t>
            </a:fld>
            <a:endParaRPr lang="en-GB"/>
          </a:p>
        </p:txBody>
      </p:sp>
    </p:spTree>
    <p:extLst>
      <p:ext uri="{BB962C8B-B14F-4D97-AF65-F5344CB8AC3E}">
        <p14:creationId xmlns:p14="http://schemas.microsoft.com/office/powerpoint/2010/main" val="1805370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12</a:t>
            </a:fld>
            <a:endParaRPr lang="en-US" dirty="0"/>
          </a:p>
        </p:txBody>
      </p:sp>
    </p:spTree>
    <p:extLst>
      <p:ext uri="{BB962C8B-B14F-4D97-AF65-F5344CB8AC3E}">
        <p14:creationId xmlns:p14="http://schemas.microsoft.com/office/powerpoint/2010/main" val="39947525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Brazil</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84</a:t>
            </a:fld>
            <a:endParaRPr lang="en-US" dirty="0"/>
          </a:p>
        </p:txBody>
      </p:sp>
    </p:spTree>
    <p:extLst>
      <p:ext uri="{BB962C8B-B14F-4D97-AF65-F5344CB8AC3E}">
        <p14:creationId xmlns:p14="http://schemas.microsoft.com/office/powerpoint/2010/main" val="27156774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Brazil</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85</a:t>
            </a:fld>
            <a:endParaRPr lang="en-US" dirty="0"/>
          </a:p>
        </p:txBody>
      </p:sp>
    </p:spTree>
    <p:extLst>
      <p:ext uri="{BB962C8B-B14F-4D97-AF65-F5344CB8AC3E}">
        <p14:creationId xmlns:p14="http://schemas.microsoft.com/office/powerpoint/2010/main" val="32760043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France</a:t>
            </a:r>
            <a:endParaRPr lang="en-GB" dirty="0"/>
          </a:p>
        </p:txBody>
      </p:sp>
      <p:sp>
        <p:nvSpPr>
          <p:cNvPr id="4" name="Slide Number Placeholder 3"/>
          <p:cNvSpPr>
            <a:spLocks noGrp="1"/>
          </p:cNvSpPr>
          <p:nvPr>
            <p:ph type="sldNum" sz="quarter" idx="10"/>
          </p:nvPr>
        </p:nvSpPr>
        <p:spPr/>
        <p:txBody>
          <a:bodyPr/>
          <a:lstStyle/>
          <a:p>
            <a:fld id="{00F878E3-82C8-4FD2-805B-D5493454516B}" type="slidenum">
              <a:rPr lang="en-GB" smtClean="0"/>
              <a:pPr/>
              <a:t>86</a:t>
            </a:fld>
            <a:endParaRPr lang="en-GB"/>
          </a:p>
        </p:txBody>
      </p:sp>
    </p:spTree>
    <p:extLst>
      <p:ext uri="{BB962C8B-B14F-4D97-AF65-F5344CB8AC3E}">
        <p14:creationId xmlns:p14="http://schemas.microsoft.com/office/powerpoint/2010/main" val="3911054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France</a:t>
            </a:r>
            <a:endParaRPr lang="en-GB" dirty="0"/>
          </a:p>
        </p:txBody>
      </p:sp>
      <p:sp>
        <p:nvSpPr>
          <p:cNvPr id="4" name="Slide Number Placeholder 3"/>
          <p:cNvSpPr>
            <a:spLocks noGrp="1"/>
          </p:cNvSpPr>
          <p:nvPr>
            <p:ph type="sldNum" sz="quarter" idx="10"/>
          </p:nvPr>
        </p:nvSpPr>
        <p:spPr/>
        <p:txBody>
          <a:bodyPr/>
          <a:lstStyle/>
          <a:p>
            <a:fld id="{00F878E3-82C8-4FD2-805B-D5493454516B}" type="slidenum">
              <a:rPr lang="en-GB" smtClean="0"/>
              <a:pPr/>
              <a:t>87</a:t>
            </a:fld>
            <a:endParaRPr lang="en-GB"/>
          </a:p>
        </p:txBody>
      </p:sp>
    </p:spTree>
    <p:extLst>
      <p:ext uri="{BB962C8B-B14F-4D97-AF65-F5344CB8AC3E}">
        <p14:creationId xmlns:p14="http://schemas.microsoft.com/office/powerpoint/2010/main" val="6796564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Australia</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88</a:t>
            </a:fld>
            <a:endParaRPr lang="en-US" dirty="0"/>
          </a:p>
        </p:txBody>
      </p:sp>
    </p:spTree>
    <p:extLst>
      <p:ext uri="{BB962C8B-B14F-4D97-AF65-F5344CB8AC3E}">
        <p14:creationId xmlns:p14="http://schemas.microsoft.com/office/powerpoint/2010/main" val="21782545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Australia</a:t>
            </a:r>
            <a:endParaRPr lang="en-GB"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89</a:t>
            </a:fld>
            <a:endParaRPr lang="en-US" dirty="0"/>
          </a:p>
        </p:txBody>
      </p:sp>
    </p:spTree>
    <p:extLst>
      <p:ext uri="{BB962C8B-B14F-4D97-AF65-F5344CB8AC3E}">
        <p14:creationId xmlns:p14="http://schemas.microsoft.com/office/powerpoint/2010/main" val="37783307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90</a:t>
            </a:fld>
            <a:endParaRPr lang="en-US" dirty="0"/>
          </a:p>
        </p:txBody>
      </p:sp>
    </p:spTree>
    <p:extLst>
      <p:ext uri="{BB962C8B-B14F-4D97-AF65-F5344CB8AC3E}">
        <p14:creationId xmlns:p14="http://schemas.microsoft.com/office/powerpoint/2010/main" val="11595965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91</a:t>
            </a:fld>
            <a:endParaRPr lang="en-US" dirty="0"/>
          </a:p>
        </p:txBody>
      </p:sp>
    </p:spTree>
    <p:extLst>
      <p:ext uri="{BB962C8B-B14F-4D97-AF65-F5344CB8AC3E}">
        <p14:creationId xmlns:p14="http://schemas.microsoft.com/office/powerpoint/2010/main" val="1833128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2000" b="1"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40418540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26180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13</a:t>
            </a:fld>
            <a:endParaRPr lang="en-US" dirty="0"/>
          </a:p>
        </p:txBody>
      </p:sp>
    </p:spTree>
    <p:extLst>
      <p:ext uri="{BB962C8B-B14F-4D97-AF65-F5344CB8AC3E}">
        <p14:creationId xmlns:p14="http://schemas.microsoft.com/office/powerpoint/2010/main" val="35962345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33147485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2618013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96</a:t>
            </a:fld>
            <a:endParaRPr lang="en-US" dirty="0"/>
          </a:p>
        </p:txBody>
      </p:sp>
    </p:spTree>
    <p:extLst>
      <p:ext uri="{BB962C8B-B14F-4D97-AF65-F5344CB8AC3E}">
        <p14:creationId xmlns:p14="http://schemas.microsoft.com/office/powerpoint/2010/main" val="17940040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9130E-2DDE-E848-86F0-982DCAE3A414}" type="slidenum">
              <a:rPr lang="en-US" smtClean="0"/>
              <a:pPr/>
              <a:t>97</a:t>
            </a:fld>
            <a:endParaRPr lang="en-US" dirty="0"/>
          </a:p>
        </p:txBody>
      </p:sp>
    </p:spTree>
    <p:extLst>
      <p:ext uri="{BB962C8B-B14F-4D97-AF65-F5344CB8AC3E}">
        <p14:creationId xmlns:p14="http://schemas.microsoft.com/office/powerpoint/2010/main" val="2870530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12810" rtl="0" eaLnBrk="1" fontAlgn="auto" latinLnBrk="0" hangingPunct="1">
              <a:lnSpc>
                <a:spcPct val="100000"/>
              </a:lnSpc>
              <a:spcBef>
                <a:spcPts val="0"/>
              </a:spcBef>
              <a:spcAft>
                <a:spcPts val="0"/>
              </a:spcAft>
              <a:buClrTx/>
              <a:buSzTx/>
              <a:buFontTx/>
              <a:buNone/>
              <a:tabLst/>
              <a:defRPr/>
            </a:pPr>
            <a:endParaRPr lang="en-US" sz="2400" b="0" dirty="0" smtClean="0"/>
          </a:p>
        </p:txBody>
      </p:sp>
      <p:sp>
        <p:nvSpPr>
          <p:cNvPr id="4" name="Slide Number Placeholder 3"/>
          <p:cNvSpPr>
            <a:spLocks noGrp="1"/>
          </p:cNvSpPr>
          <p:nvPr>
            <p:ph type="sldNum" sz="quarter" idx="10"/>
          </p:nvPr>
        </p:nvSpPr>
        <p:spPr/>
        <p:txBody>
          <a:bodyPr/>
          <a:lstStyle/>
          <a:p>
            <a:fld id="{92A9130E-2DDE-E848-86F0-982DCAE3A414}" type="slidenum">
              <a:rPr lang="en-US" smtClean="0"/>
              <a:pPr/>
              <a:t>14</a:t>
            </a:fld>
            <a:endParaRPr lang="en-US" dirty="0"/>
          </a:p>
        </p:txBody>
      </p:sp>
    </p:spTree>
    <p:extLst>
      <p:ext uri="{BB962C8B-B14F-4D97-AF65-F5344CB8AC3E}">
        <p14:creationId xmlns:p14="http://schemas.microsoft.com/office/powerpoint/2010/main" val="3596234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7534292"/>
            <a:ext cx="16257588" cy="1609708"/>
          </a:xfrm>
          <a:prstGeom prst="rect">
            <a:avLst/>
          </a:prstGeom>
          <a:solidFill>
            <a:schemeClr val="bg1">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latin typeface="Arial"/>
            </a:endParaRPr>
          </a:p>
        </p:txBody>
      </p:sp>
      <p:sp>
        <p:nvSpPr>
          <p:cNvPr id="8" name="Title 1"/>
          <p:cNvSpPr>
            <a:spLocks noGrp="1"/>
          </p:cNvSpPr>
          <p:nvPr>
            <p:ph type="ctrTitle" hasCustomPrompt="1"/>
          </p:nvPr>
        </p:nvSpPr>
        <p:spPr>
          <a:xfrm>
            <a:off x="1147038" y="3985578"/>
            <a:ext cx="12100512" cy="1061573"/>
          </a:xfrm>
          <a:prstGeom prst="rect">
            <a:avLst/>
          </a:prstGeom>
        </p:spPr>
        <p:txBody>
          <a:bodyPr anchor="ctr">
            <a:normAutofit/>
          </a:bodyPr>
          <a:lstStyle>
            <a:lvl1pPr algn="l">
              <a:defRPr sz="5200">
                <a:solidFill>
                  <a:srgbClr val="203464"/>
                </a:solidFill>
                <a:latin typeface="Arial"/>
                <a:cs typeface="Arial"/>
              </a:defRPr>
            </a:lvl1pPr>
          </a:lstStyle>
          <a:p>
            <a:r>
              <a:rPr lang="en-GB" dirty="0" smtClean="0"/>
              <a:t>Presentation Title</a:t>
            </a:r>
            <a:endParaRPr lang="en-US" dirty="0"/>
          </a:p>
        </p:txBody>
      </p:sp>
      <p:sp>
        <p:nvSpPr>
          <p:cNvPr id="9" name="Text Placeholder 9"/>
          <p:cNvSpPr>
            <a:spLocks noGrp="1"/>
          </p:cNvSpPr>
          <p:nvPr>
            <p:ph type="body" sz="quarter" idx="10" hasCustomPrompt="1"/>
          </p:nvPr>
        </p:nvSpPr>
        <p:spPr>
          <a:xfrm>
            <a:off x="1147102" y="4838525"/>
            <a:ext cx="12099925" cy="866775"/>
          </a:xfrm>
          <a:prstGeom prst="rect">
            <a:avLst/>
          </a:prstGeom>
        </p:spPr>
        <p:txBody>
          <a:bodyPr anchor="ctr">
            <a:normAutofit/>
          </a:bodyPr>
          <a:lstStyle>
            <a:lvl1pPr marL="0" indent="0">
              <a:buFont typeface="Arial"/>
              <a:buNone/>
              <a:defRPr sz="3800">
                <a:solidFill>
                  <a:srgbClr val="464658"/>
                </a:solidFill>
                <a:latin typeface="Arial"/>
                <a:cs typeface="Arial"/>
              </a:defRPr>
            </a:lvl1pPr>
            <a:lvl2pPr marL="812810" indent="0">
              <a:buFont typeface="Arial"/>
              <a:buNone/>
              <a:defRPr/>
            </a:lvl2pPr>
            <a:lvl3pPr marL="1625620" indent="0">
              <a:buNone/>
              <a:defRPr/>
            </a:lvl3pPr>
            <a:lvl4pPr marL="2438431" indent="0">
              <a:buNone/>
              <a:defRPr/>
            </a:lvl4pPr>
            <a:lvl5pPr marL="3251241" indent="0">
              <a:buNone/>
              <a:defRPr/>
            </a:lvl5pPr>
          </a:lstStyle>
          <a:p>
            <a:pPr lvl="0"/>
            <a:r>
              <a:rPr lang="en-CA" dirty="0" smtClean="0"/>
              <a:t>Subtitle Here </a:t>
            </a:r>
            <a:endParaRPr lang="en-US" dirty="0"/>
          </a:p>
        </p:txBody>
      </p:sp>
    </p:spTree>
    <p:extLst>
      <p:ext uri="{BB962C8B-B14F-4D97-AF65-F5344CB8AC3E}">
        <p14:creationId xmlns:p14="http://schemas.microsoft.com/office/powerpoint/2010/main" val="27962932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ld text">
    <p:spTree>
      <p:nvGrpSpPr>
        <p:cNvPr id="1" name=""/>
        <p:cNvGrpSpPr/>
        <p:nvPr/>
      </p:nvGrpSpPr>
      <p:grpSpPr>
        <a:xfrm>
          <a:off x="0" y="0"/>
          <a:ext cx="0" cy="0"/>
          <a:chOff x="0" y="0"/>
          <a:chExt cx="0" cy="0"/>
        </a:xfrm>
      </p:grpSpPr>
      <p:sp>
        <p:nvSpPr>
          <p:cNvPr id="13" name="Text Placeholder 3"/>
          <p:cNvSpPr>
            <a:spLocks noGrp="1"/>
          </p:cNvSpPr>
          <p:nvPr>
            <p:ph type="body" sz="quarter" idx="14" hasCustomPrompt="1"/>
          </p:nvPr>
        </p:nvSpPr>
        <p:spPr>
          <a:xfrm>
            <a:off x="984250" y="4240912"/>
            <a:ext cx="13922375" cy="792162"/>
          </a:xfrm>
          <a:prstGeom prst="rect">
            <a:avLst/>
          </a:prstGeom>
        </p:spPr>
        <p:txBody>
          <a:bodyPr vert="horz" anchor="ctr">
            <a:noAutofit/>
          </a:bodyPr>
          <a:lstStyle>
            <a:lvl1pPr marL="0" indent="0" algn="ctr">
              <a:buNone/>
              <a:defRPr sz="6000" b="1" i="0">
                <a:solidFill>
                  <a:srgbClr val="667CB1"/>
                </a:solidFill>
                <a:latin typeface="Arial"/>
                <a:cs typeface="Arial"/>
              </a:defRPr>
            </a:lvl1pPr>
            <a:lvl2pPr algn="ctr">
              <a:defRPr>
                <a:solidFill>
                  <a:srgbClr val="828B94"/>
                </a:solidFill>
                <a:latin typeface="Arial"/>
                <a:cs typeface="Arial"/>
              </a:defRPr>
            </a:lvl2pPr>
            <a:lvl3pPr algn="ctr">
              <a:defRPr>
                <a:solidFill>
                  <a:srgbClr val="828B94"/>
                </a:solidFill>
                <a:latin typeface="Arial"/>
                <a:cs typeface="Arial"/>
              </a:defRPr>
            </a:lvl3pPr>
            <a:lvl4pPr algn="ctr">
              <a:defRPr>
                <a:solidFill>
                  <a:srgbClr val="828B94"/>
                </a:solidFill>
                <a:latin typeface="Arial"/>
                <a:cs typeface="Arial"/>
              </a:defRPr>
            </a:lvl4pPr>
            <a:lvl5pPr algn="ctr">
              <a:defRPr>
                <a:solidFill>
                  <a:srgbClr val="828B94"/>
                </a:solidFill>
                <a:latin typeface="Arial"/>
                <a:cs typeface="Arial"/>
              </a:defRPr>
            </a:lvl5pPr>
          </a:lstStyle>
          <a:p>
            <a:pPr lvl="0"/>
            <a:r>
              <a:rPr lang="en-CA" dirty="0" smtClean="0"/>
              <a:t>CLICK TO EDIT MASTER TEXT STYLES</a:t>
            </a:r>
            <a:endParaRPr lang="en-US" dirty="0"/>
          </a:p>
        </p:txBody>
      </p:sp>
      <p:sp>
        <p:nvSpPr>
          <p:cNvPr id="5"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8010252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orld Map with bold text">
    <p:spTree>
      <p:nvGrpSpPr>
        <p:cNvPr id="1" name=""/>
        <p:cNvGrpSpPr/>
        <p:nvPr/>
      </p:nvGrpSpPr>
      <p:grpSpPr>
        <a:xfrm>
          <a:off x="0" y="0"/>
          <a:ext cx="0" cy="0"/>
          <a:chOff x="0" y="0"/>
          <a:chExt cx="0" cy="0"/>
        </a:xfrm>
      </p:grpSpPr>
      <p:pic>
        <p:nvPicPr>
          <p:cNvPr id="9" name="Picture 8" descr="international operations.pn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2439368" y="1679328"/>
            <a:ext cx="10921623" cy="6494500"/>
          </a:xfrm>
          <a:prstGeom prst="rect">
            <a:avLst/>
          </a:prstGeom>
        </p:spPr>
      </p:pic>
      <p:sp>
        <p:nvSpPr>
          <p:cNvPr id="5" name="Text Placeholder 3"/>
          <p:cNvSpPr>
            <a:spLocks noGrp="1"/>
          </p:cNvSpPr>
          <p:nvPr>
            <p:ph type="body" sz="quarter" idx="14" hasCustomPrompt="1"/>
          </p:nvPr>
        </p:nvSpPr>
        <p:spPr>
          <a:xfrm>
            <a:off x="984250" y="4240912"/>
            <a:ext cx="13922375" cy="792162"/>
          </a:xfrm>
          <a:prstGeom prst="rect">
            <a:avLst/>
          </a:prstGeom>
        </p:spPr>
        <p:txBody>
          <a:bodyPr vert="horz" anchor="ctr">
            <a:noAutofit/>
          </a:bodyPr>
          <a:lstStyle>
            <a:lvl1pPr marL="0" indent="0" algn="ctr">
              <a:buNone/>
              <a:defRPr sz="6000" b="1" i="0">
                <a:solidFill>
                  <a:srgbClr val="667CB1"/>
                </a:solidFill>
                <a:latin typeface="Arial"/>
                <a:cs typeface="Arial"/>
              </a:defRPr>
            </a:lvl1pPr>
            <a:lvl2pPr algn="ctr">
              <a:defRPr>
                <a:solidFill>
                  <a:srgbClr val="828B94"/>
                </a:solidFill>
                <a:latin typeface="Arial"/>
                <a:cs typeface="Arial"/>
              </a:defRPr>
            </a:lvl2pPr>
            <a:lvl3pPr algn="ctr">
              <a:defRPr>
                <a:solidFill>
                  <a:srgbClr val="828B94"/>
                </a:solidFill>
                <a:latin typeface="Arial"/>
                <a:cs typeface="Arial"/>
              </a:defRPr>
            </a:lvl3pPr>
            <a:lvl4pPr algn="ctr">
              <a:defRPr>
                <a:solidFill>
                  <a:srgbClr val="828B94"/>
                </a:solidFill>
                <a:latin typeface="Arial"/>
                <a:cs typeface="Arial"/>
              </a:defRPr>
            </a:lvl4pPr>
            <a:lvl5pPr algn="ctr">
              <a:defRPr>
                <a:solidFill>
                  <a:srgbClr val="828B94"/>
                </a:solidFill>
                <a:latin typeface="Arial"/>
                <a:cs typeface="Arial"/>
              </a:defRPr>
            </a:lvl5pPr>
          </a:lstStyle>
          <a:p>
            <a:pPr lvl="0"/>
            <a:r>
              <a:rPr lang="en-CA" dirty="0" smtClean="0"/>
              <a:t>CLICK TO EDIT MASTER TEXT STYLES</a:t>
            </a:r>
            <a:endParaRPr lang="en-US" dirty="0"/>
          </a:p>
        </p:txBody>
      </p:sp>
      <p:sp>
        <p:nvSpPr>
          <p:cNvPr id="6" name="Title Placeholder 1"/>
          <p:cNvSpPr>
            <a:spLocks noGrp="1"/>
          </p:cNvSpPr>
          <p:nvPr>
            <p:ph type="title"/>
          </p:nvPr>
        </p:nvSpPr>
        <p:spPr>
          <a:xfrm>
            <a:off x="812879" y="191620"/>
            <a:ext cx="12173303" cy="1012889"/>
          </a:xfrm>
          <a:prstGeom prst="rect">
            <a:avLst/>
          </a:prstGeom>
        </p:spPr>
        <p:txBody>
          <a:bodyPr vert="horz" lIns="162562" tIns="81281" rIns="162562" bIns="81281"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843044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Content Placeholder 2"/>
          <p:cNvSpPr>
            <a:spLocks noGrp="1"/>
          </p:cNvSpPr>
          <p:nvPr>
            <p:ph idx="1"/>
          </p:nvPr>
        </p:nvSpPr>
        <p:spPr/>
        <p:txBody>
          <a:bodyPr>
            <a:normAutofit/>
          </a:bodyPr>
          <a:lstStyle>
            <a:lvl1pPr marL="0" indent="0">
              <a:buNone/>
              <a:defRPr sz="2500"/>
            </a:lvl1pPr>
            <a:lvl2pPr>
              <a:defRPr sz="2500"/>
            </a:lvl2pPr>
            <a:lvl3pPr>
              <a:defRPr sz="2500"/>
            </a:lvl3pPr>
            <a:lvl4pPr>
              <a:defRPr sz="2500"/>
            </a:lvl4pPr>
            <a:lvl5pPr>
              <a:defRPr sz="2500"/>
            </a:lvl5pPr>
          </a:lstStyle>
          <a:p>
            <a:pPr lvl="0"/>
            <a:endParaRPr lang="en-CA" dirty="0" smtClean="0"/>
          </a:p>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314915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ic Content">
    <p:spTree>
      <p:nvGrpSpPr>
        <p:cNvPr id="1" name=""/>
        <p:cNvGrpSpPr/>
        <p:nvPr/>
      </p:nvGrpSpPr>
      <p:grpSpPr>
        <a:xfrm>
          <a:off x="0" y="0"/>
          <a:ext cx="0" cy="0"/>
          <a:chOff x="0" y="0"/>
          <a:chExt cx="0" cy="0"/>
        </a:xfrm>
      </p:grpSpPr>
      <p:sp>
        <p:nvSpPr>
          <p:cNvPr id="2" name="Title 1"/>
          <p:cNvSpPr>
            <a:spLocks noGrp="1"/>
          </p:cNvSpPr>
          <p:nvPr>
            <p:ph type="ctrTitle"/>
          </p:nvPr>
        </p:nvSpPr>
        <p:spPr>
          <a:xfrm>
            <a:off x="827175" y="166694"/>
            <a:ext cx="12100512" cy="1061573"/>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827174" y="1645950"/>
            <a:ext cx="14639250" cy="678983"/>
          </a:xfrm>
        </p:spPr>
        <p:txBody>
          <a:bodyPr>
            <a:normAutofit/>
          </a:bodyPr>
          <a:lstStyle>
            <a:lvl1pPr marL="0" indent="0" algn="l">
              <a:buNone/>
              <a:defRPr sz="24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smtClean="0"/>
              <a:t>Click to edit Master subtitle style</a:t>
            </a:r>
            <a:endParaRPr lang="en-US" dirty="0"/>
          </a:p>
        </p:txBody>
      </p:sp>
      <p:sp>
        <p:nvSpPr>
          <p:cNvPr id="6" name="Content Placeholder 5"/>
          <p:cNvSpPr>
            <a:spLocks noGrp="1"/>
          </p:cNvSpPr>
          <p:nvPr>
            <p:ph sz="quarter" idx="10" hasCustomPrompt="1"/>
          </p:nvPr>
        </p:nvSpPr>
        <p:spPr>
          <a:xfrm>
            <a:off x="826994" y="2457451"/>
            <a:ext cx="14558444" cy="5060949"/>
          </a:xfrm>
        </p:spPr>
        <p:txBody>
          <a:bodyPr>
            <a:normAutofit/>
          </a:bodyPr>
          <a:lstStyle>
            <a:lvl1pPr marL="0" indent="0">
              <a:buFontTx/>
              <a:buNone/>
              <a:defRPr sz="1867">
                <a:solidFill>
                  <a:schemeClr val="tx1">
                    <a:lumMod val="65000"/>
                    <a:lumOff val="35000"/>
                  </a:schemeClr>
                </a:solidFill>
              </a:defRPr>
            </a:lvl1pPr>
          </a:lstStyle>
          <a:p>
            <a:pPr lvl="0"/>
            <a:r>
              <a:rPr lang="en-US" dirty="0" smtClean="0"/>
              <a:t>Add your content here</a:t>
            </a:r>
            <a:endParaRPr lang="en-US" dirty="0"/>
          </a:p>
        </p:txBody>
      </p:sp>
    </p:spTree>
    <p:extLst>
      <p:ext uri="{BB962C8B-B14F-4D97-AF65-F5344CB8AC3E}">
        <p14:creationId xmlns:p14="http://schemas.microsoft.com/office/powerpoint/2010/main" val="191251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71999" y="191620"/>
            <a:ext cx="10872709" cy="1012889"/>
          </a:xfrm>
          <a:prstGeom prst="rect">
            <a:avLst/>
          </a:prstGeom>
        </p:spPr>
        <p:txBody>
          <a:bodyPr vert="horz" lIns="162562" tIns="81281" rIns="162562" bIns="81281" rtlCol="0" anchor="ctr">
            <a:normAutofit/>
          </a:bodyPr>
          <a:lstStyle>
            <a:lvl1pPr algn="ctr">
              <a:defRPr sz="44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892947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95534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7037892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16658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rison slide, percentages, bullets">
    <p:spTree>
      <p:nvGrpSpPr>
        <p:cNvPr id="1" name=""/>
        <p:cNvGrpSpPr/>
        <p:nvPr/>
      </p:nvGrpSpPr>
      <p:grpSpPr>
        <a:xfrm>
          <a:off x="0" y="0"/>
          <a:ext cx="0" cy="0"/>
          <a:chOff x="0" y="0"/>
          <a:chExt cx="0" cy="0"/>
        </a:xfrm>
      </p:grpSpPr>
      <p:sp>
        <p:nvSpPr>
          <p:cNvPr id="21" name="Picture Placeholder 8"/>
          <p:cNvSpPr>
            <a:spLocks noGrp="1"/>
          </p:cNvSpPr>
          <p:nvPr>
            <p:ph type="pic" sz="quarter" idx="16"/>
          </p:nvPr>
        </p:nvSpPr>
        <p:spPr>
          <a:xfrm>
            <a:off x="803844" y="1997460"/>
            <a:ext cx="3511623" cy="2518148"/>
          </a:xfrm>
        </p:spPr>
        <p:txBody>
          <a:bodyPr/>
          <a:lstStyle>
            <a:lvl1pPr marL="0" indent="0">
              <a:buFontTx/>
              <a:buNone/>
              <a:defRPr>
                <a:latin typeface="Arial"/>
                <a:cs typeface="Arial"/>
              </a:defRPr>
            </a:lvl1pPr>
          </a:lstStyle>
          <a:p>
            <a:r>
              <a:rPr lang="en-US" dirty="0" smtClean="0"/>
              <a:t>Click icon to add picture</a:t>
            </a:r>
            <a:endParaRPr lang="en-US" dirty="0"/>
          </a:p>
        </p:txBody>
      </p:sp>
      <p:sp>
        <p:nvSpPr>
          <p:cNvPr id="23" name="Content Placeholder 2"/>
          <p:cNvSpPr>
            <a:spLocks noGrp="1"/>
          </p:cNvSpPr>
          <p:nvPr>
            <p:ph idx="1"/>
          </p:nvPr>
        </p:nvSpPr>
        <p:spPr>
          <a:xfrm>
            <a:off x="4315467" y="2822960"/>
            <a:ext cx="3362872" cy="1692648"/>
          </a:xfrm>
        </p:spPr>
        <p:txBody>
          <a:bodyPr>
            <a:normAutofit/>
          </a:bodyPr>
          <a:lstStyle>
            <a:lvl1pPr marL="274320" indent="-274320">
              <a:spcBef>
                <a:spcPts val="0"/>
              </a:spcBef>
              <a:spcAft>
                <a:spcPts val="1200"/>
              </a:spcAft>
              <a:buFontTx/>
              <a:buBlip>
                <a:blip r:embed="rId2"/>
              </a:buBlip>
              <a:defRPr sz="1500" b="0" i="0">
                <a:solidFill>
                  <a:srgbClr val="667CB1"/>
                </a:solidFill>
                <a:latin typeface="Arial" panose="020B0604020202020204" pitchFamily="34" charset="0"/>
                <a:cs typeface="Arial" panose="020B0604020202020204" pitchFamily="34" charset="0"/>
              </a:defRPr>
            </a:lvl1pPr>
            <a:lvl2pPr marL="1320817" indent="-508006">
              <a:buFont typeface="Arial"/>
              <a:buChar char="•"/>
              <a:defRPr sz="2100">
                <a:solidFill>
                  <a:srgbClr val="667CB1"/>
                </a:solidFill>
                <a:latin typeface="Arial"/>
                <a:cs typeface="Arial"/>
              </a:defRPr>
            </a:lvl2pPr>
            <a:lvl3pPr marL="2032025" indent="-406405">
              <a:buFont typeface="Wingdings" charset="2"/>
              <a:buChar char="§"/>
              <a:defRPr sz="1800">
                <a:solidFill>
                  <a:srgbClr val="667CB1"/>
                </a:solidFill>
                <a:latin typeface="Arial"/>
                <a:cs typeface="Arial"/>
              </a:defRPr>
            </a:lvl3pPr>
            <a:lvl4pPr>
              <a:defRPr sz="1800">
                <a:solidFill>
                  <a:srgbClr val="667CB1"/>
                </a:solidFill>
                <a:latin typeface="Arial"/>
                <a:cs typeface="Arial"/>
              </a:defRPr>
            </a:lvl4pPr>
            <a:lvl5pPr>
              <a:defRPr sz="1800">
                <a:solidFill>
                  <a:srgbClr val="667CB1"/>
                </a:solidFill>
                <a:latin typeface="Arial"/>
                <a:cs typeface="Arial"/>
              </a:defRPr>
            </a:lvl5pPr>
          </a:lstStyle>
          <a:p>
            <a:pPr lvl="0"/>
            <a:r>
              <a:rPr lang="en-US" dirty="0" smtClean="0"/>
              <a:t>Click to edit Master text styles</a:t>
            </a:r>
          </a:p>
        </p:txBody>
      </p:sp>
      <p:sp>
        <p:nvSpPr>
          <p:cNvPr id="3" name="Text Placeholder 2"/>
          <p:cNvSpPr>
            <a:spLocks noGrp="1"/>
          </p:cNvSpPr>
          <p:nvPr>
            <p:ph type="body" sz="quarter" idx="32" hasCustomPrompt="1"/>
          </p:nvPr>
        </p:nvSpPr>
        <p:spPr>
          <a:xfrm>
            <a:off x="4315467" y="1997460"/>
            <a:ext cx="3362325" cy="825500"/>
          </a:xfrm>
        </p:spPr>
        <p:txBody>
          <a:bodyPr>
            <a:noAutofit/>
          </a:bodyPr>
          <a:lstStyle>
            <a:lvl1pPr marL="0" indent="0" algn="ctr">
              <a:buFont typeface="Arial"/>
              <a:buNone/>
              <a:defRPr sz="3600" b="1">
                <a:solidFill>
                  <a:schemeClr val="accent6"/>
                </a:solidFill>
                <a:latin typeface="Source Sans Pro" panose="020B0503030403020204" pitchFamily="34" charset="0"/>
                <a:cs typeface="Arial"/>
              </a:defRPr>
            </a:lvl1pPr>
            <a:lvl2pPr marL="812810" indent="0">
              <a:buFont typeface="Arial"/>
              <a:buNone/>
              <a:defRPr/>
            </a:lvl2pPr>
            <a:lvl3pPr marL="1625620" indent="0">
              <a:buNone/>
              <a:defRPr/>
            </a:lvl3pPr>
            <a:lvl4pPr marL="2438431" indent="0">
              <a:buNone/>
              <a:defRPr/>
            </a:lvl4pPr>
            <a:lvl5pPr marL="3251241" indent="0">
              <a:buNone/>
              <a:defRPr/>
            </a:lvl5pPr>
          </a:lstStyle>
          <a:p>
            <a:pPr lvl="0"/>
            <a:r>
              <a:rPr lang="en-CA" dirty="0" smtClean="0"/>
              <a:t>%</a:t>
            </a:r>
            <a:endParaRPr lang="en-US" dirty="0"/>
          </a:p>
        </p:txBody>
      </p:sp>
      <p:sp>
        <p:nvSpPr>
          <p:cNvPr id="26" name="Picture Placeholder 8"/>
          <p:cNvSpPr>
            <a:spLocks noGrp="1"/>
          </p:cNvSpPr>
          <p:nvPr>
            <p:ph type="pic" sz="quarter" idx="33"/>
          </p:nvPr>
        </p:nvSpPr>
        <p:spPr>
          <a:xfrm>
            <a:off x="8570213" y="1997460"/>
            <a:ext cx="3511623" cy="2518148"/>
          </a:xfrm>
        </p:spPr>
        <p:txBody>
          <a:bodyPr/>
          <a:lstStyle>
            <a:lvl1pPr marL="0" indent="0">
              <a:buFontTx/>
              <a:buNone/>
              <a:defRPr>
                <a:latin typeface="Arial"/>
                <a:cs typeface="Arial"/>
              </a:defRPr>
            </a:lvl1pPr>
          </a:lstStyle>
          <a:p>
            <a:r>
              <a:rPr lang="en-US" smtClean="0"/>
              <a:t>Click icon to add picture</a:t>
            </a:r>
            <a:endParaRPr lang="en-US" dirty="0"/>
          </a:p>
        </p:txBody>
      </p:sp>
      <p:sp>
        <p:nvSpPr>
          <p:cNvPr id="27" name="Content Placeholder 2"/>
          <p:cNvSpPr>
            <a:spLocks noGrp="1"/>
          </p:cNvSpPr>
          <p:nvPr>
            <p:ph idx="34"/>
          </p:nvPr>
        </p:nvSpPr>
        <p:spPr>
          <a:xfrm>
            <a:off x="12081836" y="2822960"/>
            <a:ext cx="3362872" cy="1692648"/>
          </a:xfrm>
        </p:spPr>
        <p:txBody>
          <a:bodyPr>
            <a:normAutofit/>
          </a:bodyPr>
          <a:lstStyle>
            <a:lvl1pPr marL="274320" indent="-274320">
              <a:spcBef>
                <a:spcPts val="0"/>
              </a:spcBef>
              <a:spcAft>
                <a:spcPts val="1200"/>
              </a:spcAft>
              <a:buFontTx/>
              <a:buBlip>
                <a:blip r:embed="rId2"/>
              </a:buBlip>
              <a:defRPr sz="1500" b="0" i="0">
                <a:solidFill>
                  <a:srgbClr val="667CB1"/>
                </a:solidFill>
                <a:latin typeface="Arial" panose="020B0604020202020204" pitchFamily="34" charset="0"/>
                <a:cs typeface="Arial" panose="020B0604020202020204" pitchFamily="34" charset="0"/>
              </a:defRPr>
            </a:lvl1pPr>
            <a:lvl2pPr marL="1320817" indent="-508006">
              <a:buFont typeface="Arial"/>
              <a:buChar char="•"/>
              <a:defRPr sz="2100">
                <a:solidFill>
                  <a:srgbClr val="667CB1"/>
                </a:solidFill>
                <a:latin typeface="Arial"/>
                <a:cs typeface="Arial"/>
              </a:defRPr>
            </a:lvl2pPr>
            <a:lvl3pPr marL="2032025" indent="-406405">
              <a:buFont typeface="Wingdings" charset="2"/>
              <a:buChar char="§"/>
              <a:defRPr sz="1800">
                <a:solidFill>
                  <a:srgbClr val="667CB1"/>
                </a:solidFill>
                <a:latin typeface="Arial"/>
                <a:cs typeface="Arial"/>
              </a:defRPr>
            </a:lvl3pPr>
            <a:lvl4pPr>
              <a:defRPr sz="1800">
                <a:solidFill>
                  <a:srgbClr val="667CB1"/>
                </a:solidFill>
                <a:latin typeface="Arial"/>
                <a:cs typeface="Arial"/>
              </a:defRPr>
            </a:lvl4pPr>
            <a:lvl5pPr>
              <a:defRPr sz="1800">
                <a:solidFill>
                  <a:srgbClr val="667CB1"/>
                </a:solidFill>
                <a:latin typeface="Arial"/>
                <a:cs typeface="Arial"/>
              </a:defRPr>
            </a:lvl5pPr>
          </a:lstStyle>
          <a:p>
            <a:pPr lvl="0"/>
            <a:r>
              <a:rPr lang="en-US" smtClean="0"/>
              <a:t>Click to edit Master text styles</a:t>
            </a:r>
          </a:p>
        </p:txBody>
      </p:sp>
      <p:sp>
        <p:nvSpPr>
          <p:cNvPr id="28" name="Text Placeholder 2"/>
          <p:cNvSpPr>
            <a:spLocks noGrp="1"/>
          </p:cNvSpPr>
          <p:nvPr>
            <p:ph type="body" sz="quarter" idx="35" hasCustomPrompt="1"/>
          </p:nvPr>
        </p:nvSpPr>
        <p:spPr>
          <a:xfrm>
            <a:off x="12081836" y="1997460"/>
            <a:ext cx="3362325" cy="825500"/>
          </a:xfrm>
        </p:spPr>
        <p:txBody>
          <a:bodyPr>
            <a:noAutofit/>
          </a:bodyPr>
          <a:lstStyle>
            <a:lvl1pPr marL="0" indent="0" algn="ctr">
              <a:buFont typeface="Arial"/>
              <a:buNone/>
              <a:defRPr sz="3600" b="1">
                <a:solidFill>
                  <a:schemeClr val="accent6"/>
                </a:solidFill>
                <a:latin typeface="Source Sans Pro" panose="020B0503030403020204" pitchFamily="34" charset="0"/>
                <a:cs typeface="Arial"/>
              </a:defRPr>
            </a:lvl1pPr>
            <a:lvl2pPr marL="812810" indent="0">
              <a:buFont typeface="Arial"/>
              <a:buNone/>
              <a:defRPr/>
            </a:lvl2pPr>
            <a:lvl3pPr marL="1625620" indent="0">
              <a:buNone/>
              <a:defRPr/>
            </a:lvl3pPr>
            <a:lvl4pPr marL="2438431" indent="0">
              <a:buNone/>
              <a:defRPr/>
            </a:lvl4pPr>
            <a:lvl5pPr marL="3251241" indent="0">
              <a:buNone/>
              <a:defRPr/>
            </a:lvl5pPr>
          </a:lstStyle>
          <a:p>
            <a:pPr lvl="0"/>
            <a:r>
              <a:rPr lang="en-CA" dirty="0" smtClean="0"/>
              <a:t>%</a:t>
            </a:r>
            <a:endParaRPr lang="en-US" dirty="0"/>
          </a:p>
        </p:txBody>
      </p:sp>
      <p:sp>
        <p:nvSpPr>
          <p:cNvPr id="42" name="Picture Placeholder 8"/>
          <p:cNvSpPr>
            <a:spLocks noGrp="1"/>
          </p:cNvSpPr>
          <p:nvPr>
            <p:ph type="pic" sz="quarter" idx="36"/>
          </p:nvPr>
        </p:nvSpPr>
        <p:spPr>
          <a:xfrm>
            <a:off x="803844" y="5208668"/>
            <a:ext cx="3511623" cy="2518148"/>
          </a:xfrm>
        </p:spPr>
        <p:txBody>
          <a:bodyPr/>
          <a:lstStyle>
            <a:lvl1pPr marL="0" indent="0">
              <a:buFontTx/>
              <a:buNone/>
              <a:defRPr>
                <a:latin typeface="Arial"/>
                <a:cs typeface="Arial"/>
              </a:defRPr>
            </a:lvl1pPr>
          </a:lstStyle>
          <a:p>
            <a:r>
              <a:rPr lang="en-US" smtClean="0"/>
              <a:t>Click icon to add picture</a:t>
            </a:r>
            <a:endParaRPr lang="en-US" dirty="0"/>
          </a:p>
        </p:txBody>
      </p:sp>
      <p:sp>
        <p:nvSpPr>
          <p:cNvPr id="43" name="Content Placeholder 2"/>
          <p:cNvSpPr>
            <a:spLocks noGrp="1"/>
          </p:cNvSpPr>
          <p:nvPr>
            <p:ph idx="37"/>
          </p:nvPr>
        </p:nvSpPr>
        <p:spPr>
          <a:xfrm>
            <a:off x="4315467" y="6034168"/>
            <a:ext cx="3362872" cy="1692648"/>
          </a:xfrm>
        </p:spPr>
        <p:txBody>
          <a:bodyPr>
            <a:normAutofit/>
          </a:bodyPr>
          <a:lstStyle>
            <a:lvl1pPr marL="274320" indent="-274320">
              <a:spcBef>
                <a:spcPts val="0"/>
              </a:spcBef>
              <a:spcAft>
                <a:spcPts val="1200"/>
              </a:spcAft>
              <a:buFontTx/>
              <a:buBlip>
                <a:blip r:embed="rId2"/>
              </a:buBlip>
              <a:defRPr sz="1500" b="0" i="0">
                <a:solidFill>
                  <a:srgbClr val="667CB1"/>
                </a:solidFill>
                <a:latin typeface="Arial" panose="020B0604020202020204" pitchFamily="34" charset="0"/>
                <a:cs typeface="Arial" panose="020B0604020202020204" pitchFamily="34" charset="0"/>
              </a:defRPr>
            </a:lvl1pPr>
            <a:lvl2pPr marL="1320817" indent="-508006">
              <a:buFont typeface="Arial"/>
              <a:buChar char="•"/>
              <a:defRPr sz="2100">
                <a:solidFill>
                  <a:srgbClr val="667CB1"/>
                </a:solidFill>
                <a:latin typeface="Arial"/>
                <a:cs typeface="Arial"/>
              </a:defRPr>
            </a:lvl2pPr>
            <a:lvl3pPr marL="2032025" indent="-406405">
              <a:buFont typeface="Wingdings" charset="2"/>
              <a:buChar char="§"/>
              <a:defRPr sz="1800">
                <a:solidFill>
                  <a:srgbClr val="667CB1"/>
                </a:solidFill>
                <a:latin typeface="Arial"/>
                <a:cs typeface="Arial"/>
              </a:defRPr>
            </a:lvl3pPr>
            <a:lvl4pPr>
              <a:defRPr sz="1800">
                <a:solidFill>
                  <a:srgbClr val="667CB1"/>
                </a:solidFill>
                <a:latin typeface="Arial"/>
                <a:cs typeface="Arial"/>
              </a:defRPr>
            </a:lvl4pPr>
            <a:lvl5pPr>
              <a:defRPr sz="1800">
                <a:solidFill>
                  <a:srgbClr val="667CB1"/>
                </a:solidFill>
                <a:latin typeface="Arial"/>
                <a:cs typeface="Arial"/>
              </a:defRPr>
            </a:lvl5pPr>
          </a:lstStyle>
          <a:p>
            <a:pPr lvl="0"/>
            <a:r>
              <a:rPr lang="en-US" smtClean="0"/>
              <a:t>Click to edit Master text styles</a:t>
            </a:r>
          </a:p>
        </p:txBody>
      </p:sp>
      <p:sp>
        <p:nvSpPr>
          <p:cNvPr id="44" name="Text Placeholder 2"/>
          <p:cNvSpPr>
            <a:spLocks noGrp="1"/>
          </p:cNvSpPr>
          <p:nvPr>
            <p:ph type="body" sz="quarter" idx="38" hasCustomPrompt="1"/>
          </p:nvPr>
        </p:nvSpPr>
        <p:spPr>
          <a:xfrm>
            <a:off x="4315467" y="5208668"/>
            <a:ext cx="3362325" cy="825500"/>
          </a:xfrm>
        </p:spPr>
        <p:txBody>
          <a:bodyPr>
            <a:noAutofit/>
          </a:bodyPr>
          <a:lstStyle>
            <a:lvl1pPr marL="0" indent="0" algn="ctr">
              <a:buFont typeface="Arial"/>
              <a:buNone/>
              <a:defRPr sz="3600" b="1">
                <a:solidFill>
                  <a:schemeClr val="accent6"/>
                </a:solidFill>
                <a:latin typeface="Source Sans Pro" panose="020B0503030403020204" pitchFamily="34" charset="0"/>
                <a:cs typeface="Arial"/>
              </a:defRPr>
            </a:lvl1pPr>
            <a:lvl2pPr marL="812810" indent="0">
              <a:buFont typeface="Arial"/>
              <a:buNone/>
              <a:defRPr/>
            </a:lvl2pPr>
            <a:lvl3pPr marL="1625620" indent="0">
              <a:buNone/>
              <a:defRPr/>
            </a:lvl3pPr>
            <a:lvl4pPr marL="2438431" indent="0">
              <a:buNone/>
              <a:defRPr/>
            </a:lvl4pPr>
            <a:lvl5pPr marL="3251241" indent="0">
              <a:buNone/>
              <a:defRPr/>
            </a:lvl5pPr>
          </a:lstStyle>
          <a:p>
            <a:pPr lvl="0"/>
            <a:r>
              <a:rPr lang="en-CA" dirty="0" smtClean="0"/>
              <a:t>%</a:t>
            </a:r>
            <a:endParaRPr lang="en-US" dirty="0"/>
          </a:p>
        </p:txBody>
      </p:sp>
      <p:sp>
        <p:nvSpPr>
          <p:cNvPr id="45" name="Picture Placeholder 8"/>
          <p:cNvSpPr>
            <a:spLocks noGrp="1"/>
          </p:cNvSpPr>
          <p:nvPr>
            <p:ph type="pic" sz="quarter" idx="39"/>
          </p:nvPr>
        </p:nvSpPr>
        <p:spPr>
          <a:xfrm>
            <a:off x="8570213" y="5208668"/>
            <a:ext cx="3511623" cy="2518148"/>
          </a:xfrm>
        </p:spPr>
        <p:txBody>
          <a:bodyPr/>
          <a:lstStyle>
            <a:lvl1pPr marL="0" indent="0">
              <a:buFontTx/>
              <a:buNone/>
              <a:defRPr>
                <a:latin typeface="Arial"/>
                <a:cs typeface="Arial"/>
              </a:defRPr>
            </a:lvl1pPr>
          </a:lstStyle>
          <a:p>
            <a:r>
              <a:rPr lang="en-US" smtClean="0"/>
              <a:t>Click icon to add picture</a:t>
            </a:r>
            <a:endParaRPr lang="en-US" dirty="0"/>
          </a:p>
        </p:txBody>
      </p:sp>
      <p:sp>
        <p:nvSpPr>
          <p:cNvPr id="46" name="Content Placeholder 2"/>
          <p:cNvSpPr>
            <a:spLocks noGrp="1"/>
          </p:cNvSpPr>
          <p:nvPr>
            <p:ph idx="40"/>
          </p:nvPr>
        </p:nvSpPr>
        <p:spPr>
          <a:xfrm>
            <a:off x="12081836" y="6034168"/>
            <a:ext cx="3362872" cy="1692648"/>
          </a:xfrm>
        </p:spPr>
        <p:txBody>
          <a:bodyPr>
            <a:normAutofit/>
          </a:bodyPr>
          <a:lstStyle>
            <a:lvl1pPr marL="274320" indent="-274320">
              <a:spcBef>
                <a:spcPts val="0"/>
              </a:spcBef>
              <a:spcAft>
                <a:spcPts val="1200"/>
              </a:spcAft>
              <a:buFontTx/>
              <a:buBlip>
                <a:blip r:embed="rId2"/>
              </a:buBlip>
              <a:defRPr sz="1500" b="0" i="0">
                <a:solidFill>
                  <a:srgbClr val="667CB1"/>
                </a:solidFill>
                <a:latin typeface="Arial" panose="020B0604020202020204" pitchFamily="34" charset="0"/>
                <a:cs typeface="Arial" panose="020B0604020202020204" pitchFamily="34" charset="0"/>
              </a:defRPr>
            </a:lvl1pPr>
            <a:lvl2pPr marL="1320817" indent="-508006">
              <a:buFont typeface="Arial"/>
              <a:buChar char="•"/>
              <a:defRPr sz="2100">
                <a:solidFill>
                  <a:srgbClr val="667CB1"/>
                </a:solidFill>
                <a:latin typeface="Arial"/>
                <a:cs typeface="Arial"/>
              </a:defRPr>
            </a:lvl2pPr>
            <a:lvl3pPr marL="2032025" indent="-406405">
              <a:buFont typeface="Wingdings" charset="2"/>
              <a:buChar char="§"/>
              <a:defRPr sz="1800">
                <a:solidFill>
                  <a:srgbClr val="667CB1"/>
                </a:solidFill>
                <a:latin typeface="Arial"/>
                <a:cs typeface="Arial"/>
              </a:defRPr>
            </a:lvl3pPr>
            <a:lvl4pPr>
              <a:defRPr sz="1800">
                <a:solidFill>
                  <a:srgbClr val="667CB1"/>
                </a:solidFill>
                <a:latin typeface="Arial"/>
                <a:cs typeface="Arial"/>
              </a:defRPr>
            </a:lvl4pPr>
            <a:lvl5pPr>
              <a:defRPr sz="1800">
                <a:solidFill>
                  <a:srgbClr val="667CB1"/>
                </a:solidFill>
                <a:latin typeface="Arial"/>
                <a:cs typeface="Arial"/>
              </a:defRPr>
            </a:lvl5pPr>
          </a:lstStyle>
          <a:p>
            <a:pPr lvl="0"/>
            <a:r>
              <a:rPr lang="en-US" smtClean="0"/>
              <a:t>Click to edit Master text styles</a:t>
            </a:r>
          </a:p>
        </p:txBody>
      </p:sp>
      <p:sp>
        <p:nvSpPr>
          <p:cNvPr id="47" name="Text Placeholder 2"/>
          <p:cNvSpPr>
            <a:spLocks noGrp="1"/>
          </p:cNvSpPr>
          <p:nvPr>
            <p:ph type="body" sz="quarter" idx="41" hasCustomPrompt="1"/>
          </p:nvPr>
        </p:nvSpPr>
        <p:spPr>
          <a:xfrm>
            <a:off x="12081836" y="5208668"/>
            <a:ext cx="3362325" cy="825500"/>
          </a:xfrm>
        </p:spPr>
        <p:txBody>
          <a:bodyPr>
            <a:noAutofit/>
          </a:bodyPr>
          <a:lstStyle>
            <a:lvl1pPr marL="0" indent="0" algn="ctr">
              <a:buFont typeface="Arial"/>
              <a:buNone/>
              <a:defRPr sz="3600" b="1">
                <a:solidFill>
                  <a:schemeClr val="accent6"/>
                </a:solidFill>
                <a:latin typeface="Source Sans Pro" panose="020B0503030403020204" pitchFamily="34" charset="0"/>
                <a:cs typeface="Arial"/>
              </a:defRPr>
            </a:lvl1pPr>
            <a:lvl2pPr marL="812810" indent="0">
              <a:buFont typeface="Arial"/>
              <a:buNone/>
              <a:defRPr/>
            </a:lvl2pPr>
            <a:lvl3pPr marL="1625620" indent="0">
              <a:buNone/>
              <a:defRPr/>
            </a:lvl3pPr>
            <a:lvl4pPr marL="2438431" indent="0">
              <a:buNone/>
              <a:defRPr/>
            </a:lvl4pPr>
            <a:lvl5pPr marL="3251241" indent="0">
              <a:buNone/>
              <a:defRPr/>
            </a:lvl5pPr>
          </a:lstStyle>
          <a:p>
            <a:pPr lvl="0"/>
            <a:r>
              <a:rPr lang="en-CA" dirty="0" smtClean="0"/>
              <a:t>%</a:t>
            </a:r>
            <a:endParaRPr lang="en-US" dirty="0"/>
          </a:p>
        </p:txBody>
      </p:sp>
      <p:sp>
        <p:nvSpPr>
          <p:cNvPr id="15" name="Title Placeholder 1"/>
          <p:cNvSpPr>
            <a:spLocks noGrp="1"/>
          </p:cNvSpPr>
          <p:nvPr>
            <p:ph type="title"/>
          </p:nvPr>
        </p:nvSpPr>
        <p:spPr>
          <a:xfrm>
            <a:off x="812879" y="191620"/>
            <a:ext cx="12173303"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004961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3" name="Picture Placeholder 8"/>
          <p:cNvSpPr>
            <a:spLocks noGrp="1"/>
          </p:cNvSpPr>
          <p:nvPr>
            <p:ph type="pic" sz="quarter" idx="13"/>
          </p:nvPr>
        </p:nvSpPr>
        <p:spPr>
          <a:xfrm>
            <a:off x="822252" y="1997460"/>
            <a:ext cx="14622456" cy="5094820"/>
          </a:xfrm>
        </p:spPr>
        <p:txBody>
          <a:bodyPr/>
          <a:lstStyle>
            <a:lvl1pPr marL="0" indent="0">
              <a:buFontTx/>
              <a:buNone/>
              <a:defRPr>
                <a:latin typeface="Arial"/>
                <a:cs typeface="Arial"/>
              </a:defRPr>
            </a:lvl1pPr>
          </a:lstStyle>
          <a:p>
            <a:r>
              <a:rPr lang="en-US" dirty="0" smtClean="0"/>
              <a:t>Click icon to add picture</a:t>
            </a:r>
            <a:endParaRPr lang="en-US" dirty="0"/>
          </a:p>
        </p:txBody>
      </p:sp>
      <p:sp>
        <p:nvSpPr>
          <p:cNvPr id="7" name="Text Placeholder 3"/>
          <p:cNvSpPr>
            <a:spLocks noGrp="1"/>
          </p:cNvSpPr>
          <p:nvPr>
            <p:ph type="body" sz="quarter" idx="17" hasCustomPrompt="1"/>
          </p:nvPr>
        </p:nvSpPr>
        <p:spPr>
          <a:xfrm>
            <a:off x="812800" y="7164288"/>
            <a:ext cx="14631988" cy="661988"/>
          </a:xfrm>
        </p:spPr>
        <p:txBody>
          <a:bodyPr>
            <a:normAutofit/>
          </a:bodyPr>
          <a:lstStyle>
            <a:lvl1pPr marL="0" indent="0">
              <a:buNone/>
              <a:defRPr sz="2000" baseline="0">
                <a:solidFill>
                  <a:schemeClr val="accent5"/>
                </a:solidFill>
                <a:latin typeface="Source Sans Pro" panose="020B0503030403020204" pitchFamily="34" charset="0"/>
                <a:cs typeface="Arial"/>
              </a:defRPr>
            </a:lvl1pPr>
          </a:lstStyle>
          <a:p>
            <a:pPr lvl="0"/>
            <a:r>
              <a:rPr lang="en-US" dirty="0" smtClean="0"/>
              <a:t>CLICK TO EDIT SUBTITLE</a:t>
            </a:r>
            <a:endParaRPr lang="en-US" dirty="0"/>
          </a:p>
        </p:txBody>
      </p:sp>
      <p:sp>
        <p:nvSpPr>
          <p:cNvPr id="6"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380967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713513" y="191620"/>
            <a:ext cx="11005457" cy="1012889"/>
          </a:xfrm>
          <a:prstGeom prst="rect">
            <a:avLst/>
          </a:prstGeom>
        </p:spPr>
        <p:txBody>
          <a:bodyPr vert="horz" lIns="162562" tIns="81281" rIns="162562" bIns="81281" rtlCol="0" anchor="ctr">
            <a:normAutofit/>
          </a:bodyPr>
          <a:lstStyle>
            <a:lvl1pPr>
              <a:defRPr>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28863002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text">
    <p:spTree>
      <p:nvGrpSpPr>
        <p:cNvPr id="1" name=""/>
        <p:cNvGrpSpPr/>
        <p:nvPr/>
      </p:nvGrpSpPr>
      <p:grpSpPr>
        <a:xfrm>
          <a:off x="0" y="0"/>
          <a:ext cx="0" cy="0"/>
          <a:chOff x="0" y="0"/>
          <a:chExt cx="0" cy="0"/>
        </a:xfrm>
      </p:grpSpPr>
      <p:sp>
        <p:nvSpPr>
          <p:cNvPr id="13" name="Text Placeholder 3"/>
          <p:cNvSpPr>
            <a:spLocks noGrp="1"/>
          </p:cNvSpPr>
          <p:nvPr>
            <p:ph type="body" sz="quarter" idx="14" hasCustomPrompt="1"/>
          </p:nvPr>
        </p:nvSpPr>
        <p:spPr>
          <a:xfrm>
            <a:off x="984250" y="4240912"/>
            <a:ext cx="13922375" cy="792162"/>
          </a:xfrm>
          <a:prstGeom prst="rect">
            <a:avLst/>
          </a:prstGeom>
        </p:spPr>
        <p:txBody>
          <a:bodyPr vert="horz" anchor="ctr">
            <a:noAutofit/>
          </a:bodyPr>
          <a:lstStyle>
            <a:lvl1pPr marL="0" indent="0" algn="ctr">
              <a:buNone/>
              <a:defRPr sz="6000" b="1" i="0">
                <a:solidFill>
                  <a:srgbClr val="667CB1"/>
                </a:solidFill>
                <a:latin typeface="Arial" panose="020B0604020202020204" pitchFamily="34" charset="0"/>
                <a:cs typeface="Arial" panose="020B0604020202020204" pitchFamily="34" charset="0"/>
              </a:defRPr>
            </a:lvl1pPr>
            <a:lvl2pPr algn="ctr">
              <a:defRPr>
                <a:solidFill>
                  <a:srgbClr val="828B94"/>
                </a:solidFill>
                <a:latin typeface="Arial"/>
                <a:cs typeface="Arial"/>
              </a:defRPr>
            </a:lvl2pPr>
            <a:lvl3pPr algn="ctr">
              <a:defRPr>
                <a:solidFill>
                  <a:srgbClr val="828B94"/>
                </a:solidFill>
                <a:latin typeface="Arial"/>
                <a:cs typeface="Arial"/>
              </a:defRPr>
            </a:lvl3pPr>
            <a:lvl4pPr algn="ctr">
              <a:defRPr>
                <a:solidFill>
                  <a:srgbClr val="828B94"/>
                </a:solidFill>
                <a:latin typeface="Arial"/>
                <a:cs typeface="Arial"/>
              </a:defRPr>
            </a:lvl4pPr>
            <a:lvl5pPr algn="ctr">
              <a:defRPr>
                <a:solidFill>
                  <a:srgbClr val="828B94"/>
                </a:solidFill>
                <a:latin typeface="Arial"/>
                <a:cs typeface="Arial"/>
              </a:defRPr>
            </a:lvl5pPr>
          </a:lstStyle>
          <a:p>
            <a:pPr lvl="0"/>
            <a:r>
              <a:rPr lang="en-CA" dirty="0" smtClean="0"/>
              <a:t>CLICK TO EDIT MASTER TEXT STYLES</a:t>
            </a:r>
            <a:endParaRPr lang="en-US" dirty="0"/>
          </a:p>
        </p:txBody>
      </p:sp>
      <p:sp>
        <p:nvSpPr>
          <p:cNvPr id="5"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818465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07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0" indent="0">
              <a:buNone/>
              <a:defRPr sz="2500"/>
            </a:lvl1pPr>
            <a:lvl2pPr>
              <a:defRPr sz="2500"/>
            </a:lvl2pPr>
            <a:lvl3pPr>
              <a:defRPr sz="2500"/>
            </a:lvl3pPr>
            <a:lvl4pPr>
              <a:defRPr sz="2500"/>
            </a:lvl4pPr>
            <a:lvl5pPr>
              <a:defRPr sz="2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958897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79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6470323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090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9691327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p:spTree>
      <p:nvGrpSpPr>
        <p:cNvPr id="1" name=""/>
        <p:cNvGrpSpPr/>
        <p:nvPr/>
      </p:nvGrpSpPr>
      <p:grpSpPr>
        <a:xfrm>
          <a:off x="0" y="0"/>
          <a:ext cx="0" cy="0"/>
          <a:chOff x="0" y="0"/>
          <a:chExt cx="0" cy="0"/>
        </a:xfrm>
      </p:grpSpPr>
      <p:sp>
        <p:nvSpPr>
          <p:cNvPr id="5" name="Rectangle 4"/>
          <p:cNvSpPr/>
          <p:nvPr userDrawn="1"/>
        </p:nvSpPr>
        <p:spPr>
          <a:xfrm flipV="1">
            <a:off x="0" y="3376706"/>
            <a:ext cx="16257588" cy="49397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6" name="Picture Placeholder 6"/>
          <p:cNvSpPr>
            <a:spLocks noGrp="1"/>
          </p:cNvSpPr>
          <p:nvPr>
            <p:ph type="pic" sz="quarter" idx="10"/>
          </p:nvPr>
        </p:nvSpPr>
        <p:spPr>
          <a:xfrm>
            <a:off x="0" y="1393825"/>
            <a:ext cx="16257588" cy="1982881"/>
          </a:xfrm>
        </p:spPr>
        <p:txBody>
          <a:bodyPr/>
          <a:lstStyle/>
          <a:p>
            <a:endParaRPr lang="en-US" dirty="0"/>
          </a:p>
        </p:txBody>
      </p:sp>
      <p:sp>
        <p:nvSpPr>
          <p:cNvPr id="7"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4689498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5" name="Rectangle 4"/>
          <p:cNvSpPr/>
          <p:nvPr userDrawn="1"/>
        </p:nvSpPr>
        <p:spPr>
          <a:xfrm flipV="1">
            <a:off x="0" y="5357940"/>
            <a:ext cx="16257588" cy="2958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4"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5116258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421181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9157817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3" name="Picture Placeholder 8"/>
          <p:cNvSpPr>
            <a:spLocks noGrp="1"/>
          </p:cNvSpPr>
          <p:nvPr>
            <p:ph type="pic" sz="quarter" idx="13"/>
          </p:nvPr>
        </p:nvSpPr>
        <p:spPr>
          <a:xfrm>
            <a:off x="822252" y="1997460"/>
            <a:ext cx="14622456" cy="5094820"/>
          </a:xfrm>
        </p:spPr>
        <p:txBody>
          <a:bodyPr/>
          <a:lstStyle>
            <a:lvl1pPr marL="0" indent="0">
              <a:buFontTx/>
              <a:buNone/>
              <a:defRPr>
                <a:latin typeface="Arial"/>
                <a:cs typeface="Arial"/>
              </a:defRPr>
            </a:lvl1pPr>
          </a:lstStyle>
          <a:p>
            <a:r>
              <a:rPr lang="en-US" dirty="0" smtClean="0"/>
              <a:t>Click icon to add picture</a:t>
            </a:r>
            <a:endParaRPr lang="en-US" dirty="0"/>
          </a:p>
        </p:txBody>
      </p:sp>
      <p:sp>
        <p:nvSpPr>
          <p:cNvPr id="7" name="Text Placeholder 3"/>
          <p:cNvSpPr>
            <a:spLocks noGrp="1"/>
          </p:cNvSpPr>
          <p:nvPr>
            <p:ph type="body" sz="quarter" idx="17" hasCustomPrompt="1"/>
          </p:nvPr>
        </p:nvSpPr>
        <p:spPr>
          <a:xfrm>
            <a:off x="812800" y="7164288"/>
            <a:ext cx="14631988" cy="661988"/>
          </a:xfrm>
        </p:spPr>
        <p:txBody>
          <a:bodyPr>
            <a:normAutofit/>
          </a:bodyPr>
          <a:lstStyle>
            <a:lvl1pPr marL="0" indent="0">
              <a:buNone/>
              <a:defRPr sz="2000" baseline="0">
                <a:solidFill>
                  <a:schemeClr val="accent5"/>
                </a:solidFill>
                <a:latin typeface="Arial"/>
                <a:cs typeface="Arial"/>
              </a:defRPr>
            </a:lvl1pPr>
          </a:lstStyle>
          <a:p>
            <a:pPr lvl="0"/>
            <a:r>
              <a:rPr lang="en-US" dirty="0" smtClean="0"/>
              <a:t>CLICK TO EDIT SUBTITLE</a:t>
            </a:r>
            <a:endParaRPr lang="en-US" dirty="0"/>
          </a:p>
        </p:txBody>
      </p:sp>
      <p:sp>
        <p:nvSpPr>
          <p:cNvPr id="6"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0228098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png"/><Relationship Id="rId5" Type="http://schemas.openxmlformats.org/officeDocument/2006/relationships/slideLayout" Target="../slideLayouts/slideLayout21.xml"/><Relationship Id="rId10"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215728"/>
      </p:ext>
    </p:extLst>
  </p:cSld>
  <p:clrMap bg1="lt1" tx1="dk1" bg2="lt2" tx2="dk2" accent1="accent1" accent2="accent2" accent3="accent3" accent4="accent4" accent5="accent5" accent6="accent6" hlink="hlink" folHlink="folHlink"/>
  <p:sldLayoutIdLst>
    <p:sldLayoutId id="2147483710" r:id="rId1"/>
    <p:sldLayoutId id="2147483874" r:id="rId2"/>
  </p:sldLayoutIdLst>
  <p:timing>
    <p:tnLst>
      <p:par>
        <p:cTn id="1" dur="indefinite" restart="never" nodeType="tmRoot"/>
      </p:par>
    </p:tnLst>
  </p:timing>
  <p:txStyles>
    <p:titleStyle>
      <a:lvl1pPr algn="l" defTabSz="812810" rtl="0" eaLnBrk="1" latinLnBrk="0" hangingPunct="1">
        <a:spcBef>
          <a:spcPct val="0"/>
        </a:spcBef>
        <a:buNone/>
        <a:defRPr sz="5000" kern="1200">
          <a:solidFill>
            <a:srgbClr val="203464"/>
          </a:solidFill>
          <a:latin typeface="Source Sans Pro"/>
          <a:ea typeface="+mj-ea"/>
          <a:cs typeface="Source Sans Pro"/>
        </a:defRPr>
      </a:lvl1pPr>
    </p:titleStyle>
    <p:bodyStyle>
      <a:lvl1pPr marL="609608" indent="-609608" algn="l" defTabSz="812810" rtl="0" eaLnBrk="1" latinLnBrk="0" hangingPunct="1">
        <a:lnSpc>
          <a:spcPct val="120000"/>
        </a:lnSpc>
        <a:spcBef>
          <a:spcPct val="20000"/>
        </a:spcBef>
        <a:buSzPct val="100000"/>
        <a:buFontTx/>
        <a:buBlip>
          <a:blip r:embed="rId5"/>
        </a:buBlip>
        <a:defRPr sz="2800" kern="1200">
          <a:solidFill>
            <a:srgbClr val="667CB1"/>
          </a:solidFill>
          <a:latin typeface="Source Sans Pro"/>
          <a:ea typeface="+mn-ea"/>
          <a:cs typeface="Source Sans Pro"/>
        </a:defRPr>
      </a:lvl1pPr>
      <a:lvl2pPr marL="1422418" indent="-609608" algn="l" defTabSz="812810" rtl="0" eaLnBrk="1" latinLnBrk="0" hangingPunct="1">
        <a:lnSpc>
          <a:spcPct val="120000"/>
        </a:lnSpc>
        <a:spcBef>
          <a:spcPct val="20000"/>
        </a:spcBef>
        <a:buClr>
          <a:srgbClr val="203464"/>
        </a:buClr>
        <a:buSzPct val="100000"/>
        <a:buFontTx/>
        <a:buBlip>
          <a:blip r:embed="rId6"/>
        </a:buBlip>
        <a:defRPr sz="2500" kern="1200">
          <a:solidFill>
            <a:srgbClr val="667CB1"/>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500" kern="1200">
          <a:solidFill>
            <a:srgbClr val="667CB1"/>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500" kern="1200">
          <a:solidFill>
            <a:srgbClr val="667CB1"/>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500" kern="1200">
          <a:solidFill>
            <a:srgbClr val="667CB1"/>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12880" y="2003829"/>
            <a:ext cx="14631829" cy="5725490"/>
          </a:xfrm>
          <a:prstGeom prst="rect">
            <a:avLst/>
          </a:prstGeom>
        </p:spPr>
        <p:txBody>
          <a:bodyPr vert="horz" lIns="162562" tIns="81281" rIns="162562" bIns="8128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1" name="Slide Number Placeholder 5"/>
          <p:cNvSpPr txBox="1">
            <a:spLocks/>
          </p:cNvSpPr>
          <p:nvPr/>
        </p:nvSpPr>
        <p:spPr>
          <a:xfrm>
            <a:off x="15329594" y="8504616"/>
            <a:ext cx="758984" cy="486834"/>
          </a:xfrm>
          <a:prstGeom prst="rect">
            <a:avLst/>
          </a:prstGeom>
        </p:spPr>
        <p:txBody>
          <a:bodyPr lIns="162562" tIns="81281" rIns="162562" bIns="81281"/>
          <a:lstStyle>
            <a:defPPr>
              <a:defRPr lang="en-US"/>
            </a:defPPr>
            <a:lvl1pPr marL="0" algn="l" defTabSz="457200" rtl="0" eaLnBrk="1" latinLnBrk="0" hangingPunct="1">
              <a:defRPr sz="2400" b="0" i="0" kern="1200">
                <a:solidFill>
                  <a:schemeClr val="bg1">
                    <a:lumMod val="50000"/>
                  </a:schemeClr>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D9C96A1-29E8-904A-AD37-C77418776FF7}" type="slidenum">
              <a:rPr lang="en-US" sz="1600" smtClean="0">
                <a:solidFill>
                  <a:srgbClr val="101121"/>
                </a:solidFill>
                <a:latin typeface="Arial"/>
                <a:cs typeface="Arial"/>
              </a:rPr>
              <a:pPr algn="ctr"/>
              <a:t>‹#›</a:t>
            </a:fld>
            <a:endParaRPr lang="en-US" sz="1600" dirty="0">
              <a:solidFill>
                <a:srgbClr val="101121"/>
              </a:solidFill>
              <a:latin typeface="Arial"/>
              <a:cs typeface="Arial"/>
            </a:endParaRPr>
          </a:p>
        </p:txBody>
      </p:sp>
    </p:spTree>
    <p:extLst>
      <p:ext uri="{BB962C8B-B14F-4D97-AF65-F5344CB8AC3E}">
        <p14:creationId xmlns:p14="http://schemas.microsoft.com/office/powerpoint/2010/main" val="25186628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52" r:id="rId3"/>
    <p:sldLayoutId id="2147483745" r:id="rId4"/>
    <p:sldLayoutId id="2147483746" r:id="rId5"/>
    <p:sldLayoutId id="2147483717" r:id="rId6"/>
    <p:sldLayoutId id="2147483722" r:id="rId7"/>
    <p:sldLayoutId id="2147483732" r:id="rId8"/>
    <p:sldLayoutId id="2147483733" r:id="rId9"/>
    <p:sldLayoutId id="2147483864" r:id="rId10"/>
    <p:sldLayoutId id="2147483877" r:id="rId11"/>
  </p:sldLayoutIdLst>
  <p:timing>
    <p:tnLst>
      <p:par>
        <p:cTn id="1" dur="indefinite" restart="never" nodeType="tmRoot"/>
      </p:par>
    </p:tnLst>
  </p:timing>
  <p:txStyles>
    <p:titleStyle>
      <a:lvl1pPr algn="ctr" defTabSz="812810" rtl="0" eaLnBrk="1" latinLnBrk="0" hangingPunct="1">
        <a:spcBef>
          <a:spcPct val="0"/>
        </a:spcBef>
        <a:buNone/>
        <a:defRPr sz="2800" b="1" i="0" kern="1200" cap="all" spc="40">
          <a:solidFill>
            <a:schemeClr val="accent1"/>
          </a:solidFill>
          <a:latin typeface="Arial"/>
          <a:ea typeface="+mj-ea"/>
          <a:cs typeface="Arial"/>
        </a:defRPr>
      </a:lvl1pPr>
    </p:titleStyle>
    <p:bodyStyle>
      <a:lvl1pPr marL="609608" indent="-609608" algn="l" defTabSz="812810" rtl="0" eaLnBrk="1" latinLnBrk="0" hangingPunct="1">
        <a:lnSpc>
          <a:spcPct val="120000"/>
        </a:lnSpc>
        <a:spcBef>
          <a:spcPct val="20000"/>
        </a:spcBef>
        <a:buSzPct val="100000"/>
        <a:buFontTx/>
        <a:buBlip>
          <a:blip r:embed="rId14"/>
        </a:buBlip>
        <a:defRPr sz="2800" b="0" i="0" kern="1200">
          <a:solidFill>
            <a:schemeClr val="tx1"/>
          </a:solidFill>
          <a:latin typeface="Arial"/>
          <a:ea typeface="+mn-ea"/>
          <a:cs typeface="Arial"/>
        </a:defRPr>
      </a:lvl1pPr>
      <a:lvl2pPr marL="1422418" indent="-609608" algn="l" defTabSz="812810" rtl="0" eaLnBrk="1" latinLnBrk="0" hangingPunct="1">
        <a:lnSpc>
          <a:spcPct val="120000"/>
        </a:lnSpc>
        <a:spcBef>
          <a:spcPct val="20000"/>
        </a:spcBef>
        <a:buClr>
          <a:srgbClr val="203464"/>
        </a:buClr>
        <a:buSzPct val="100000"/>
        <a:buFontTx/>
        <a:buBlip>
          <a:blip r:embed="rId15"/>
        </a:buBlip>
        <a:defRPr sz="2500" kern="1200">
          <a:solidFill>
            <a:schemeClr val="bg1">
              <a:lumMod val="50000"/>
            </a:schemeClr>
          </a:solidFill>
          <a:latin typeface="Arial"/>
          <a:ea typeface="+mn-ea"/>
          <a:cs typeface="Arial"/>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Arial"/>
          <a:ea typeface="+mn-ea"/>
          <a:cs typeface="Arial"/>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Arial"/>
          <a:ea typeface="+mn-ea"/>
          <a:cs typeface="Arial"/>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Arial"/>
          <a:ea typeface="+mn-ea"/>
          <a:cs typeface="Arial"/>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374255"/>
      </p:ext>
    </p:extLst>
  </p:cSld>
  <p:clrMap bg1="lt1" tx1="dk1" bg2="lt2" tx2="dk2" accent1="accent1" accent2="accent2" accent3="accent3" accent4="accent4" accent5="accent5" accent6="accent6" hlink="hlink" folHlink="folHlink"/>
  <p:sldLayoutIdLst>
    <p:sldLayoutId id="2147483773" r:id="rId1"/>
  </p:sldLayoutIdLst>
  <p:timing>
    <p:tnLst>
      <p:par>
        <p:cTn id="1" dur="indefinite" restart="never" nodeType="tmRoot"/>
      </p:par>
    </p:tnLst>
  </p:timing>
  <p:txStyles>
    <p:titleStyle>
      <a:lvl1pPr algn="l" defTabSz="812810" rtl="0" eaLnBrk="1" latinLnBrk="0" hangingPunct="1">
        <a:spcBef>
          <a:spcPct val="0"/>
        </a:spcBef>
        <a:buNone/>
        <a:defRPr sz="5000" kern="1200">
          <a:solidFill>
            <a:srgbClr val="203464"/>
          </a:solidFill>
          <a:latin typeface="Source Sans Pro"/>
          <a:ea typeface="+mj-ea"/>
          <a:cs typeface="Source Sans Pro"/>
        </a:defRPr>
      </a:lvl1pPr>
    </p:titleStyle>
    <p:bodyStyle>
      <a:lvl1pPr marL="609608" indent="-609608" algn="l" defTabSz="812810" rtl="0" eaLnBrk="1" latinLnBrk="0" hangingPunct="1">
        <a:lnSpc>
          <a:spcPct val="120000"/>
        </a:lnSpc>
        <a:spcBef>
          <a:spcPct val="20000"/>
        </a:spcBef>
        <a:buSzPct val="100000"/>
        <a:buFontTx/>
        <a:buBlip>
          <a:blip r:embed="rId4"/>
        </a:buBlip>
        <a:defRPr sz="2800" kern="1200">
          <a:solidFill>
            <a:srgbClr val="667CB1"/>
          </a:solidFill>
          <a:latin typeface="Source Sans Pro"/>
          <a:ea typeface="+mn-ea"/>
          <a:cs typeface="Source Sans Pro"/>
        </a:defRPr>
      </a:lvl1pPr>
      <a:lvl2pPr marL="1422418" indent="-609608" algn="l" defTabSz="812810" rtl="0" eaLnBrk="1" latinLnBrk="0" hangingPunct="1">
        <a:lnSpc>
          <a:spcPct val="120000"/>
        </a:lnSpc>
        <a:spcBef>
          <a:spcPct val="20000"/>
        </a:spcBef>
        <a:buClr>
          <a:srgbClr val="203464"/>
        </a:buClr>
        <a:buSzPct val="100000"/>
        <a:buFontTx/>
        <a:buBlip>
          <a:blip r:embed="rId5"/>
        </a:buBlip>
        <a:defRPr sz="2500" kern="1200">
          <a:solidFill>
            <a:srgbClr val="667CB1"/>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500" kern="1200">
          <a:solidFill>
            <a:srgbClr val="667CB1"/>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500" kern="1200">
          <a:solidFill>
            <a:srgbClr val="667CB1"/>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500" kern="1200">
          <a:solidFill>
            <a:srgbClr val="667CB1"/>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a:blip r:embed="rId4"/>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80" y="2003829"/>
            <a:ext cx="14631829" cy="5725490"/>
          </a:xfrm>
          <a:prstGeom prst="rect">
            <a:avLst/>
          </a:prstGeom>
        </p:spPr>
        <p:txBody>
          <a:bodyPr vert="horz" lIns="162562" tIns="81281" rIns="162562" bIns="81281"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6" name="Slide Number Placeholder 5"/>
          <p:cNvSpPr txBox="1">
            <a:spLocks/>
          </p:cNvSpPr>
          <p:nvPr/>
        </p:nvSpPr>
        <p:spPr>
          <a:xfrm>
            <a:off x="15329594" y="8504616"/>
            <a:ext cx="758984" cy="486834"/>
          </a:xfrm>
          <a:prstGeom prst="rect">
            <a:avLst/>
          </a:prstGeom>
        </p:spPr>
        <p:txBody>
          <a:bodyPr lIns="162562" tIns="81281" rIns="162562" bIns="81281"/>
          <a:lstStyle>
            <a:defPPr>
              <a:defRPr lang="en-US"/>
            </a:defPPr>
            <a:lvl1pPr marL="0" algn="l" defTabSz="457200" rtl="0" eaLnBrk="1" latinLnBrk="0" hangingPunct="1">
              <a:defRPr sz="2400" b="0" i="0" kern="1200">
                <a:solidFill>
                  <a:schemeClr val="bg1">
                    <a:lumMod val="50000"/>
                  </a:schemeClr>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D9C96A1-29E8-904A-AD37-C77418776FF7}" type="slidenum">
              <a:rPr lang="en-US" sz="1600" smtClean="0">
                <a:solidFill>
                  <a:srgbClr val="101121"/>
                </a:solidFill>
                <a:latin typeface="Arial"/>
                <a:cs typeface="Arial"/>
              </a:rPr>
              <a:pPr algn="ctr"/>
              <a:t>‹#›</a:t>
            </a:fld>
            <a:endParaRPr lang="en-US" sz="1600" dirty="0">
              <a:solidFill>
                <a:srgbClr val="101121"/>
              </a:solidFill>
              <a:latin typeface="Arial"/>
              <a:cs typeface="Arial"/>
            </a:endParaRPr>
          </a:p>
        </p:txBody>
      </p:sp>
      <p:sp>
        <p:nvSpPr>
          <p:cNvPr id="10"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540194732"/>
      </p:ext>
    </p:extLst>
  </p:cSld>
  <p:clrMap bg1="lt1" tx1="dk1" bg2="lt2" tx2="dk2" accent1="accent1" accent2="accent2" accent3="accent3" accent4="accent4" accent5="accent5" accent6="accent6" hlink="hlink" folHlink="folHlink"/>
  <p:sldLayoutIdLst>
    <p:sldLayoutId id="2147483776" r:id="rId1"/>
    <p:sldLayoutId id="2147483777" r:id="rId2"/>
  </p:sldLayoutIdLst>
  <p:timing>
    <p:tnLst>
      <p:par>
        <p:cTn id="1" dur="indefinite" restart="never" nodeType="tmRoot"/>
      </p:par>
    </p:tnLst>
  </p:timing>
  <p:txStyles>
    <p:titleStyle>
      <a:lvl1pPr algn="ctr" defTabSz="812810" rtl="0" eaLnBrk="1" latinLnBrk="0" hangingPunct="1">
        <a:spcBef>
          <a:spcPct val="0"/>
        </a:spcBef>
        <a:buNone/>
        <a:defRPr sz="3600" b="1" i="0" kern="1200" cap="all">
          <a:solidFill>
            <a:schemeClr val="accent1"/>
          </a:solidFill>
          <a:latin typeface="Arial"/>
          <a:ea typeface="+mj-ea"/>
          <a:cs typeface="Arial"/>
        </a:defRPr>
      </a:lvl1pPr>
    </p:titleStyle>
    <p:bodyStyle>
      <a:lvl1pPr marL="609608" indent="-609608" algn="l" defTabSz="812810" rtl="0" eaLnBrk="1" latinLnBrk="0" hangingPunct="1">
        <a:lnSpc>
          <a:spcPct val="120000"/>
        </a:lnSpc>
        <a:spcBef>
          <a:spcPct val="20000"/>
        </a:spcBef>
        <a:buSzPct val="100000"/>
        <a:buFontTx/>
        <a:buBlip>
          <a:blip r:embed="rId5"/>
        </a:buBlip>
        <a:defRPr sz="2800" b="0" i="0" kern="1200">
          <a:solidFill>
            <a:schemeClr val="tx1"/>
          </a:solidFill>
          <a:latin typeface="Arial"/>
          <a:ea typeface="+mn-ea"/>
          <a:cs typeface="Arial"/>
        </a:defRPr>
      </a:lvl1pPr>
      <a:lvl2pPr marL="1422418" indent="-609608" algn="l" defTabSz="812810" rtl="0" eaLnBrk="1" latinLnBrk="0" hangingPunct="1">
        <a:lnSpc>
          <a:spcPct val="120000"/>
        </a:lnSpc>
        <a:spcBef>
          <a:spcPct val="20000"/>
        </a:spcBef>
        <a:buClr>
          <a:srgbClr val="203464"/>
        </a:buClr>
        <a:buSzPct val="100000"/>
        <a:buFontTx/>
        <a:buBlip>
          <a:blip r:embed="rId6"/>
        </a:buBlip>
        <a:defRPr sz="2500" kern="1200">
          <a:solidFill>
            <a:schemeClr val="bg1">
              <a:lumMod val="50000"/>
            </a:schemeClr>
          </a:solidFill>
          <a:latin typeface="Arial"/>
          <a:ea typeface="+mn-ea"/>
          <a:cs typeface="Arial"/>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Arial"/>
          <a:ea typeface="+mn-ea"/>
          <a:cs typeface="Arial"/>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Arial"/>
          <a:ea typeface="+mn-ea"/>
          <a:cs typeface="Arial"/>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Arial"/>
          <a:ea typeface="+mn-ea"/>
          <a:cs typeface="Arial"/>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a:blip r:embed="rId9"/>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80" y="2003829"/>
            <a:ext cx="14631829" cy="5725490"/>
          </a:xfrm>
          <a:prstGeom prst="rect">
            <a:avLst/>
          </a:prstGeom>
        </p:spPr>
        <p:txBody>
          <a:bodyPr vert="horz" lIns="162562" tIns="81281" rIns="162562" bIns="8128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6" name="Slide Number Placeholder 5"/>
          <p:cNvSpPr txBox="1">
            <a:spLocks/>
          </p:cNvSpPr>
          <p:nvPr/>
        </p:nvSpPr>
        <p:spPr>
          <a:xfrm>
            <a:off x="15329594" y="8504616"/>
            <a:ext cx="758984" cy="486834"/>
          </a:xfrm>
          <a:prstGeom prst="rect">
            <a:avLst/>
          </a:prstGeom>
        </p:spPr>
        <p:txBody>
          <a:bodyPr lIns="162562" tIns="81281" rIns="162562" bIns="81281"/>
          <a:lstStyle>
            <a:defPPr>
              <a:defRPr lang="en-US"/>
            </a:defPPr>
            <a:lvl1pPr marL="0" algn="l" defTabSz="457200" rtl="0" eaLnBrk="1" latinLnBrk="0" hangingPunct="1">
              <a:defRPr sz="2400" b="0" i="0" kern="1200">
                <a:solidFill>
                  <a:schemeClr val="bg1">
                    <a:lumMod val="50000"/>
                  </a:schemeClr>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D9C96A1-29E8-904A-AD37-C77418776FF7}" type="slidenum">
              <a:rPr lang="en-US" sz="1600" smtClean="0">
                <a:solidFill>
                  <a:srgbClr val="101121"/>
                </a:solidFill>
                <a:latin typeface="Arial"/>
                <a:cs typeface="Arial"/>
              </a:rPr>
              <a:pPr algn="ctr"/>
              <a:t>‹#›</a:t>
            </a:fld>
            <a:endParaRPr lang="en-US" sz="1600" dirty="0">
              <a:solidFill>
                <a:srgbClr val="101121"/>
              </a:solidFill>
              <a:latin typeface="Arial"/>
              <a:cs typeface="Arial"/>
            </a:endParaRPr>
          </a:p>
        </p:txBody>
      </p:sp>
      <p:sp>
        <p:nvSpPr>
          <p:cNvPr id="9" name="Title Placeholder 1"/>
          <p:cNvSpPr>
            <a:spLocks noGrp="1"/>
          </p:cNvSpPr>
          <p:nvPr>
            <p:ph type="title"/>
          </p:nvPr>
        </p:nvSpPr>
        <p:spPr>
          <a:xfrm>
            <a:off x="4571999" y="191620"/>
            <a:ext cx="10872709" cy="1012889"/>
          </a:xfrm>
          <a:prstGeom prst="rect">
            <a:avLst/>
          </a:prstGeom>
        </p:spPr>
        <p:txBody>
          <a:bodyPr vert="horz" lIns="162562" tIns="81281" rIns="162562" bIns="8128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499224806"/>
      </p:ext>
    </p:extLst>
  </p:cSld>
  <p:clrMap bg1="lt1" tx1="dk1" bg2="lt2" tx2="dk2" accent1="accent1" accent2="accent2" accent3="accent3" accent4="accent4" accent5="accent5" accent6="accent6" hlink="hlink" folHlink="folHlink"/>
  <p:sldLayoutIdLst>
    <p:sldLayoutId id="2147483806" r:id="rId1"/>
    <p:sldLayoutId id="2147483810" r:id="rId2"/>
    <p:sldLayoutId id="2147483811" r:id="rId3"/>
    <p:sldLayoutId id="2147483821" r:id="rId4"/>
    <p:sldLayoutId id="2147483827" r:id="rId5"/>
    <p:sldLayoutId id="2147483871" r:id="rId6"/>
    <p:sldLayoutId id="2147483876" r:id="rId7"/>
  </p:sldLayoutIdLst>
  <p:timing>
    <p:tnLst>
      <p:par>
        <p:cTn id="1" dur="indefinite" restart="never" nodeType="tmRoot"/>
      </p:par>
    </p:tnLst>
  </p:timing>
  <p:txStyles>
    <p:titleStyle>
      <a:lvl1pPr algn="ctr" defTabSz="812810" rtl="0" eaLnBrk="1" latinLnBrk="0" hangingPunct="1">
        <a:spcBef>
          <a:spcPct val="0"/>
        </a:spcBef>
        <a:buNone/>
        <a:defRPr sz="3600" b="1" i="0" kern="1200" cap="all">
          <a:solidFill>
            <a:schemeClr val="accent1"/>
          </a:solidFill>
          <a:latin typeface="Arial" panose="020B0604020202020204" pitchFamily="34" charset="0"/>
          <a:ea typeface="+mj-ea"/>
          <a:cs typeface="Arial" panose="020B0604020202020204" pitchFamily="34" charset="0"/>
        </a:defRPr>
      </a:lvl1pPr>
    </p:titleStyle>
    <p:bodyStyle>
      <a:lvl1pPr marL="609608" indent="-609608" algn="l" defTabSz="812810" rtl="0" eaLnBrk="1" latinLnBrk="0" hangingPunct="1">
        <a:lnSpc>
          <a:spcPct val="120000"/>
        </a:lnSpc>
        <a:spcBef>
          <a:spcPct val="20000"/>
        </a:spcBef>
        <a:buSzPct val="100000"/>
        <a:buFontTx/>
        <a:buBlip>
          <a:blip r:embed="rId10"/>
        </a:buBlip>
        <a:defRPr sz="2800" b="0" i="0" kern="1200">
          <a:solidFill>
            <a:schemeClr val="tx1"/>
          </a:solidFill>
          <a:latin typeface="Arial" panose="020B0604020202020204" pitchFamily="34" charset="0"/>
          <a:ea typeface="+mn-ea"/>
          <a:cs typeface="Arial" panose="020B0604020202020204" pitchFamily="34" charset="0"/>
        </a:defRPr>
      </a:lvl1pPr>
      <a:lvl2pPr marL="1422418" indent="-609608" algn="l" defTabSz="812810" rtl="0" eaLnBrk="1" latinLnBrk="0" hangingPunct="1">
        <a:lnSpc>
          <a:spcPct val="120000"/>
        </a:lnSpc>
        <a:spcBef>
          <a:spcPct val="20000"/>
        </a:spcBef>
        <a:buClr>
          <a:srgbClr val="203464"/>
        </a:buClr>
        <a:buSzPct val="100000"/>
        <a:buFontTx/>
        <a:buBlip>
          <a:blip r:embed="rId11"/>
        </a:buBlip>
        <a:defRPr sz="2500" kern="1200">
          <a:solidFill>
            <a:schemeClr val="bg1">
              <a:lumMod val="50000"/>
            </a:schemeClr>
          </a:solidFill>
          <a:latin typeface="Arial" panose="020B0604020202020204" pitchFamily="34" charset="0"/>
          <a:ea typeface="+mn-ea"/>
          <a:cs typeface="Arial" panose="020B0604020202020204" pitchFamily="34" charset="0"/>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Arial" panose="020B0604020202020204" pitchFamily="34" charset="0"/>
          <a:ea typeface="+mn-ea"/>
          <a:cs typeface="Arial" panose="020B0604020202020204" pitchFamily="34" charset="0"/>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Arial" panose="020B0604020202020204" pitchFamily="34" charset="0"/>
          <a:ea typeface="+mn-ea"/>
          <a:cs typeface="Arial" panose="020B0604020202020204" pitchFamily="34" charset="0"/>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Arial" panose="020B0604020202020204" pitchFamily="34" charset="0"/>
          <a:ea typeface="+mn-ea"/>
          <a:cs typeface="Arial" panose="020B0604020202020204" pitchFamily="34" charset="0"/>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MQjRxqFQoTCIPYjaa3jccCFYH-cgodyuAJOg&amp;url=http://www.pihra.org/&amp;ei=CaS_VcOvJIH9ywPKwafQAw&amp;psig=AFQjCNEfrb7LbnHbS_qJ_lCDcG4Qu4t77g&amp;ust=1438709129652842"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google.com/url?sa=i&amp;rct=j&amp;q=&amp;esrc=s&amp;frm=1&amp;source=images&amp;cd=&amp;cad=rja&amp;uact=8&amp;ved=0CAcQjRxqFQoTCIfs8vfb7ccCFYI4Pgod7kUB8w&amp;url=http://clipart.me/premium-transportation/vector-isometric-building-with-metro-station-146303&amp;psig=AFQjCNEOLryCfxtS1qGYKey43Z_HCjzgfQ&amp;ust=1442017497997492" TargetMode="External"/><Relationship Id="rId7"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11.emf"/><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2.emf"/><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google.com/url?sa=i&amp;rct=j&amp;q=&amp;esrc=s&amp;frm=1&amp;source=images&amp;cd=&amp;cad=rja&amp;uact=8&amp;ved=0CAcQjRxqFQoTCIfs8vfb7ccCFYI4Pgod7kUB8w&amp;url=http://clipart.me/premium-transportation/vector-isometric-building-with-metro-station-146303&amp;psig=AFQjCNEOLryCfxtS1qGYKey43Z_HCjzgfQ&amp;ust=1442017497997492" TargetMode="External"/><Relationship Id="rId7"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84.jpeg"/><Relationship Id="rId5" Type="http://schemas.openxmlformats.org/officeDocument/2006/relationships/hyperlink" Target="http://www.google.com/url?sa=i&amp;rct=j&amp;q=&amp;esrc=s&amp;frm=1&amp;source=images&amp;cd=&amp;cad=rja&amp;uact=8&amp;ved=0ahUKEwj_9KS104TLAhVqw3IKHR53C7gQjRwIBw&amp;url=http://abcnews.go.com/blogs/entertainment/2011/12/kardashian-family-reveals-dramatic-christmas-card-for-2011/&amp;bvm=bv.114733917,d.bGs&amp;psig=AFQjCNFMYr06-L2Z6ZC8WB1ba6z_1exNLg&amp;ust=1455999613335022" TargetMode="External"/><Relationship Id="rId4" Type="http://schemas.openxmlformats.org/officeDocument/2006/relationships/image" Target="../media/image83.jpg"/></Relationships>
</file>

<file path=ppt/slides/_rels/slide3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3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google.com/url?sa=i&amp;rct=j&amp;q=&amp;esrc=s&amp;frm=1&amp;source=images&amp;cd=&amp;cad=rja&amp;uact=8&amp;ved=0CAcQjRxqFQoTCIfs8vfb7ccCFYI4Pgod7kUB8w&amp;url=http://clipart.me/premium-transportation/vector-isometric-building-with-metro-station-146303&amp;psig=AFQjCNEOLryCfxtS1qGYKey43Z_HCjzgfQ&amp;ust=1442017497997492" TargetMode="External"/><Relationship Id="rId7"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com/url?sa=i&amp;rct=j&amp;q=&amp;esrc=s&amp;frm=1&amp;source=images&amp;cd=&amp;cad=rja&amp;uact=8&amp;ved=0ahUKEwjajsHZqITLAhXEWiwKHbqwCDsQjRwIBw&amp;url=https://www.glasbergen.com/job-interview-cartoons/&amp;psig=AFQjCNEi52YYKTGmd6SBZOay_ZobAty1eg&amp;ust=1455987996862043" TargetMode="External"/><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90.gif"/></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jpeg"/><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jpeg"/><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google.com/url?sa=i&amp;rct=j&amp;q=&amp;esrc=s&amp;frm=1&amp;source=images&amp;cd=&amp;cad=rja&amp;uact=8&amp;ved=0CAcQjRxqFQoTCIfs8vfb7ccCFYI4Pgod7kUB8w&amp;url=http://clipart.me/premium-transportation/vector-isometric-building-with-metro-station-146303&amp;psig=AFQjCNEOLryCfxtS1qGYKey43Z_HCjzgfQ&amp;ust=1442017497997492" TargetMode="External"/><Relationship Id="rId7" Type="http://schemas.openxmlformats.org/officeDocument/2006/relationships/image" Target="../media/image12.emf"/><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google.com/url?sa=i&amp;rct=j&amp;q=&amp;esrc=s&amp;frm=1&amp;source=images&amp;cd=&amp;cad=rja&amp;uact=8&amp;ved=0CAcQjRxqFQoTCIfs8vfb7ccCFYI4Pgod7kUB8w&amp;url=http://clipart.me/premium-transportation/vector-isometric-building-with-metro-station-146303&amp;psig=AFQjCNEOLryCfxtS1qGYKey43Z_HCjzgfQ&amp;ust=1442017497997492" TargetMode="External"/><Relationship Id="rId7"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emf"/><Relationship Id="rId7" Type="http://schemas.openxmlformats.org/officeDocument/2006/relationships/image" Target="../media/image109.e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emf"/><Relationship Id="rId5" Type="http://schemas.openxmlformats.org/officeDocument/2006/relationships/image" Target="../media/image107.emf"/><Relationship Id="rId10" Type="http://schemas.openxmlformats.org/officeDocument/2006/relationships/image" Target="../media/image112.emf"/><Relationship Id="rId4" Type="http://schemas.openxmlformats.org/officeDocument/2006/relationships/image" Target="../media/image106.png"/><Relationship Id="rId9"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7.jpeg"/><Relationship Id="rId5" Type="http://schemas.openxmlformats.org/officeDocument/2006/relationships/image" Target="../media/image122.png"/><Relationship Id="rId10" Type="http://schemas.openxmlformats.org/officeDocument/2006/relationships/hyperlink" Target="http://www.33ff.com/flags/XL_flags/China_flag.gif" TargetMode="External"/><Relationship Id="rId4" Type="http://schemas.openxmlformats.org/officeDocument/2006/relationships/image" Target="../media/image121.png"/><Relationship Id="rId9" Type="http://schemas.openxmlformats.org/officeDocument/2006/relationships/image" Target="../media/image126.jpe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9.xml.rels><?xml version="1.0" encoding="UTF-8" standalone="yes"?>
<Relationships xmlns="http://schemas.openxmlformats.org/package/2006/relationships"><Relationship Id="rId8" Type="http://schemas.openxmlformats.org/officeDocument/2006/relationships/hyperlink" Target="http://www.bing.com/images/search?q=belgium+flag&amp;view=detail&amp;id=64C7DA8399D7573247D0964BF1ADB4396071FD06&amp;first=0&amp;FORM=IDFRIR" TargetMode="External"/><Relationship Id="rId13" Type="http://schemas.openxmlformats.org/officeDocument/2006/relationships/hyperlink" Target="http://www.google.co.uk/imgres?imgurl=http://daytranslations.com/images/IsraelFlag.gif&amp;imgrefurl=http://daytranslations.com/israeli_flag.aspx&amp;h=788&amp;w=1181&amp;sz=14&amp;tbnid=38owKzUR58s8OM:&amp;tbnh=100&amp;tbnw=150&amp;prev=/search?q=israel+flag&amp;tbm=isch&amp;tbo=u&amp;zoom=1&amp;q=israel+flag&amp;hl=en&amp;usg=__p1QmdMJRO8ruBuXJhsg-NYdFqAA=&amp;sa=X&amp;ei=tNw7TuedKM2LhQeIhIWaAg&amp;ved=0CCoQ9QEw" TargetMode="External"/><Relationship Id="rId3" Type="http://schemas.openxmlformats.org/officeDocument/2006/relationships/image" Target="../media/image141.png"/><Relationship Id="rId7" Type="http://schemas.openxmlformats.org/officeDocument/2006/relationships/image" Target="../media/image144.jpeg"/><Relationship Id="rId12" Type="http://schemas.openxmlformats.org/officeDocument/2006/relationships/image" Target="../media/image147.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hyperlink" Target="http://www.ekmpowershop4.com/ekmps/shops/xpaste/resources/image/australia-flag.jpg" TargetMode="External"/><Relationship Id="rId11" Type="http://schemas.openxmlformats.org/officeDocument/2006/relationships/hyperlink" Target="http://www.crwflags.com/fotw/images/g/gb" TargetMode="External"/><Relationship Id="rId5" Type="http://schemas.openxmlformats.org/officeDocument/2006/relationships/image" Target="../media/image143.png"/><Relationship Id="rId10" Type="http://schemas.openxmlformats.org/officeDocument/2006/relationships/image" Target="../media/image146.jpeg"/><Relationship Id="rId4" Type="http://schemas.openxmlformats.org/officeDocument/2006/relationships/image" Target="../media/image142.jpeg"/><Relationship Id="rId9" Type="http://schemas.openxmlformats.org/officeDocument/2006/relationships/image" Target="../media/image145.jpeg"/><Relationship Id="rId14" Type="http://schemas.openxmlformats.org/officeDocument/2006/relationships/image" Target="../media/image14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07.emf"/><Relationship Id="rId7" Type="http://schemas.openxmlformats.org/officeDocument/2006/relationships/hyperlink" Target="http://www.bing.com/images/search?q=japan+flag&amp;view=detail&amp;id=DE27250210FFB583435921C2CC4E8E8F5F8BC214&amp;first=0&amp;qpvt=japan+flag&amp;FORM=IDFRIR"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5.png"/><Relationship Id="rId5" Type="http://schemas.openxmlformats.org/officeDocument/2006/relationships/image" Target="../media/image150.png"/><Relationship Id="rId10" Type="http://schemas.openxmlformats.org/officeDocument/2006/relationships/image" Target="../media/image154.jpeg"/><Relationship Id="rId4" Type="http://schemas.openxmlformats.org/officeDocument/2006/relationships/image" Target="../media/image149.png"/><Relationship Id="rId9" Type="http://schemas.openxmlformats.org/officeDocument/2006/relationships/image" Target="../media/image15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9.emf"/><Relationship Id="rId7" Type="http://schemas.openxmlformats.org/officeDocument/2006/relationships/image" Target="../media/image11.emf"/><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49.png"/></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ahUKEwjE-tq644vLAhWByXIKHdkDAZQQjRwIBw&amp;url=http://www.thehrgroupinc.net/about/newsletter-articles/at-will-vs-right-to-work/&amp;psig=AFQjCNEyMT8m_E_wNpxcHNpcpBotbIhdHw&amp;ust=1456244432915083"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8.png"/></Relationships>
</file>

<file path=ppt/slides/_rels/slide6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jpg"/><Relationship Id="rId7" Type="http://schemas.openxmlformats.org/officeDocument/2006/relationships/image" Target="../media/image16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5.emf"/><Relationship Id="rId5" Type="http://schemas.openxmlformats.org/officeDocument/2006/relationships/image" Target="../media/image162.png"/><Relationship Id="rId10" Type="http://schemas.openxmlformats.org/officeDocument/2006/relationships/image" Target="../media/image166.jpeg"/><Relationship Id="rId4" Type="http://schemas.openxmlformats.org/officeDocument/2006/relationships/image" Target="../media/image161.jpg"/><Relationship Id="rId9" Type="http://schemas.openxmlformats.org/officeDocument/2006/relationships/image" Target="../media/image165.png"/></Relationships>
</file>

<file path=ppt/slides/_rels/slide6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68.jpeg"/><Relationship Id="rId7" Type="http://schemas.openxmlformats.org/officeDocument/2006/relationships/hyperlink" Target="http://www.bing.com/images/search?q=japan+flag&amp;view=detail&amp;id=DE27250210FFB583435921C2CC4E8E8F5F8BC214&amp;first=0&amp;qpvt=japan+flag&amp;FORM=IDFRIR"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hyperlink" Target="http://www.google.co.uk/imgres?imgurl=http://www.amazingindia.net/wp-content/uploads/2010/03/indiaflag.gif&amp;imgrefurl=http://www.amazingindia.net/tag/indian-national-flag&amp;h=240&amp;w=360&amp;sz=7&amp;tbnid=HTXuvEKJGmKqYM:&amp;tbnh=81&amp;tbnw=121&amp;prev=/images?q=indian+flag&amp;zoom=1&amp;q=indian+flag&amp;hl=en&amp;usg=__HqlW6mvDC6oIsDEKl6pPglfLghM=&amp;sa=X&amp;ei=CbALTbyTEIexhQez6PTSCw&amp;ved=0CCYQ9QEw"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6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80.png"/></Relationships>
</file>

<file path=ppt/slides/_rels/slide6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6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google.com/url?sa=i&amp;rct=j&amp;q=&amp;esrc=s&amp;frm=1&amp;source=images&amp;cd=&amp;cad=rja&amp;uact=8&amp;ved=0CAcQjRxqFQoTCIfs8vfb7ccCFYI4Pgod7kUB8w&amp;url=http://clipart.me/premium-transportation/vector-isometric-building-with-metro-station-146303&amp;psig=AFQjCNEOLryCfxtS1qGYKey43Z_HCjzgfQ&amp;ust=1442017497997492" TargetMode="External"/><Relationship Id="rId7" Type="http://schemas.openxmlformats.org/officeDocument/2006/relationships/image" Target="../media/image12.emf"/><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93.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96.jpg"/></Relationships>
</file>

<file path=ppt/slides/_rels/slide94.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96.jpg"/></Relationships>
</file>

<file path=ppt/slides/_rels/slide9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24585"/>
            <a:ext cx="16257588" cy="1012889"/>
          </a:xfrm>
        </p:spPr>
        <p:txBody>
          <a:bodyPr anchor="t">
            <a:noAutofit/>
          </a:bodyPr>
          <a:lstStyle/>
          <a:p>
            <a:pPr algn="ctr"/>
            <a:r>
              <a:rPr lang="en-US" sz="4800" dirty="0" smtClean="0"/>
              <a:t>Managing the Complexity of Global HR</a:t>
            </a:r>
            <a:r>
              <a:rPr lang="en-US" sz="4800" dirty="0"/>
              <a:t/>
            </a:r>
            <a:br>
              <a:rPr lang="en-US" sz="4800" dirty="0"/>
            </a:br>
            <a:endParaRPr lang="en-US" sz="4800" dirty="0"/>
          </a:p>
        </p:txBody>
      </p:sp>
      <p:sp>
        <p:nvSpPr>
          <p:cNvPr id="5" name="Text Placeholder 2"/>
          <p:cNvSpPr txBox="1">
            <a:spLocks/>
          </p:cNvSpPr>
          <p:nvPr/>
        </p:nvSpPr>
        <p:spPr>
          <a:xfrm>
            <a:off x="1073150" y="5716412"/>
            <a:ext cx="12309539" cy="987410"/>
          </a:xfrm>
          <a:prstGeom prst="rect">
            <a:avLst/>
          </a:prstGeom>
        </p:spPr>
        <p:txBody>
          <a:bodyPr anchor="ctr">
            <a:noAutofit/>
          </a:bodyPr>
          <a:lstStyle>
            <a:lvl1pPr marL="0" indent="0" algn="l" defTabSz="812810" rtl="0" eaLnBrk="1" latinLnBrk="0" hangingPunct="1">
              <a:lnSpc>
                <a:spcPct val="120000"/>
              </a:lnSpc>
              <a:spcBef>
                <a:spcPct val="20000"/>
              </a:spcBef>
              <a:buSzPct val="100000"/>
              <a:buFont typeface="Arial"/>
              <a:buNone/>
              <a:defRPr sz="3800" kern="1200">
                <a:solidFill>
                  <a:srgbClr val="767676"/>
                </a:solidFill>
                <a:latin typeface="Arial"/>
                <a:ea typeface="+mn-ea"/>
                <a:cs typeface="Arial"/>
              </a:defRPr>
            </a:lvl1pPr>
            <a:lvl2pPr marL="812810" indent="0" algn="l" defTabSz="812810" rtl="0" eaLnBrk="1" latinLnBrk="0" hangingPunct="1">
              <a:lnSpc>
                <a:spcPct val="120000"/>
              </a:lnSpc>
              <a:spcBef>
                <a:spcPct val="20000"/>
              </a:spcBef>
              <a:buClr>
                <a:srgbClr val="203464"/>
              </a:buClr>
              <a:buSzPct val="100000"/>
              <a:buFont typeface="Arial"/>
              <a:buNone/>
              <a:defRPr sz="2500" kern="1200">
                <a:solidFill>
                  <a:srgbClr val="667CB1"/>
                </a:solidFill>
                <a:latin typeface="Source Sans Pro"/>
                <a:ea typeface="+mn-ea"/>
                <a:cs typeface="Source Sans Pro"/>
              </a:defRPr>
            </a:lvl2pPr>
            <a:lvl3pPr marL="1625620" indent="0" algn="l" defTabSz="812810" rtl="0" eaLnBrk="1" latinLnBrk="0" hangingPunct="1">
              <a:lnSpc>
                <a:spcPct val="120000"/>
              </a:lnSpc>
              <a:spcBef>
                <a:spcPct val="20000"/>
              </a:spcBef>
              <a:buFont typeface="Arial"/>
              <a:buNone/>
              <a:defRPr sz="2500" kern="1200">
                <a:solidFill>
                  <a:srgbClr val="667CB1"/>
                </a:solidFill>
                <a:latin typeface="Source Sans Pro"/>
                <a:ea typeface="+mn-ea"/>
                <a:cs typeface="Source Sans Pro"/>
              </a:defRPr>
            </a:lvl3pPr>
            <a:lvl4pPr marL="2438431" indent="0" algn="l" defTabSz="812810" rtl="0" eaLnBrk="1" latinLnBrk="0" hangingPunct="1">
              <a:lnSpc>
                <a:spcPct val="120000"/>
              </a:lnSpc>
              <a:spcBef>
                <a:spcPct val="20000"/>
              </a:spcBef>
              <a:buFont typeface="Arial"/>
              <a:buNone/>
              <a:defRPr sz="2500" kern="1200">
                <a:solidFill>
                  <a:srgbClr val="667CB1"/>
                </a:solidFill>
                <a:latin typeface="Source Sans Pro"/>
                <a:ea typeface="+mn-ea"/>
                <a:cs typeface="Source Sans Pro"/>
              </a:defRPr>
            </a:lvl4pPr>
            <a:lvl5pPr marL="3251241" indent="0" algn="l" defTabSz="812810" rtl="0" eaLnBrk="1" latinLnBrk="0" hangingPunct="1">
              <a:lnSpc>
                <a:spcPct val="120000"/>
              </a:lnSpc>
              <a:spcBef>
                <a:spcPct val="20000"/>
              </a:spcBef>
              <a:buFont typeface="Arial"/>
              <a:buNone/>
              <a:defRPr sz="2500" kern="1200">
                <a:solidFill>
                  <a:srgbClr val="667CB1"/>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pPr>
              <a:spcBef>
                <a:spcPts val="0"/>
              </a:spcBef>
            </a:pPr>
            <a:endParaRPr lang="en-US" sz="3200" dirty="0"/>
          </a:p>
        </p:txBody>
      </p:sp>
      <p:sp>
        <p:nvSpPr>
          <p:cNvPr id="3" name="AutoShape 2" descr="https://encrypted-tbn3.gstatic.com/images?q=tbn:ANd9GcRxhStbBrZPYOx_fAfU9Di90wg1fI_8CzImaAB1NGryIEovZZJf69PMMzs">
            <a:hlinkClick r:id="rId3"/>
          </p:cNvPr>
          <p:cNvSpPr>
            <a:spLocks noChangeAspect="1" noChangeArrowheads="1"/>
          </p:cNvSpPr>
          <p:nvPr/>
        </p:nvSpPr>
        <p:spPr bwMode="auto">
          <a:xfrm>
            <a:off x="144463" y="-395288"/>
            <a:ext cx="1857375" cy="83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https://encrypted-tbn3.gstatic.com/images?q=tbn:ANd9GcRxhStbBrZPYOx_fAfU9Di90wg1fI_8CzImaAB1NGryIEovZZJf69PMMzs">
            <a:hlinkClick r:id="rId3"/>
          </p:cNvPr>
          <p:cNvSpPr>
            <a:spLocks noChangeAspect="1" noChangeArrowheads="1"/>
          </p:cNvSpPr>
          <p:nvPr/>
        </p:nvSpPr>
        <p:spPr bwMode="auto">
          <a:xfrm>
            <a:off x="296863" y="-242888"/>
            <a:ext cx="1857375" cy="83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6" descr="https://encrypted-tbn3.gstatic.com/images?q=tbn:ANd9GcRxhStbBrZPYOx_fAfU9Di90wg1fI_8CzImaAB1NGryIEovZZJf69PMMzs">
            <a:hlinkClick r:id="rId3"/>
          </p:cNvPr>
          <p:cNvSpPr>
            <a:spLocks noChangeAspect="1" noChangeArrowheads="1"/>
          </p:cNvSpPr>
          <p:nvPr/>
        </p:nvSpPr>
        <p:spPr bwMode="auto">
          <a:xfrm>
            <a:off x="449263" y="-90488"/>
            <a:ext cx="1857375" cy="83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Radius Logo Blu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08116" y="1303543"/>
            <a:ext cx="2733800" cy="2721042"/>
          </a:xfrm>
          <a:prstGeom prst="rect">
            <a:avLst/>
          </a:prstGeom>
        </p:spPr>
      </p:pic>
    </p:spTree>
    <p:extLst>
      <p:ext uri="{BB962C8B-B14F-4D97-AF65-F5344CB8AC3E}">
        <p14:creationId xmlns:p14="http://schemas.microsoft.com/office/powerpoint/2010/main" val="2039546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957263" y="4267200"/>
            <a:ext cx="14511337" cy="25908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grpSp>
        <p:nvGrpSpPr>
          <p:cNvPr id="3" name="Group 3"/>
          <p:cNvGrpSpPr>
            <a:grpSpLocks/>
          </p:cNvGrpSpPr>
          <p:nvPr/>
        </p:nvGrpSpPr>
        <p:grpSpPr bwMode="auto">
          <a:xfrm>
            <a:off x="957263" y="2028825"/>
            <a:ext cx="9474200" cy="647700"/>
            <a:chOff x="907167" y="2200649"/>
            <a:chExt cx="4972276" cy="647780"/>
          </a:xfrm>
        </p:grpSpPr>
        <p:sp>
          <p:nvSpPr>
            <p:cNvPr id="5" name="Rectangle 4"/>
            <p:cNvSpPr/>
            <p:nvPr/>
          </p:nvSpPr>
          <p:spPr>
            <a:xfrm>
              <a:off x="907167" y="2294324"/>
              <a:ext cx="4799812" cy="5541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36000"/>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2000">
                <a:solidFill>
                  <a:srgbClr val="FFFFFF"/>
                </a:solidFill>
                <a:latin typeface="Calibri" pitchFamily="34" charset="0"/>
              </a:endParaRPr>
            </a:p>
          </p:txBody>
        </p:sp>
        <p:sp>
          <p:nvSpPr>
            <p:cNvPr id="25614" name="Text Placeholder 2"/>
            <p:cNvSpPr txBox="1">
              <a:spLocks/>
            </p:cNvSpPr>
            <p:nvPr/>
          </p:nvSpPr>
          <p:spPr bwMode="auto">
            <a:xfrm>
              <a:off x="907167" y="2200649"/>
              <a:ext cx="4972276" cy="53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62" tIns="81281" rIns="162562" bIns="81281"/>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buFontTx/>
                <a:buNone/>
              </a:pPr>
              <a:r>
                <a:rPr lang="en-US" altLang="en-US" b="1">
                  <a:solidFill>
                    <a:schemeClr val="bg1"/>
                  </a:solidFill>
                </a:rPr>
                <a:t>China</a:t>
              </a:r>
              <a:r>
                <a:rPr lang="en-US" altLang="en-US">
                  <a:solidFill>
                    <a:schemeClr val="bg1"/>
                  </a:solidFill>
                </a:rPr>
                <a:t> is to surpass the </a:t>
              </a:r>
              <a:r>
                <a:rPr lang="en-US" altLang="en-US" b="1">
                  <a:solidFill>
                    <a:schemeClr val="bg1"/>
                  </a:solidFill>
                </a:rPr>
                <a:t>US</a:t>
              </a:r>
              <a:r>
                <a:rPr lang="en-US" altLang="en-US">
                  <a:solidFill>
                    <a:schemeClr val="bg1"/>
                  </a:solidFill>
                </a:rPr>
                <a:t> in luxury car sales by 2015.</a:t>
              </a:r>
            </a:p>
          </p:txBody>
        </p:sp>
      </p:grpSp>
      <p:sp>
        <p:nvSpPr>
          <p:cNvPr id="9" name="Rectangle 8"/>
          <p:cNvSpPr/>
          <p:nvPr/>
        </p:nvSpPr>
        <p:spPr>
          <a:xfrm>
            <a:off x="957262" y="6405563"/>
            <a:ext cx="14511337" cy="4524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grpSp>
        <p:nvGrpSpPr>
          <p:cNvPr id="25606" name="Group 16"/>
          <p:cNvGrpSpPr>
            <a:grpSpLocks/>
          </p:cNvGrpSpPr>
          <p:nvPr/>
        </p:nvGrpSpPr>
        <p:grpSpPr bwMode="auto">
          <a:xfrm>
            <a:off x="7372350" y="4025900"/>
            <a:ext cx="3495675" cy="3495675"/>
            <a:chOff x="7372848" y="3657600"/>
            <a:chExt cx="3495028" cy="3495028"/>
          </a:xfrm>
        </p:grpSpPr>
        <p:pic>
          <p:nvPicPr>
            <p:cNvPr id="25611" name="Picture 2" descr="luxuryca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72848" y="3657600"/>
              <a:ext cx="3495028" cy="349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Box 15"/>
            <p:cNvSpPr txBox="1">
              <a:spLocks noChangeArrowheads="1"/>
            </p:cNvSpPr>
            <p:nvPr/>
          </p:nvSpPr>
          <p:spPr bwMode="auto">
            <a:xfrm>
              <a:off x="8686800" y="5041900"/>
              <a:ext cx="75473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b="1">
                  <a:solidFill>
                    <a:schemeClr val="bg2"/>
                  </a:solidFill>
                </a:rPr>
                <a:t>US</a:t>
              </a:r>
            </a:p>
          </p:txBody>
        </p:sp>
      </p:grpSp>
      <p:grpSp>
        <p:nvGrpSpPr>
          <p:cNvPr id="6" name="Group 20"/>
          <p:cNvGrpSpPr>
            <a:grpSpLocks/>
          </p:cNvGrpSpPr>
          <p:nvPr/>
        </p:nvGrpSpPr>
        <p:grpSpPr bwMode="auto">
          <a:xfrm>
            <a:off x="-3924300" y="3860800"/>
            <a:ext cx="3759200" cy="3759200"/>
            <a:chOff x="-3282452" y="3860800"/>
            <a:chExt cx="3759200" cy="3759200"/>
          </a:xfrm>
        </p:grpSpPr>
        <p:pic>
          <p:nvPicPr>
            <p:cNvPr id="25609" name="Picture 18" descr="luxuryca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2452" y="3860800"/>
              <a:ext cx="37592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Box 19"/>
            <p:cNvSpPr txBox="1">
              <a:spLocks noChangeArrowheads="1"/>
            </p:cNvSpPr>
            <p:nvPr/>
          </p:nvSpPr>
          <p:spPr bwMode="auto">
            <a:xfrm>
              <a:off x="-2044700" y="5410200"/>
              <a:ext cx="14841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b="1">
                  <a:solidFill>
                    <a:schemeClr val="bg2"/>
                  </a:solidFill>
                </a:rPr>
                <a:t>CHINA</a:t>
              </a:r>
            </a:p>
          </p:txBody>
        </p:sp>
      </p:grpSp>
      <p:sp>
        <p:nvSpPr>
          <p:cNvPr id="15" name="Title 1"/>
          <p:cNvSpPr txBox="1">
            <a:spLocks/>
          </p:cNvSpPr>
          <p:nvPr/>
        </p:nvSpPr>
        <p:spPr>
          <a:xfrm>
            <a:off x="4084638" y="94905"/>
            <a:ext cx="12172950" cy="1012825"/>
          </a:xfrm>
          <a:prstGeom prst="rect">
            <a:avLst/>
          </a:prstGeom>
        </p:spPr>
        <p:txBody>
          <a:bodyPr vert="horz" lIns="162562" tIns="81281" rIns="162562" bIns="81281" rtlCol="0" anchor="ctr">
            <a:normAutofit/>
          </a:bodyPr>
          <a:lstStyle>
            <a:lvl1pPr algn="ctr" defTabSz="812810" rtl="0" eaLnBrk="1" latinLnBrk="0" hangingPunct="1">
              <a:spcBef>
                <a:spcPct val="0"/>
              </a:spcBef>
              <a:buNone/>
              <a:defRPr sz="2800" b="1" i="0" kern="1200" cap="all" spc="40">
                <a:solidFill>
                  <a:schemeClr val="accent1"/>
                </a:solidFill>
                <a:latin typeface="Arial"/>
                <a:ea typeface="+mj-ea"/>
                <a:cs typeface="Arial"/>
              </a:defRPr>
            </a:lvl1pPr>
          </a:lstStyle>
          <a:p>
            <a:pPr>
              <a:defRPr/>
            </a:pPr>
            <a:r>
              <a:rPr lang="en-US" sz="4400" dirty="0" smtClean="0"/>
              <a:t>Winning globally</a:t>
            </a:r>
            <a:endParaRPr lang="en-US" sz="4400" dirty="0"/>
          </a:p>
        </p:txBody>
      </p:sp>
    </p:spTree>
    <p:extLst>
      <p:ext uri="{BB962C8B-B14F-4D97-AF65-F5344CB8AC3E}">
        <p14:creationId xmlns:p14="http://schemas.microsoft.com/office/powerpoint/2010/main" val="286480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3.75E-6 2.22222E-6 L 0.86797 2.22222E-6 " pathEditMode="relative" ptsTypes="AA">
                                      <p:cBhvr>
                                        <p:cTn id="1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5778" y="5160182"/>
            <a:ext cx="3143245" cy="1569660"/>
          </a:xfrm>
          <a:prstGeom prst="rect">
            <a:avLst/>
          </a:prstGeom>
        </p:spPr>
        <p:txBody>
          <a:bodyPr wrap="square" anchor="t">
            <a:spAutoFit/>
          </a:bodyPr>
          <a:lstStyle/>
          <a:p>
            <a:r>
              <a:rPr lang="en-US" sz="2400" dirty="0">
                <a:solidFill>
                  <a:schemeClr val="accent1"/>
                </a:solidFill>
                <a:latin typeface="Arial"/>
                <a:cs typeface="Arial"/>
              </a:rPr>
              <a:t>You have </a:t>
            </a:r>
            <a:r>
              <a:rPr lang="en-US" sz="2400" b="1" dirty="0">
                <a:solidFill>
                  <a:schemeClr val="accent1"/>
                </a:solidFill>
                <a:latin typeface="Arial"/>
                <a:cs typeface="Arial"/>
              </a:rPr>
              <a:t>strong, consistent demand </a:t>
            </a:r>
            <a:r>
              <a:rPr lang="en-US" sz="2400" dirty="0">
                <a:solidFill>
                  <a:schemeClr val="accent1"/>
                </a:solidFill>
                <a:latin typeface="Arial"/>
                <a:cs typeface="Arial"/>
              </a:rPr>
              <a:t>domestically for your goods or services.</a:t>
            </a:r>
          </a:p>
        </p:txBody>
      </p:sp>
      <p:sp>
        <p:nvSpPr>
          <p:cNvPr id="7" name="Oval 6"/>
          <p:cNvSpPr/>
          <p:nvPr/>
        </p:nvSpPr>
        <p:spPr>
          <a:xfrm>
            <a:off x="1235948" y="2413241"/>
            <a:ext cx="2336643"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8" name="Rectangle 7"/>
          <p:cNvSpPr/>
          <p:nvPr/>
        </p:nvSpPr>
        <p:spPr>
          <a:xfrm>
            <a:off x="4963411" y="5160182"/>
            <a:ext cx="2973951" cy="1938992"/>
          </a:xfrm>
          <a:prstGeom prst="rect">
            <a:avLst/>
          </a:prstGeom>
        </p:spPr>
        <p:txBody>
          <a:bodyPr wrap="square" anchor="t">
            <a:spAutoFit/>
          </a:bodyPr>
          <a:lstStyle/>
          <a:p>
            <a:pPr lvl="0"/>
            <a:r>
              <a:rPr lang="en-US" sz="2400" b="1" dirty="0">
                <a:solidFill>
                  <a:schemeClr val="accent1"/>
                </a:solidFill>
                <a:latin typeface="Arial"/>
                <a:cs typeface="Arial"/>
              </a:rPr>
              <a:t>Domestic demand </a:t>
            </a:r>
            <a:r>
              <a:rPr lang="en-US" sz="2400" b="1" dirty="0" smtClean="0">
                <a:solidFill>
                  <a:schemeClr val="accent1"/>
                </a:solidFill>
                <a:latin typeface="Arial"/>
                <a:cs typeface="Arial"/>
              </a:rPr>
              <a:t/>
            </a:r>
            <a:br>
              <a:rPr lang="en-US" sz="2400" b="1" dirty="0" smtClean="0">
                <a:solidFill>
                  <a:schemeClr val="accent1"/>
                </a:solidFill>
                <a:latin typeface="Arial"/>
                <a:cs typeface="Arial"/>
              </a:rPr>
            </a:br>
            <a:r>
              <a:rPr lang="en-US" sz="2400" b="1" dirty="0" smtClean="0">
                <a:solidFill>
                  <a:schemeClr val="accent1"/>
                </a:solidFill>
                <a:latin typeface="Arial"/>
                <a:cs typeface="Arial"/>
              </a:rPr>
              <a:t>is </a:t>
            </a:r>
            <a:r>
              <a:rPr lang="en-US" sz="2400" b="1" dirty="0">
                <a:solidFill>
                  <a:schemeClr val="accent1"/>
                </a:solidFill>
                <a:latin typeface="Arial"/>
                <a:cs typeface="Arial"/>
              </a:rPr>
              <a:t>robust</a:t>
            </a:r>
            <a:r>
              <a:rPr lang="en-US" sz="2400" dirty="0">
                <a:solidFill>
                  <a:schemeClr val="accent1"/>
                </a:solidFill>
                <a:latin typeface="Arial"/>
                <a:cs typeface="Arial"/>
              </a:rPr>
              <a:t>, but international demand may be growing even faster.</a:t>
            </a:r>
          </a:p>
        </p:txBody>
      </p:sp>
      <p:sp>
        <p:nvSpPr>
          <p:cNvPr id="10" name="Oval 9"/>
          <p:cNvSpPr/>
          <p:nvPr/>
        </p:nvSpPr>
        <p:spPr>
          <a:xfrm>
            <a:off x="4963411" y="2413241"/>
            <a:ext cx="2336643"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11" name="Oval 10"/>
          <p:cNvSpPr/>
          <p:nvPr/>
        </p:nvSpPr>
        <p:spPr>
          <a:xfrm>
            <a:off x="8690874" y="2413241"/>
            <a:ext cx="2336643"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12" name="Oval 11"/>
          <p:cNvSpPr/>
          <p:nvPr/>
        </p:nvSpPr>
        <p:spPr>
          <a:xfrm>
            <a:off x="12418336" y="2480268"/>
            <a:ext cx="2336643"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17" name="Rectangle 7"/>
          <p:cNvSpPr>
            <a:spLocks noChangeArrowheads="1"/>
          </p:cNvSpPr>
          <p:nvPr/>
        </p:nvSpPr>
        <p:spPr bwMode="auto">
          <a:xfrm>
            <a:off x="8690874" y="5160182"/>
            <a:ext cx="2977984" cy="8309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r>
              <a:rPr lang="en-US" altLang="en-US" sz="2400" b="1" dirty="0">
                <a:solidFill>
                  <a:schemeClr val="accent1"/>
                </a:solidFill>
                <a:latin typeface="Arial"/>
                <a:cs typeface="Arial"/>
              </a:rPr>
              <a:t>Domestic business is slow </a:t>
            </a:r>
            <a:r>
              <a:rPr lang="en-US" altLang="en-US" sz="2400" dirty="0">
                <a:solidFill>
                  <a:schemeClr val="accent1"/>
                </a:solidFill>
                <a:latin typeface="Arial"/>
                <a:cs typeface="Arial"/>
              </a:rPr>
              <a:t>or </a:t>
            </a:r>
            <a:r>
              <a:rPr lang="en-US" altLang="en-US" sz="2400" dirty="0" smtClean="0">
                <a:solidFill>
                  <a:schemeClr val="accent1"/>
                </a:solidFill>
                <a:latin typeface="Arial"/>
                <a:cs typeface="Arial"/>
              </a:rPr>
              <a:t>stagnant.</a:t>
            </a:r>
            <a:endParaRPr lang="en-US" altLang="en-US" sz="2400" dirty="0">
              <a:solidFill>
                <a:schemeClr val="accent1"/>
              </a:solidFill>
              <a:latin typeface="Arial"/>
              <a:cs typeface="Arial"/>
            </a:endParaRPr>
          </a:p>
        </p:txBody>
      </p:sp>
      <p:sp>
        <p:nvSpPr>
          <p:cNvPr id="19" name="Rectangle 19"/>
          <p:cNvSpPr>
            <a:spLocks noChangeArrowheads="1"/>
          </p:cNvSpPr>
          <p:nvPr/>
        </p:nvSpPr>
        <p:spPr bwMode="auto">
          <a:xfrm>
            <a:off x="12418336" y="5160182"/>
            <a:ext cx="2684820" cy="15696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r>
              <a:rPr lang="en-US" altLang="en-US" sz="2400" dirty="0">
                <a:solidFill>
                  <a:schemeClr val="accent1"/>
                </a:solidFill>
                <a:latin typeface="Arial"/>
                <a:cs typeface="Arial"/>
              </a:rPr>
              <a:t>You may have a </a:t>
            </a:r>
            <a:r>
              <a:rPr lang="en-US" altLang="en-US" sz="2400" b="1" dirty="0">
                <a:solidFill>
                  <a:schemeClr val="accent1"/>
                </a:solidFill>
                <a:latin typeface="Arial"/>
                <a:cs typeface="Arial"/>
              </a:rPr>
              <a:t>product advantage</a:t>
            </a:r>
            <a:r>
              <a:rPr lang="en-US" altLang="en-US" sz="2400" dirty="0">
                <a:solidFill>
                  <a:schemeClr val="accent1"/>
                </a:solidFill>
                <a:latin typeface="Arial"/>
                <a:cs typeface="Arial"/>
              </a:rPr>
              <a:t> in other countries.</a:t>
            </a:r>
          </a:p>
        </p:txBody>
      </p:sp>
      <p:sp>
        <p:nvSpPr>
          <p:cNvPr id="20" name="Oval 19"/>
          <p:cNvSpPr/>
          <p:nvPr/>
        </p:nvSpPr>
        <p:spPr>
          <a:xfrm>
            <a:off x="1025778" y="2413241"/>
            <a:ext cx="675062" cy="675062"/>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F4F4F5"/>
                </a:solidFill>
                <a:latin typeface="Arial"/>
                <a:cs typeface="Arial"/>
              </a:rPr>
              <a:t>1</a:t>
            </a:r>
          </a:p>
        </p:txBody>
      </p:sp>
      <p:sp>
        <p:nvSpPr>
          <p:cNvPr id="21" name="Oval 20"/>
          <p:cNvSpPr/>
          <p:nvPr/>
        </p:nvSpPr>
        <p:spPr>
          <a:xfrm>
            <a:off x="4768859" y="2413241"/>
            <a:ext cx="675062" cy="675062"/>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F4F4F5"/>
                </a:solidFill>
                <a:latin typeface="Arial"/>
                <a:cs typeface="Arial"/>
              </a:rPr>
              <a:t>2</a:t>
            </a:r>
          </a:p>
        </p:txBody>
      </p:sp>
      <p:sp>
        <p:nvSpPr>
          <p:cNvPr id="23" name="Oval 22"/>
          <p:cNvSpPr/>
          <p:nvPr/>
        </p:nvSpPr>
        <p:spPr>
          <a:xfrm>
            <a:off x="8523282" y="2413241"/>
            <a:ext cx="675062" cy="675062"/>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F4F4F5"/>
                </a:solidFill>
                <a:latin typeface="Arial"/>
                <a:cs typeface="Arial"/>
              </a:rPr>
              <a:t>3</a:t>
            </a:r>
          </a:p>
        </p:txBody>
      </p:sp>
      <p:sp>
        <p:nvSpPr>
          <p:cNvPr id="24" name="Oval 23"/>
          <p:cNvSpPr/>
          <p:nvPr/>
        </p:nvSpPr>
        <p:spPr>
          <a:xfrm>
            <a:off x="12218868" y="2413241"/>
            <a:ext cx="675062" cy="675062"/>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F4F4F5"/>
                </a:solidFill>
                <a:latin typeface="Arial"/>
                <a:cs typeface="Arial"/>
              </a:rPr>
              <a:t>4</a:t>
            </a:r>
          </a:p>
        </p:txBody>
      </p:sp>
      <p:pic>
        <p:nvPicPr>
          <p:cNvPr id="2" name="Picture 1" descr="exclai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5318" y="2785360"/>
            <a:ext cx="1821650" cy="1821650"/>
          </a:xfrm>
          <a:prstGeom prst="rect">
            <a:avLst/>
          </a:prstGeom>
        </p:spPr>
      </p:pic>
      <p:pic>
        <p:nvPicPr>
          <p:cNvPr id="3" name="Picture 2" descr="advantag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80420" y="2980210"/>
            <a:ext cx="1377838" cy="1377838"/>
          </a:xfrm>
          <a:prstGeom prst="rect">
            <a:avLst/>
          </a:prstGeom>
        </p:spPr>
      </p:pic>
      <p:pic>
        <p:nvPicPr>
          <p:cNvPr id="4" name="Picture 3" descr="tim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57016" y="2702329"/>
            <a:ext cx="1810558" cy="1810558"/>
          </a:xfrm>
          <a:prstGeom prst="rect">
            <a:avLst/>
          </a:prstGeom>
        </p:spPr>
      </p:pic>
      <p:sp>
        <p:nvSpPr>
          <p:cNvPr id="9" name="Up Arrow 8"/>
          <p:cNvSpPr/>
          <p:nvPr/>
        </p:nvSpPr>
        <p:spPr>
          <a:xfrm>
            <a:off x="5755257" y="2980210"/>
            <a:ext cx="797089" cy="735488"/>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971417" y="3758611"/>
            <a:ext cx="378280" cy="124148"/>
          </a:xfrm>
          <a:prstGeom prst="rect">
            <a:avLst/>
          </a:prstGeom>
          <a:solidFill>
            <a:srgbClr val="2035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5971417" y="4025738"/>
            <a:ext cx="378280" cy="124148"/>
          </a:xfrm>
          <a:prstGeom prst="rect">
            <a:avLst/>
          </a:prstGeom>
          <a:solidFill>
            <a:srgbClr val="2035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8725497" y="6045587"/>
            <a:ext cx="2943361" cy="438883"/>
          </a:xfrm>
          <a:prstGeom prst="rect">
            <a:avLst/>
          </a:prstGeom>
          <a:solidFill>
            <a:srgbClr val="2C498C"/>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t>BE CAREFUL WITH THIS ONE!</a:t>
            </a:r>
            <a:endParaRPr lang="en-US" sz="1400" b="1" dirty="0"/>
          </a:p>
        </p:txBody>
      </p:sp>
      <p:sp>
        <p:nvSpPr>
          <p:cNvPr id="22" name="Title 1"/>
          <p:cNvSpPr>
            <a:spLocks noGrp="1"/>
          </p:cNvSpPr>
          <p:nvPr>
            <p:ph type="title"/>
          </p:nvPr>
        </p:nvSpPr>
        <p:spPr>
          <a:xfrm>
            <a:off x="4084638" y="94905"/>
            <a:ext cx="12172950" cy="1012825"/>
          </a:xfrm>
        </p:spPr>
        <p:txBody>
          <a:bodyPr rtlCol="0">
            <a:normAutofit/>
          </a:bodyPr>
          <a:lstStyle/>
          <a:p>
            <a:pPr defTabSz="812810" eaLnBrk="1" fontAlgn="auto" hangingPunct="1">
              <a:spcAft>
                <a:spcPts val="0"/>
              </a:spcAft>
              <a:defRPr/>
            </a:pPr>
            <a:r>
              <a:rPr lang="en-US" sz="4400" dirty="0" smtClean="0">
                <a:ea typeface="+mj-ea"/>
              </a:rPr>
              <a:t>STAY LOCAL OR GO GLOBAL</a:t>
            </a:r>
            <a:endParaRPr lang="en-US" sz="4400" dirty="0">
              <a:ea typeface="+mj-ea"/>
            </a:endParaRPr>
          </a:p>
        </p:txBody>
      </p:sp>
    </p:spTree>
    <p:extLst>
      <p:ext uri="{BB962C8B-B14F-4D97-AF65-F5344CB8AC3E}">
        <p14:creationId xmlns:p14="http://schemas.microsoft.com/office/powerpoint/2010/main" val="249843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5542" y="5160182"/>
            <a:ext cx="3143245" cy="1200328"/>
          </a:xfrm>
          <a:prstGeom prst="rect">
            <a:avLst/>
          </a:prstGeom>
        </p:spPr>
        <p:txBody>
          <a:bodyPr wrap="square" anchor="t">
            <a:spAutoFit/>
          </a:bodyPr>
          <a:lstStyle/>
          <a:p>
            <a:r>
              <a:rPr lang="en-US" sz="2400" b="1" dirty="0" smtClean="0">
                <a:solidFill>
                  <a:schemeClr val="accent1"/>
                </a:solidFill>
                <a:latin typeface="Arial"/>
                <a:cs typeface="Arial"/>
              </a:rPr>
              <a:t>Competitors are moving </a:t>
            </a:r>
            <a:r>
              <a:rPr lang="en-US" sz="2400" dirty="0" smtClean="0">
                <a:solidFill>
                  <a:schemeClr val="accent1"/>
                </a:solidFill>
                <a:latin typeface="Arial"/>
                <a:cs typeface="Arial"/>
              </a:rPr>
              <a:t>into </a:t>
            </a:r>
            <a:r>
              <a:rPr lang="en-US" sz="2400" dirty="0">
                <a:solidFill>
                  <a:schemeClr val="accent1"/>
                </a:solidFill>
                <a:latin typeface="Arial"/>
                <a:cs typeface="Arial"/>
              </a:rPr>
              <a:t>other markets.</a:t>
            </a:r>
          </a:p>
        </p:txBody>
      </p:sp>
      <p:sp>
        <p:nvSpPr>
          <p:cNvPr id="7" name="Oval 6"/>
          <p:cNvSpPr/>
          <p:nvPr/>
        </p:nvSpPr>
        <p:spPr>
          <a:xfrm>
            <a:off x="1235948" y="2413241"/>
            <a:ext cx="2336643"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8" name="Rectangle 7"/>
          <p:cNvSpPr/>
          <p:nvPr/>
        </p:nvSpPr>
        <p:spPr>
          <a:xfrm>
            <a:off x="4858505" y="5160182"/>
            <a:ext cx="3233946" cy="1200328"/>
          </a:xfrm>
          <a:prstGeom prst="rect">
            <a:avLst/>
          </a:prstGeom>
        </p:spPr>
        <p:txBody>
          <a:bodyPr wrap="square" anchor="t">
            <a:spAutoFit/>
          </a:bodyPr>
          <a:lstStyle/>
          <a:p>
            <a:pPr lvl="0"/>
            <a:r>
              <a:rPr lang="en-US" sz="2400" dirty="0">
                <a:solidFill>
                  <a:schemeClr val="accent1"/>
                </a:solidFill>
                <a:latin typeface="Arial"/>
                <a:cs typeface="Arial"/>
              </a:rPr>
              <a:t>You already have </a:t>
            </a:r>
            <a:r>
              <a:rPr lang="en-US" sz="2400" b="1" dirty="0">
                <a:solidFill>
                  <a:schemeClr val="accent1"/>
                </a:solidFill>
                <a:latin typeface="Arial"/>
                <a:cs typeface="Arial"/>
              </a:rPr>
              <a:t>international customers.</a:t>
            </a:r>
          </a:p>
        </p:txBody>
      </p:sp>
      <p:sp>
        <p:nvSpPr>
          <p:cNvPr id="10" name="Oval 9"/>
          <p:cNvSpPr/>
          <p:nvPr/>
        </p:nvSpPr>
        <p:spPr>
          <a:xfrm>
            <a:off x="4963411" y="2413241"/>
            <a:ext cx="2336643"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11" name="Oval 10"/>
          <p:cNvSpPr/>
          <p:nvPr/>
        </p:nvSpPr>
        <p:spPr>
          <a:xfrm>
            <a:off x="8690874" y="2413241"/>
            <a:ext cx="2336643"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12" name="Oval 11"/>
          <p:cNvSpPr/>
          <p:nvPr/>
        </p:nvSpPr>
        <p:spPr>
          <a:xfrm>
            <a:off x="12418336" y="2480268"/>
            <a:ext cx="2336643"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17" name="Rectangle 7"/>
          <p:cNvSpPr>
            <a:spLocks noChangeArrowheads="1"/>
          </p:cNvSpPr>
          <p:nvPr/>
        </p:nvSpPr>
        <p:spPr bwMode="auto">
          <a:xfrm>
            <a:off x="8541463" y="5160182"/>
            <a:ext cx="2940407" cy="12003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r>
              <a:rPr lang="en-US" altLang="en-US" sz="2400" dirty="0">
                <a:solidFill>
                  <a:schemeClr val="accent1"/>
                </a:solidFill>
                <a:latin typeface="Arial"/>
                <a:cs typeface="Arial"/>
              </a:rPr>
              <a:t>You </a:t>
            </a:r>
            <a:r>
              <a:rPr lang="en-US" altLang="en-US" sz="2400" b="1" dirty="0">
                <a:solidFill>
                  <a:schemeClr val="accent1"/>
                </a:solidFill>
                <a:latin typeface="Arial"/>
                <a:cs typeface="Arial"/>
              </a:rPr>
              <a:t>have global clients </a:t>
            </a:r>
            <a:r>
              <a:rPr lang="en-US" altLang="en-US" sz="2400" dirty="0">
                <a:solidFill>
                  <a:schemeClr val="accent1"/>
                </a:solidFill>
                <a:latin typeface="Arial"/>
                <a:cs typeface="Arial"/>
              </a:rPr>
              <a:t>you need to service face-to-face.</a:t>
            </a:r>
          </a:p>
        </p:txBody>
      </p:sp>
      <p:sp>
        <p:nvSpPr>
          <p:cNvPr id="19" name="Rectangle 19"/>
          <p:cNvSpPr>
            <a:spLocks noChangeArrowheads="1"/>
          </p:cNvSpPr>
          <p:nvPr/>
        </p:nvSpPr>
        <p:spPr bwMode="auto">
          <a:xfrm>
            <a:off x="12256099" y="5160182"/>
            <a:ext cx="3043402" cy="12003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r>
              <a:rPr lang="en-US" altLang="en-US" sz="2400" dirty="0">
                <a:solidFill>
                  <a:schemeClr val="accent1"/>
                </a:solidFill>
                <a:latin typeface="Arial"/>
                <a:cs typeface="Arial"/>
              </a:rPr>
              <a:t>You have a </a:t>
            </a:r>
            <a:r>
              <a:rPr lang="en-US" altLang="en-US" sz="2400" b="1" dirty="0">
                <a:solidFill>
                  <a:schemeClr val="accent1"/>
                </a:solidFill>
                <a:latin typeface="Arial"/>
                <a:cs typeface="Arial"/>
              </a:rPr>
              <a:t>window of opportunity </a:t>
            </a:r>
            <a:r>
              <a:rPr lang="en-US" altLang="en-US" sz="2400" dirty="0">
                <a:solidFill>
                  <a:schemeClr val="accent1"/>
                </a:solidFill>
                <a:latin typeface="Arial"/>
                <a:cs typeface="Arial"/>
              </a:rPr>
              <a:t>that could close soon.</a:t>
            </a:r>
          </a:p>
        </p:txBody>
      </p:sp>
      <p:sp>
        <p:nvSpPr>
          <p:cNvPr id="20" name="Oval 19"/>
          <p:cNvSpPr/>
          <p:nvPr/>
        </p:nvSpPr>
        <p:spPr>
          <a:xfrm>
            <a:off x="1025778" y="2413241"/>
            <a:ext cx="675062" cy="675062"/>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F4F4F5"/>
                </a:solidFill>
                <a:latin typeface="Arial"/>
                <a:cs typeface="Arial"/>
              </a:rPr>
              <a:t>5</a:t>
            </a:r>
          </a:p>
        </p:txBody>
      </p:sp>
      <p:sp>
        <p:nvSpPr>
          <p:cNvPr id="21" name="Oval 20"/>
          <p:cNvSpPr/>
          <p:nvPr/>
        </p:nvSpPr>
        <p:spPr>
          <a:xfrm>
            <a:off x="4768859" y="2413241"/>
            <a:ext cx="675062" cy="675062"/>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F4F4F5"/>
                </a:solidFill>
                <a:latin typeface="Arial"/>
                <a:cs typeface="Arial"/>
              </a:rPr>
              <a:t>6</a:t>
            </a:r>
          </a:p>
        </p:txBody>
      </p:sp>
      <p:sp>
        <p:nvSpPr>
          <p:cNvPr id="23" name="Oval 22"/>
          <p:cNvSpPr/>
          <p:nvPr/>
        </p:nvSpPr>
        <p:spPr>
          <a:xfrm>
            <a:off x="8523282" y="2413241"/>
            <a:ext cx="675062" cy="675062"/>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F4F4F5"/>
                </a:solidFill>
                <a:latin typeface="Arial"/>
                <a:cs typeface="Arial"/>
              </a:rPr>
              <a:t>7</a:t>
            </a:r>
          </a:p>
        </p:txBody>
      </p:sp>
      <p:sp>
        <p:nvSpPr>
          <p:cNvPr id="24" name="Oval 23"/>
          <p:cNvSpPr/>
          <p:nvPr/>
        </p:nvSpPr>
        <p:spPr>
          <a:xfrm>
            <a:off x="12218868" y="2413241"/>
            <a:ext cx="675062" cy="675062"/>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F4F4F5"/>
                </a:solidFill>
                <a:latin typeface="Arial"/>
                <a:cs typeface="Arial"/>
              </a:rPr>
              <a:t>8</a:t>
            </a:r>
          </a:p>
        </p:txBody>
      </p:sp>
      <p:pic>
        <p:nvPicPr>
          <p:cNvPr id="4" name="Picture 3" descr="internationa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2391" y="2803173"/>
            <a:ext cx="1606854" cy="1606854"/>
          </a:xfrm>
          <a:prstGeom prst="rect">
            <a:avLst/>
          </a:prstGeom>
        </p:spPr>
      </p:pic>
      <p:pic>
        <p:nvPicPr>
          <p:cNvPr id="5" name="Picture 4" descr="facetoface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26609" y="2724046"/>
            <a:ext cx="1700922" cy="1700922"/>
          </a:xfrm>
          <a:prstGeom prst="rect">
            <a:avLst/>
          </a:prstGeom>
        </p:spPr>
      </p:pic>
      <p:pic>
        <p:nvPicPr>
          <p:cNvPr id="13" name="Picture 12" descr="window.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827483" y="2951280"/>
            <a:ext cx="1548712" cy="1548712"/>
          </a:xfrm>
          <a:prstGeom prst="rect">
            <a:avLst/>
          </a:prstGeom>
        </p:spPr>
      </p:pic>
      <p:pic>
        <p:nvPicPr>
          <p:cNvPr id="14" name="Picture 13" descr="moving-exanding.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70676" y="2662362"/>
            <a:ext cx="1879802" cy="1879802"/>
          </a:xfrm>
          <a:prstGeom prst="rect">
            <a:avLst/>
          </a:prstGeom>
        </p:spPr>
      </p:pic>
      <p:sp>
        <p:nvSpPr>
          <p:cNvPr id="22" name="Title 1"/>
          <p:cNvSpPr>
            <a:spLocks noGrp="1"/>
          </p:cNvSpPr>
          <p:nvPr>
            <p:ph type="title"/>
          </p:nvPr>
        </p:nvSpPr>
        <p:spPr>
          <a:xfrm>
            <a:off x="4084638" y="94905"/>
            <a:ext cx="12172950" cy="1012825"/>
          </a:xfrm>
        </p:spPr>
        <p:txBody>
          <a:bodyPr rtlCol="0">
            <a:normAutofit/>
          </a:bodyPr>
          <a:lstStyle/>
          <a:p>
            <a:pPr defTabSz="812810" eaLnBrk="1" fontAlgn="auto" hangingPunct="1">
              <a:spcAft>
                <a:spcPts val="0"/>
              </a:spcAft>
              <a:defRPr/>
            </a:pPr>
            <a:r>
              <a:rPr lang="en-US" sz="4400" dirty="0" smtClean="0">
                <a:ea typeface="+mj-ea"/>
              </a:rPr>
              <a:t>STAY LOCAL OR GO GLOBAL</a:t>
            </a:r>
            <a:endParaRPr lang="en-US" sz="4400" dirty="0">
              <a:ea typeface="+mj-ea"/>
            </a:endParaRPr>
          </a:p>
        </p:txBody>
      </p:sp>
    </p:spTree>
    <p:extLst>
      <p:ext uri="{BB962C8B-B14F-4D97-AF65-F5344CB8AC3E}">
        <p14:creationId xmlns:p14="http://schemas.microsoft.com/office/powerpoint/2010/main" val="29083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ndon Cover.jpg"/>
          <p:cNvPicPr>
            <a:picLocks noChangeAspect="1"/>
          </p:cNvPicPr>
          <p:nvPr/>
        </p:nvPicPr>
        <p:blipFill rotWithShape="1">
          <a:blip r:embed="rId3" cstate="email">
            <a:extLst>
              <a:ext uri="{28A0092B-C50C-407E-A947-70E740481C1C}">
                <a14:useLocalDpi xmlns:a14="http://schemas.microsoft.com/office/drawing/2010/main"/>
              </a:ext>
            </a:extLst>
          </a:blip>
          <a:srcRect t="15625" b="9793"/>
          <a:stretch/>
        </p:blipFill>
        <p:spPr>
          <a:xfrm>
            <a:off x="0" y="1428749"/>
            <a:ext cx="16257588" cy="6819901"/>
          </a:xfrm>
          <a:prstGeom prst="rect">
            <a:avLst/>
          </a:prstGeom>
        </p:spPr>
      </p:pic>
      <p:sp>
        <p:nvSpPr>
          <p:cNvPr id="9" name="Rectangle 8"/>
          <p:cNvSpPr/>
          <p:nvPr/>
        </p:nvSpPr>
        <p:spPr>
          <a:xfrm>
            <a:off x="0" y="2209800"/>
            <a:ext cx="16257588" cy="5084658"/>
          </a:xfrm>
          <a:prstGeom prst="rect">
            <a:avLst/>
          </a:prstGeom>
          <a:solidFill>
            <a:srgbClr val="007DB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p>
        </p:txBody>
      </p:sp>
      <p:sp>
        <p:nvSpPr>
          <p:cNvPr id="5" name="TextBox 4"/>
          <p:cNvSpPr txBox="1"/>
          <p:nvPr/>
        </p:nvSpPr>
        <p:spPr>
          <a:xfrm>
            <a:off x="812880" y="2827934"/>
            <a:ext cx="14631829" cy="4147665"/>
          </a:xfrm>
          <a:prstGeom prst="rect">
            <a:avLst/>
          </a:prstGeom>
          <a:noFill/>
        </p:spPr>
        <p:txBody>
          <a:bodyPr wrap="square" lIns="145152" tIns="72576" rIns="145152" bIns="72576" rtlCol="0">
            <a:spAutoFit/>
          </a:bodyPr>
          <a:lstStyle/>
          <a:p>
            <a:pPr algn="ctr"/>
            <a:r>
              <a:rPr lang="en-US" sz="7000" dirty="0">
                <a:solidFill>
                  <a:schemeClr val="bg1"/>
                </a:solidFill>
                <a:latin typeface="Arial" panose="020B0604020202020204" pitchFamily="34" charset="0"/>
                <a:cs typeface="Arial" panose="020B0604020202020204" pitchFamily="34" charset="0"/>
              </a:rPr>
              <a:t>WHERE TO GO </a:t>
            </a:r>
            <a:r>
              <a:rPr lang="en-US" sz="7000" dirty="0" smtClean="0">
                <a:solidFill>
                  <a:schemeClr val="bg1"/>
                </a:solidFill>
                <a:latin typeface="Arial" panose="020B0604020202020204" pitchFamily="34" charset="0"/>
                <a:cs typeface="Arial" panose="020B0604020202020204" pitchFamily="34" charset="0"/>
              </a:rPr>
              <a:t>FIRST?</a:t>
            </a:r>
            <a:endParaRPr lang="en-US" sz="7000" dirty="0">
              <a:solidFill>
                <a:schemeClr val="bg1"/>
              </a:solidFill>
              <a:latin typeface="Arial" panose="020B0604020202020204" pitchFamily="34" charset="0"/>
              <a:cs typeface="Arial" panose="020B0604020202020204" pitchFamily="34" charset="0"/>
            </a:endParaRPr>
          </a:p>
          <a:p>
            <a:pPr algn="ctr"/>
            <a:r>
              <a:rPr lang="en-US" sz="3800" dirty="0">
                <a:solidFill>
                  <a:schemeClr val="bg1"/>
                </a:solidFill>
                <a:latin typeface="Arial" panose="020B0604020202020204" pitchFamily="34" charset="0"/>
                <a:cs typeface="Arial" panose="020B0604020202020204" pitchFamily="34" charset="0"/>
              </a:rPr>
              <a:t>You’ve given careful consideration to the issue of international expansion, and many indicators tell you the time is right to </a:t>
            </a:r>
            <a:r>
              <a:rPr lang="en-US" sz="3800" dirty="0" smtClean="0">
                <a:solidFill>
                  <a:schemeClr val="bg1"/>
                </a:solidFill>
                <a:latin typeface="Arial" panose="020B0604020202020204" pitchFamily="34" charset="0"/>
                <a:cs typeface="Arial" panose="020B0604020202020204" pitchFamily="34" charset="0"/>
              </a:rPr>
              <a:t/>
            </a:r>
            <a:br>
              <a:rPr lang="en-US" sz="3800" dirty="0" smtClean="0">
                <a:solidFill>
                  <a:schemeClr val="bg1"/>
                </a:solidFill>
                <a:latin typeface="Arial" panose="020B0604020202020204" pitchFamily="34" charset="0"/>
                <a:cs typeface="Arial" panose="020B0604020202020204" pitchFamily="34" charset="0"/>
              </a:rPr>
            </a:br>
            <a:r>
              <a:rPr lang="en-US" sz="3800" dirty="0" smtClean="0">
                <a:solidFill>
                  <a:schemeClr val="bg1"/>
                </a:solidFill>
                <a:latin typeface="Arial" panose="020B0604020202020204" pitchFamily="34" charset="0"/>
                <a:cs typeface="Arial" panose="020B0604020202020204" pitchFamily="34" charset="0"/>
              </a:rPr>
              <a:t>make </a:t>
            </a:r>
            <a:r>
              <a:rPr lang="en-US" sz="3800" dirty="0">
                <a:solidFill>
                  <a:schemeClr val="bg1"/>
                </a:solidFill>
                <a:latin typeface="Arial" panose="020B0604020202020204" pitchFamily="34" charset="0"/>
                <a:cs typeface="Arial" panose="020B0604020202020204" pitchFamily="34" charset="0"/>
              </a:rPr>
              <a:t>your move. </a:t>
            </a:r>
          </a:p>
          <a:p>
            <a:pPr algn="ctr"/>
            <a:endParaRPr lang="en-US" sz="3800" b="1" dirty="0">
              <a:solidFill>
                <a:schemeClr val="bg1"/>
              </a:solidFill>
              <a:latin typeface="Arial" panose="020B0604020202020204" pitchFamily="34" charset="0"/>
              <a:cs typeface="Arial" panose="020B0604020202020204" pitchFamily="34" charset="0"/>
            </a:endParaRPr>
          </a:p>
          <a:p>
            <a:pPr algn="ctr"/>
            <a:r>
              <a:rPr lang="en-US" sz="3800" b="1" i="1" dirty="0">
                <a:solidFill>
                  <a:schemeClr val="bg1"/>
                </a:solidFill>
                <a:latin typeface="Arial" panose="020B0604020202020204" pitchFamily="34" charset="0"/>
                <a:cs typeface="Arial" panose="020B0604020202020204" pitchFamily="34" charset="0"/>
              </a:rPr>
              <a:t>The big question you now face is, where?</a:t>
            </a:r>
          </a:p>
        </p:txBody>
      </p:sp>
      <p:sp>
        <p:nvSpPr>
          <p:cNvPr id="10" name="TextBox 9"/>
          <p:cNvSpPr txBox="1"/>
          <p:nvPr/>
        </p:nvSpPr>
        <p:spPr>
          <a:xfrm>
            <a:off x="10892584" y="7828658"/>
            <a:ext cx="4552125" cy="485124"/>
          </a:xfrm>
          <a:prstGeom prst="rect">
            <a:avLst/>
          </a:prstGeom>
          <a:noFill/>
        </p:spPr>
        <p:txBody>
          <a:bodyPr wrap="square" lIns="145152" tIns="72576" rIns="145152" bIns="72576" rtlCol="0">
            <a:spAutoFit/>
          </a:bodyPr>
          <a:lstStyle/>
          <a:p>
            <a:pPr algn="r" defTabSz="725759"/>
            <a:r>
              <a:rPr lang="en-US" sz="2200" dirty="0">
                <a:solidFill>
                  <a:schemeClr val="bg1"/>
                </a:solidFill>
                <a:latin typeface="Century Gothic" panose="020B0502020202020204" pitchFamily="34" charset="0"/>
              </a:rPr>
              <a:t>#GlobalSWP</a:t>
            </a:r>
          </a:p>
        </p:txBody>
      </p:sp>
      <p:sp>
        <p:nvSpPr>
          <p:cNvPr id="8" name="Title 7"/>
          <p:cNvSpPr>
            <a:spLocks noGrp="1"/>
          </p:cNvSpPr>
          <p:nvPr>
            <p:ph type="title"/>
          </p:nvPr>
        </p:nvSpPr>
        <p:spPr>
          <a:xfrm>
            <a:off x="4084285" y="88205"/>
            <a:ext cx="12173303" cy="1012889"/>
          </a:xfrm>
        </p:spPr>
        <p:txBody>
          <a:bodyPr>
            <a:normAutofit fontScale="90000"/>
          </a:bodyPr>
          <a:lstStyle/>
          <a:p>
            <a:r>
              <a:rPr lang="en-US" dirty="0"/>
              <a:t>GLOBAL EXPANSION OPPORTUNITIES</a:t>
            </a:r>
            <a:br>
              <a:rPr lang="en-US" dirty="0"/>
            </a:br>
            <a:r>
              <a:rPr lang="en-US" dirty="0"/>
              <a:t>Identifying Indicators </a:t>
            </a:r>
          </a:p>
        </p:txBody>
      </p:sp>
    </p:spTree>
    <p:extLst>
      <p:ext uri="{BB962C8B-B14F-4D97-AF65-F5344CB8AC3E}">
        <p14:creationId xmlns:p14="http://schemas.microsoft.com/office/powerpoint/2010/main" val="23872673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ad.png"/>
          <p:cNvPicPr>
            <a:picLocks noChangeAspect="1"/>
          </p:cNvPicPr>
          <p:nvPr/>
        </p:nvPicPr>
        <p:blipFill rotWithShape="1">
          <a:blip r:embed="rId3" cstate="email">
            <a:extLst>
              <a:ext uri="{28A0092B-C50C-407E-A947-70E740481C1C}">
                <a14:useLocalDpi xmlns:a14="http://schemas.microsoft.com/office/drawing/2010/main"/>
              </a:ext>
            </a:extLst>
          </a:blip>
          <a:srcRect t="15625" b="9167"/>
          <a:stretch/>
        </p:blipFill>
        <p:spPr>
          <a:xfrm>
            <a:off x="0" y="1428750"/>
            <a:ext cx="16257588" cy="6877050"/>
          </a:xfrm>
          <a:prstGeom prst="rect">
            <a:avLst/>
          </a:prstGeom>
        </p:spPr>
      </p:pic>
      <p:sp>
        <p:nvSpPr>
          <p:cNvPr id="9" name="Rectangle 8"/>
          <p:cNvSpPr/>
          <p:nvPr/>
        </p:nvSpPr>
        <p:spPr>
          <a:xfrm>
            <a:off x="0" y="1849545"/>
            <a:ext cx="16257588" cy="5444913"/>
          </a:xfrm>
          <a:prstGeom prst="rect">
            <a:avLst/>
          </a:prstGeom>
          <a:solidFill>
            <a:srgbClr val="221E7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p>
        </p:txBody>
      </p:sp>
      <p:sp>
        <p:nvSpPr>
          <p:cNvPr id="5" name="TextBox 4"/>
          <p:cNvSpPr txBox="1"/>
          <p:nvPr/>
        </p:nvSpPr>
        <p:spPr>
          <a:xfrm>
            <a:off x="812880" y="3279339"/>
            <a:ext cx="14631829" cy="3070447"/>
          </a:xfrm>
          <a:prstGeom prst="rect">
            <a:avLst/>
          </a:prstGeom>
          <a:noFill/>
        </p:spPr>
        <p:txBody>
          <a:bodyPr wrap="square" lIns="145152" tIns="72576" rIns="145152" bIns="72576" rtlCol="0">
            <a:spAutoFit/>
          </a:bodyPr>
          <a:lstStyle/>
          <a:p>
            <a:pPr algn="ctr"/>
            <a:r>
              <a:rPr lang="en-US" sz="3800" dirty="0">
                <a:solidFill>
                  <a:schemeClr val="bg1"/>
                </a:solidFill>
                <a:latin typeface="Cambria"/>
                <a:cs typeface="Cambria"/>
              </a:rPr>
              <a:t>Each country has its own unique set of considerations, making the choice of where to go first far from obvious. There is no universal formula for selecting a country for overseas expansion. You’ll have to evaluate the field based on the unique position and needs of your specific enterprise.</a:t>
            </a:r>
          </a:p>
        </p:txBody>
      </p:sp>
      <p:sp>
        <p:nvSpPr>
          <p:cNvPr id="10" name="TextBox 9"/>
          <p:cNvSpPr txBox="1"/>
          <p:nvPr/>
        </p:nvSpPr>
        <p:spPr>
          <a:xfrm>
            <a:off x="10892584" y="7828658"/>
            <a:ext cx="4552125" cy="485124"/>
          </a:xfrm>
          <a:prstGeom prst="rect">
            <a:avLst/>
          </a:prstGeom>
          <a:noFill/>
        </p:spPr>
        <p:txBody>
          <a:bodyPr wrap="square" lIns="145152" tIns="72576" rIns="145152" bIns="72576" rtlCol="0">
            <a:spAutoFit/>
          </a:bodyPr>
          <a:lstStyle/>
          <a:p>
            <a:pPr algn="r" defTabSz="725759"/>
            <a:r>
              <a:rPr lang="en-US" sz="2200" dirty="0">
                <a:solidFill>
                  <a:schemeClr val="bg1"/>
                </a:solidFill>
                <a:latin typeface="Century Gothic" panose="020B0502020202020204" pitchFamily="34" charset="0"/>
              </a:rPr>
              <a:t>#GlobalSWP</a:t>
            </a:r>
          </a:p>
        </p:txBody>
      </p:sp>
    </p:spTree>
    <p:extLst>
      <p:ext uri="{BB962C8B-B14F-4D97-AF65-F5344CB8AC3E}">
        <p14:creationId xmlns:p14="http://schemas.microsoft.com/office/powerpoint/2010/main" val="3918492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4805933" y="106934"/>
            <a:ext cx="11451656"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r>
              <a:rPr lang="en-US" dirty="0" smtClean="0">
                <a:solidFill>
                  <a:srgbClr val="203562"/>
                </a:solidFill>
              </a:rPr>
              <a:t>CONSIDER THESE FACTORS</a:t>
            </a:r>
            <a:endParaRPr lang="en-US" dirty="0">
              <a:solidFill>
                <a:srgbClr val="203562"/>
              </a:solidFill>
            </a:endParaRPr>
          </a:p>
        </p:txBody>
      </p:sp>
      <p:sp>
        <p:nvSpPr>
          <p:cNvPr id="6" name="Rectangle 5"/>
          <p:cNvSpPr/>
          <p:nvPr/>
        </p:nvSpPr>
        <p:spPr>
          <a:xfrm>
            <a:off x="1025779" y="5140024"/>
            <a:ext cx="3143246" cy="1938984"/>
          </a:xfrm>
          <a:prstGeom prst="rect">
            <a:avLst/>
          </a:prstGeom>
        </p:spPr>
        <p:txBody>
          <a:bodyPr wrap="square" lIns="91431" tIns="45716" rIns="91431" bIns="45716" anchor="t">
            <a:spAutoFit/>
          </a:bodyPr>
          <a:lstStyle/>
          <a:p>
            <a:r>
              <a:rPr lang="en-US" sz="2400" b="1" dirty="0">
                <a:solidFill>
                  <a:srgbClr val="26408A"/>
                </a:solidFill>
                <a:latin typeface="Arial"/>
                <a:cs typeface="Arial"/>
              </a:rPr>
              <a:t>Regional Beachheads </a:t>
            </a:r>
            <a:r>
              <a:rPr lang="en-US" sz="2400" dirty="0">
                <a:solidFill>
                  <a:srgbClr val="203562"/>
                </a:solidFill>
                <a:latin typeface="Arial"/>
                <a:cs typeface="Arial"/>
              </a:rPr>
              <a:t>– Choosing a gateway country to a target region.</a:t>
            </a:r>
          </a:p>
        </p:txBody>
      </p:sp>
      <p:sp>
        <p:nvSpPr>
          <p:cNvPr id="7" name="Oval 6"/>
          <p:cNvSpPr/>
          <p:nvPr/>
        </p:nvSpPr>
        <p:spPr>
          <a:xfrm>
            <a:off x="1235949" y="2393084"/>
            <a:ext cx="2336642"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dirty="0">
              <a:solidFill>
                <a:prstClr val="white"/>
              </a:solidFill>
              <a:latin typeface="Arial"/>
            </a:endParaRPr>
          </a:p>
        </p:txBody>
      </p:sp>
      <p:sp>
        <p:nvSpPr>
          <p:cNvPr id="8" name="Rectangle 7"/>
          <p:cNvSpPr/>
          <p:nvPr/>
        </p:nvSpPr>
        <p:spPr>
          <a:xfrm>
            <a:off x="4768859" y="5140025"/>
            <a:ext cx="2973951" cy="1938984"/>
          </a:xfrm>
          <a:prstGeom prst="rect">
            <a:avLst/>
          </a:prstGeom>
        </p:spPr>
        <p:txBody>
          <a:bodyPr wrap="square" lIns="91431" tIns="45716" rIns="91431" bIns="45716" anchor="t">
            <a:spAutoFit/>
          </a:bodyPr>
          <a:lstStyle/>
          <a:p>
            <a:r>
              <a:rPr lang="en-US" sz="2400" b="1" dirty="0">
                <a:solidFill>
                  <a:srgbClr val="26408A"/>
                </a:solidFill>
                <a:latin typeface="Arial"/>
                <a:cs typeface="Arial"/>
              </a:rPr>
              <a:t>Large, Growing Markets </a:t>
            </a:r>
            <a:r>
              <a:rPr lang="en-US" sz="2400" dirty="0">
                <a:solidFill>
                  <a:srgbClr val="203562"/>
                </a:solidFill>
                <a:latin typeface="Arial"/>
                <a:cs typeface="Arial"/>
              </a:rPr>
              <a:t>– Looking at national market potential for your product or service.</a:t>
            </a:r>
          </a:p>
        </p:txBody>
      </p:sp>
      <p:sp>
        <p:nvSpPr>
          <p:cNvPr id="10" name="Oval 9"/>
          <p:cNvSpPr/>
          <p:nvPr/>
        </p:nvSpPr>
        <p:spPr>
          <a:xfrm>
            <a:off x="4963412" y="2393084"/>
            <a:ext cx="2336642"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dirty="0">
              <a:solidFill>
                <a:prstClr val="white"/>
              </a:solidFill>
              <a:latin typeface="Arial"/>
            </a:endParaRPr>
          </a:p>
        </p:txBody>
      </p:sp>
      <p:sp>
        <p:nvSpPr>
          <p:cNvPr id="11" name="Oval 10"/>
          <p:cNvSpPr/>
          <p:nvPr/>
        </p:nvSpPr>
        <p:spPr>
          <a:xfrm>
            <a:off x="8690877" y="2393084"/>
            <a:ext cx="2336642"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dirty="0">
              <a:solidFill>
                <a:prstClr val="white"/>
              </a:solidFill>
              <a:latin typeface="Arial"/>
            </a:endParaRPr>
          </a:p>
        </p:txBody>
      </p:sp>
      <p:sp>
        <p:nvSpPr>
          <p:cNvPr id="12" name="Oval 11"/>
          <p:cNvSpPr/>
          <p:nvPr/>
        </p:nvSpPr>
        <p:spPr>
          <a:xfrm>
            <a:off x="12418338" y="2460111"/>
            <a:ext cx="2336642"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dirty="0">
              <a:solidFill>
                <a:prstClr val="white"/>
              </a:solidFill>
              <a:latin typeface="Arial"/>
            </a:endParaRPr>
          </a:p>
        </p:txBody>
      </p:sp>
      <p:sp>
        <p:nvSpPr>
          <p:cNvPr id="17" name="Rectangle 7"/>
          <p:cNvSpPr>
            <a:spLocks noChangeArrowheads="1"/>
          </p:cNvSpPr>
          <p:nvPr/>
        </p:nvSpPr>
        <p:spPr bwMode="auto">
          <a:xfrm>
            <a:off x="8690874" y="5140024"/>
            <a:ext cx="2927568" cy="19389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r>
              <a:rPr lang="en-US" altLang="en-US" sz="2400" b="1" dirty="0">
                <a:solidFill>
                  <a:srgbClr val="26408A"/>
                </a:solidFill>
                <a:latin typeface="Arial"/>
                <a:cs typeface="Arial"/>
              </a:rPr>
              <a:t>Ease of Doing Business </a:t>
            </a:r>
            <a:r>
              <a:rPr lang="en-US" altLang="en-US" sz="2400" dirty="0">
                <a:solidFill>
                  <a:srgbClr val="203562"/>
                </a:solidFill>
                <a:latin typeface="Arial"/>
                <a:cs typeface="Arial"/>
              </a:rPr>
              <a:t>– Factoring in difficulty of setting up and operating. </a:t>
            </a:r>
          </a:p>
        </p:txBody>
      </p:sp>
      <p:sp>
        <p:nvSpPr>
          <p:cNvPr id="19" name="Rectangle 19"/>
          <p:cNvSpPr>
            <a:spLocks noChangeArrowheads="1"/>
          </p:cNvSpPr>
          <p:nvPr/>
        </p:nvSpPr>
        <p:spPr bwMode="auto">
          <a:xfrm>
            <a:off x="12315862" y="5140024"/>
            <a:ext cx="2924524" cy="19389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r>
              <a:rPr lang="en-US" altLang="en-US" sz="2400" b="1" dirty="0">
                <a:solidFill>
                  <a:srgbClr val="26408A"/>
                </a:solidFill>
                <a:latin typeface="Arial"/>
                <a:cs typeface="Arial"/>
              </a:rPr>
              <a:t>Large, Wealthy Markets </a:t>
            </a:r>
            <a:r>
              <a:rPr lang="en-US" altLang="en-US" sz="2400" dirty="0">
                <a:solidFill>
                  <a:srgbClr val="203562"/>
                </a:solidFill>
                <a:latin typeface="Arial"/>
                <a:cs typeface="Arial"/>
              </a:rPr>
              <a:t>– When the market needs to support luxury goods.</a:t>
            </a:r>
          </a:p>
        </p:txBody>
      </p:sp>
      <p:sp>
        <p:nvSpPr>
          <p:cNvPr id="20" name="Oval 19"/>
          <p:cNvSpPr/>
          <p:nvPr/>
        </p:nvSpPr>
        <p:spPr>
          <a:xfrm>
            <a:off x="1025780" y="2393083"/>
            <a:ext cx="675061" cy="675063"/>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b="1" dirty="0">
                <a:solidFill>
                  <a:srgbClr val="F4F4F5"/>
                </a:solidFill>
                <a:latin typeface="Arial"/>
                <a:cs typeface="Arial"/>
              </a:rPr>
              <a:t>1</a:t>
            </a:r>
          </a:p>
        </p:txBody>
      </p:sp>
      <p:sp>
        <p:nvSpPr>
          <p:cNvPr id="21" name="Oval 20"/>
          <p:cNvSpPr/>
          <p:nvPr/>
        </p:nvSpPr>
        <p:spPr>
          <a:xfrm>
            <a:off x="4768860" y="2393083"/>
            <a:ext cx="675061" cy="675063"/>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b="1" dirty="0">
                <a:solidFill>
                  <a:srgbClr val="F4F4F5"/>
                </a:solidFill>
                <a:latin typeface="Arial"/>
                <a:cs typeface="Arial"/>
              </a:rPr>
              <a:t>2</a:t>
            </a:r>
          </a:p>
        </p:txBody>
      </p:sp>
      <p:sp>
        <p:nvSpPr>
          <p:cNvPr id="23" name="Oval 22"/>
          <p:cNvSpPr/>
          <p:nvPr/>
        </p:nvSpPr>
        <p:spPr>
          <a:xfrm>
            <a:off x="8523283" y="2393083"/>
            <a:ext cx="675061" cy="675063"/>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b="1" dirty="0">
                <a:solidFill>
                  <a:srgbClr val="F4F4F5"/>
                </a:solidFill>
                <a:latin typeface="Arial"/>
                <a:cs typeface="Arial"/>
              </a:rPr>
              <a:t>3</a:t>
            </a:r>
          </a:p>
        </p:txBody>
      </p:sp>
      <p:sp>
        <p:nvSpPr>
          <p:cNvPr id="24" name="Oval 23"/>
          <p:cNvSpPr/>
          <p:nvPr/>
        </p:nvSpPr>
        <p:spPr>
          <a:xfrm>
            <a:off x="12218869" y="2393083"/>
            <a:ext cx="675061" cy="675063"/>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b="1" dirty="0">
                <a:solidFill>
                  <a:srgbClr val="F4F4F5"/>
                </a:solidFill>
                <a:latin typeface="Arial"/>
                <a:cs typeface="Arial"/>
              </a:rPr>
              <a:t>4</a:t>
            </a:r>
          </a:p>
        </p:txBody>
      </p:sp>
      <p:pic>
        <p:nvPicPr>
          <p:cNvPr id="22" name="Picture 21" descr="salar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37259" y="2922716"/>
            <a:ext cx="1484223" cy="1484223"/>
          </a:xfrm>
          <a:prstGeom prst="rect">
            <a:avLst/>
          </a:prstGeom>
        </p:spPr>
      </p:pic>
      <p:pic>
        <p:nvPicPr>
          <p:cNvPr id="4" name="Picture 3" descr="targe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4351" y="2982667"/>
            <a:ext cx="1344554" cy="1344555"/>
          </a:xfrm>
          <a:prstGeom prst="rect">
            <a:avLst/>
          </a:prstGeom>
        </p:spPr>
      </p:pic>
      <p:grpSp>
        <p:nvGrpSpPr>
          <p:cNvPr id="16" name="Group 15"/>
          <p:cNvGrpSpPr/>
          <p:nvPr/>
        </p:nvGrpSpPr>
        <p:grpSpPr>
          <a:xfrm>
            <a:off x="5603217" y="3007702"/>
            <a:ext cx="1212638" cy="1175209"/>
            <a:chOff x="5589708" y="3007701"/>
            <a:chExt cx="1212638" cy="1175209"/>
          </a:xfrm>
        </p:grpSpPr>
        <p:sp>
          <p:nvSpPr>
            <p:cNvPr id="5" name="Rectangle 4"/>
            <p:cNvSpPr/>
            <p:nvPr/>
          </p:nvSpPr>
          <p:spPr>
            <a:xfrm>
              <a:off x="5589708" y="3007701"/>
              <a:ext cx="141115" cy="1175208"/>
            </a:xfrm>
            <a:prstGeom prst="rect">
              <a:avLst/>
            </a:prstGeom>
            <a:solidFill>
              <a:srgbClr val="2035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rot="5400000">
              <a:off x="6144185" y="3524749"/>
              <a:ext cx="141114" cy="1175208"/>
            </a:xfrm>
            <a:prstGeom prst="rect">
              <a:avLst/>
            </a:prstGeom>
            <a:solidFill>
              <a:srgbClr val="2035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p:nvPr/>
          </p:nvCxnSpPr>
          <p:spPr>
            <a:xfrm flipV="1">
              <a:off x="5640648" y="3296839"/>
              <a:ext cx="857658" cy="829027"/>
            </a:xfrm>
            <a:prstGeom prst="straightConnector1">
              <a:avLst/>
            </a:prstGeom>
            <a:ln w="127000" cmpd="sng">
              <a:tailEnd type="triangle" w="med" len="sm"/>
            </a:ln>
            <a:effectLst/>
          </p:spPr>
          <p:style>
            <a:lnRef idx="2">
              <a:schemeClr val="accent1"/>
            </a:lnRef>
            <a:fillRef idx="0">
              <a:schemeClr val="accent1"/>
            </a:fillRef>
            <a:effectRef idx="1">
              <a:schemeClr val="accent1"/>
            </a:effectRef>
            <a:fontRef idx="minor">
              <a:schemeClr val="tx1"/>
            </a:fontRef>
          </p:style>
        </p:cxnSp>
      </p:grpSp>
      <p:pic>
        <p:nvPicPr>
          <p:cNvPr id="3" name="Picture 2" descr="advantag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84078" y="2817431"/>
            <a:ext cx="1523975" cy="1523975"/>
          </a:xfrm>
          <a:prstGeom prst="rect">
            <a:avLst/>
          </a:prstGeom>
        </p:spPr>
      </p:pic>
      <p:sp>
        <p:nvSpPr>
          <p:cNvPr id="26" name="TextBox 25"/>
          <p:cNvSpPr txBox="1"/>
          <p:nvPr/>
        </p:nvSpPr>
        <p:spPr>
          <a:xfrm>
            <a:off x="10892584" y="7828658"/>
            <a:ext cx="4552125" cy="485124"/>
          </a:xfrm>
          <a:prstGeom prst="rect">
            <a:avLst/>
          </a:prstGeom>
          <a:noFill/>
        </p:spPr>
        <p:txBody>
          <a:bodyPr wrap="square" lIns="145152" tIns="72576" rIns="145152" bIns="72576" rtlCol="0">
            <a:spAutoFit/>
          </a:bodyPr>
          <a:lstStyle/>
          <a:p>
            <a:pPr algn="r" defTabSz="725759"/>
            <a:r>
              <a:rPr lang="en-US" sz="2200" dirty="0">
                <a:solidFill>
                  <a:srgbClr val="807F83"/>
                </a:solidFill>
                <a:latin typeface="Century Gothic" panose="020B0502020202020204" pitchFamily="34" charset="0"/>
              </a:rPr>
              <a:t>#GlobalSWP</a:t>
            </a:r>
          </a:p>
        </p:txBody>
      </p:sp>
    </p:spTree>
    <p:extLst>
      <p:ext uri="{BB962C8B-B14F-4D97-AF65-F5344CB8AC3E}">
        <p14:creationId xmlns:p14="http://schemas.microsoft.com/office/powerpoint/2010/main" val="43558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5700" dirty="0"/>
              <a:t>Significance for employment rights?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241" y="2545374"/>
            <a:ext cx="2730500" cy="273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7953" y="1774809"/>
            <a:ext cx="5073152" cy="266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1646" y="5314504"/>
            <a:ext cx="3717709" cy="248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5017" y="5314503"/>
            <a:ext cx="2921002" cy="2537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2739" y="3021395"/>
            <a:ext cx="4005431" cy="400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243" y="1337002"/>
            <a:ext cx="2857500" cy="1428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382250" y="4500891"/>
            <a:ext cx="5902560" cy="584767"/>
          </a:xfrm>
          <a:prstGeom prst="rect">
            <a:avLst/>
          </a:prstGeom>
          <a:noFill/>
        </p:spPr>
        <p:txBody>
          <a:bodyPr wrap="none" lIns="91431" tIns="45716" rIns="91431" bIns="45716" rtlCol="0">
            <a:spAutoFit/>
          </a:bodyPr>
          <a:lstStyle/>
          <a:p>
            <a:r>
              <a:rPr lang="en-US" dirty="0">
                <a:solidFill>
                  <a:srgbClr val="FF0000"/>
                </a:solidFill>
                <a:latin typeface="Arial"/>
                <a:cs typeface="Arial"/>
              </a:rPr>
              <a:t>Holiday pay when on sick leave</a:t>
            </a:r>
          </a:p>
        </p:txBody>
      </p:sp>
      <p:sp>
        <p:nvSpPr>
          <p:cNvPr id="6" name="TextBox 5"/>
          <p:cNvSpPr txBox="1"/>
          <p:nvPr/>
        </p:nvSpPr>
        <p:spPr>
          <a:xfrm>
            <a:off x="9378170" y="7915814"/>
            <a:ext cx="6037212" cy="584767"/>
          </a:xfrm>
          <a:prstGeom prst="rect">
            <a:avLst/>
          </a:prstGeom>
          <a:noFill/>
        </p:spPr>
        <p:txBody>
          <a:bodyPr wrap="none" lIns="91431" tIns="45716" rIns="91431" bIns="45716" rtlCol="0">
            <a:spAutoFit/>
          </a:bodyPr>
          <a:lstStyle/>
          <a:p>
            <a:r>
              <a:rPr lang="en-GB" dirty="0">
                <a:solidFill>
                  <a:srgbClr val="FF0000"/>
                </a:solidFill>
                <a:latin typeface="Arial" panose="020B0604020202020204" pitchFamily="34" charset="0"/>
                <a:cs typeface="Arial" panose="020B0604020202020204" pitchFamily="34" charset="0"/>
              </a:rPr>
              <a:t>Reschedule holiday if break arm</a:t>
            </a:r>
            <a:endParaRPr lang="en-US" dirty="0" err="1">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639269" y="7915815"/>
            <a:ext cx="6335371" cy="584767"/>
          </a:xfrm>
          <a:prstGeom prst="rect">
            <a:avLst/>
          </a:prstGeom>
          <a:noFill/>
        </p:spPr>
        <p:txBody>
          <a:bodyPr wrap="none" lIns="91431" tIns="45716" rIns="91431" bIns="45716" rtlCol="0">
            <a:spAutoFit/>
          </a:bodyPr>
          <a:lstStyle/>
          <a:p>
            <a:r>
              <a:rPr lang="en-GB" dirty="0">
                <a:solidFill>
                  <a:srgbClr val="FF0000"/>
                </a:solidFill>
                <a:latin typeface="Arial" panose="020B0604020202020204" pitchFamily="34" charset="0"/>
                <a:cs typeface="Arial" panose="020B0604020202020204" pitchFamily="34" charset="0"/>
              </a:rPr>
              <a:t>Holiday pay includes commission </a:t>
            </a:r>
            <a:endParaRPr lang="en-US" dirty="0" err="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22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additive="base">
                                        <p:cTn id="7" dur="500" fill="hold"/>
                                        <p:tgtEl>
                                          <p:spTgt spid="3081"/>
                                        </p:tgtEl>
                                        <p:attrNameLst>
                                          <p:attrName>ppt_x</p:attrName>
                                        </p:attrNameLst>
                                      </p:cBhvr>
                                      <p:tavLst>
                                        <p:tav tm="0">
                                          <p:val>
                                            <p:strVal val="#ppt_x"/>
                                          </p:val>
                                        </p:tav>
                                        <p:tav tm="100000">
                                          <p:val>
                                            <p:strVal val="#ppt_x"/>
                                          </p:val>
                                        </p:tav>
                                      </p:tavLst>
                                    </p:anim>
                                    <p:anim calcmode="lin" valueType="num">
                                      <p:cBhvr additive="base">
                                        <p:cTn id="8" dur="500" fill="hold"/>
                                        <p:tgtEl>
                                          <p:spTgt spid="308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Effect transition="in" filter="fade">
                                      <p:cBhvr>
                                        <p:cTn id="25" dur="1000"/>
                                        <p:tgtEl>
                                          <p:spTgt spid="3077"/>
                                        </p:tgtEl>
                                      </p:cBhvr>
                                    </p:animEffect>
                                    <p:anim calcmode="lin" valueType="num">
                                      <p:cBhvr>
                                        <p:cTn id="26" dur="1000" fill="hold"/>
                                        <p:tgtEl>
                                          <p:spTgt spid="3077"/>
                                        </p:tgtEl>
                                        <p:attrNameLst>
                                          <p:attrName>ppt_x</p:attrName>
                                        </p:attrNameLst>
                                      </p:cBhvr>
                                      <p:tavLst>
                                        <p:tav tm="0">
                                          <p:val>
                                            <p:strVal val="#ppt_x"/>
                                          </p:val>
                                        </p:tav>
                                        <p:tav tm="100000">
                                          <p:val>
                                            <p:strVal val="#ppt_x"/>
                                          </p:val>
                                        </p:tav>
                                      </p:tavLst>
                                    </p:anim>
                                    <p:anim calcmode="lin" valueType="num">
                                      <p:cBhvr>
                                        <p:cTn id="27" dur="1000" fill="hold"/>
                                        <p:tgtEl>
                                          <p:spTgt spid="307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 calcmode="lin" valueType="num">
                                      <p:cBhvr additive="base">
                                        <p:cTn id="37" dur="500" fill="hold"/>
                                        <p:tgtEl>
                                          <p:spTgt spid="3078"/>
                                        </p:tgtEl>
                                        <p:attrNameLst>
                                          <p:attrName>ppt_x</p:attrName>
                                        </p:attrNameLst>
                                      </p:cBhvr>
                                      <p:tavLst>
                                        <p:tav tm="0">
                                          <p:val>
                                            <p:strVal val="#ppt_x"/>
                                          </p:val>
                                        </p:tav>
                                        <p:tav tm="100000">
                                          <p:val>
                                            <p:strVal val="#ppt_x"/>
                                          </p:val>
                                        </p:tav>
                                      </p:tavLst>
                                    </p:anim>
                                    <p:anim calcmode="lin" valueType="num">
                                      <p:cBhvr additive="base">
                                        <p:cTn id="38" dur="500" fill="hold"/>
                                        <p:tgtEl>
                                          <p:spTgt spid="307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5779" y="5140025"/>
            <a:ext cx="3500070" cy="2677648"/>
          </a:xfrm>
          <a:prstGeom prst="rect">
            <a:avLst/>
          </a:prstGeom>
        </p:spPr>
        <p:txBody>
          <a:bodyPr wrap="square" lIns="91431" tIns="45716" rIns="91431" bIns="45716" anchor="t">
            <a:spAutoFit/>
          </a:bodyPr>
          <a:lstStyle/>
          <a:p>
            <a:r>
              <a:rPr lang="en-US" sz="2400" b="1" dirty="0">
                <a:solidFill>
                  <a:srgbClr val="26408A"/>
                </a:solidFill>
                <a:latin typeface="Arial"/>
                <a:cs typeface="Arial"/>
              </a:rPr>
              <a:t>Technology Acceptance &amp; Innovation </a:t>
            </a:r>
            <a:r>
              <a:rPr lang="en-US" sz="2400" dirty="0">
                <a:solidFill>
                  <a:srgbClr val="203562"/>
                </a:solidFill>
                <a:latin typeface="Arial"/>
                <a:cs typeface="Arial"/>
              </a:rPr>
              <a:t>– </a:t>
            </a:r>
            <a:br>
              <a:rPr lang="en-US" sz="2400" dirty="0">
                <a:solidFill>
                  <a:srgbClr val="203562"/>
                </a:solidFill>
                <a:latin typeface="Arial"/>
                <a:cs typeface="Arial"/>
              </a:rPr>
            </a:br>
            <a:r>
              <a:rPr lang="en-US" sz="2400" dirty="0">
                <a:solidFill>
                  <a:srgbClr val="203562"/>
                </a:solidFill>
                <a:latin typeface="Arial"/>
                <a:cs typeface="Arial"/>
              </a:rPr>
              <a:t>Weighing the importance of early adoption and infrastructure.</a:t>
            </a:r>
          </a:p>
        </p:txBody>
      </p:sp>
      <p:sp>
        <p:nvSpPr>
          <p:cNvPr id="7" name="Oval 6"/>
          <p:cNvSpPr/>
          <p:nvPr/>
        </p:nvSpPr>
        <p:spPr>
          <a:xfrm>
            <a:off x="1235949" y="2393084"/>
            <a:ext cx="2336642"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dirty="0">
              <a:solidFill>
                <a:prstClr val="white"/>
              </a:solidFill>
              <a:latin typeface="Arial"/>
            </a:endParaRPr>
          </a:p>
        </p:txBody>
      </p:sp>
      <p:sp>
        <p:nvSpPr>
          <p:cNvPr id="8" name="Rectangle 7"/>
          <p:cNvSpPr/>
          <p:nvPr/>
        </p:nvSpPr>
        <p:spPr>
          <a:xfrm>
            <a:off x="4768859" y="5140025"/>
            <a:ext cx="2973951" cy="2308316"/>
          </a:xfrm>
          <a:prstGeom prst="rect">
            <a:avLst/>
          </a:prstGeom>
        </p:spPr>
        <p:txBody>
          <a:bodyPr wrap="square" lIns="91431" tIns="45716" rIns="91431" bIns="45716" anchor="t">
            <a:spAutoFit/>
          </a:bodyPr>
          <a:lstStyle/>
          <a:p>
            <a:r>
              <a:rPr lang="en-US" sz="2400" b="1" dirty="0">
                <a:solidFill>
                  <a:srgbClr val="26408A"/>
                </a:solidFill>
                <a:latin typeface="Arial"/>
                <a:cs typeface="Arial"/>
              </a:rPr>
              <a:t>Vertical Potential </a:t>
            </a:r>
            <a:r>
              <a:rPr lang="en-US" sz="2400" dirty="0">
                <a:solidFill>
                  <a:srgbClr val="203562"/>
                </a:solidFill>
                <a:latin typeface="Arial"/>
                <a:cs typeface="Arial"/>
              </a:rPr>
              <a:t>– Unique factors to consider for your industry in the countries you are considering.</a:t>
            </a:r>
          </a:p>
        </p:txBody>
      </p:sp>
      <p:sp>
        <p:nvSpPr>
          <p:cNvPr id="10" name="Oval 9"/>
          <p:cNvSpPr/>
          <p:nvPr/>
        </p:nvSpPr>
        <p:spPr>
          <a:xfrm>
            <a:off x="4963412" y="2393084"/>
            <a:ext cx="2336642"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dirty="0">
              <a:solidFill>
                <a:prstClr val="white"/>
              </a:solidFill>
              <a:latin typeface="Arial"/>
            </a:endParaRPr>
          </a:p>
        </p:txBody>
      </p:sp>
      <p:sp>
        <p:nvSpPr>
          <p:cNvPr id="11" name="Oval 10"/>
          <p:cNvSpPr/>
          <p:nvPr/>
        </p:nvSpPr>
        <p:spPr>
          <a:xfrm>
            <a:off x="8690877" y="2393084"/>
            <a:ext cx="2336642"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dirty="0">
              <a:solidFill>
                <a:prstClr val="white"/>
              </a:solidFill>
              <a:latin typeface="Arial"/>
            </a:endParaRPr>
          </a:p>
        </p:txBody>
      </p:sp>
      <p:sp>
        <p:nvSpPr>
          <p:cNvPr id="12" name="Oval 11"/>
          <p:cNvSpPr/>
          <p:nvPr/>
        </p:nvSpPr>
        <p:spPr>
          <a:xfrm>
            <a:off x="12418338" y="2460111"/>
            <a:ext cx="2336642" cy="2336643"/>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dirty="0">
              <a:solidFill>
                <a:prstClr val="white"/>
              </a:solidFill>
              <a:latin typeface="Arial"/>
            </a:endParaRPr>
          </a:p>
        </p:txBody>
      </p:sp>
      <p:sp>
        <p:nvSpPr>
          <p:cNvPr id="17" name="Rectangle 7"/>
          <p:cNvSpPr>
            <a:spLocks noChangeArrowheads="1"/>
          </p:cNvSpPr>
          <p:nvPr/>
        </p:nvSpPr>
        <p:spPr bwMode="auto">
          <a:xfrm>
            <a:off x="8690874" y="5140024"/>
            <a:ext cx="2920250" cy="26776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r>
              <a:rPr lang="en-US" altLang="en-US" sz="2400" b="1" dirty="0">
                <a:solidFill>
                  <a:srgbClr val="26408A"/>
                </a:solidFill>
                <a:latin typeface="Arial"/>
                <a:cs typeface="Arial"/>
              </a:rPr>
              <a:t>Sourcing</a:t>
            </a:r>
            <a:r>
              <a:rPr lang="en-US" altLang="en-US" sz="2400" dirty="0">
                <a:solidFill>
                  <a:srgbClr val="26408A"/>
                </a:solidFill>
                <a:latin typeface="Arial"/>
                <a:cs typeface="Arial"/>
              </a:rPr>
              <a:t> </a:t>
            </a:r>
            <a:r>
              <a:rPr lang="en-US" altLang="en-US" sz="2400" dirty="0">
                <a:solidFill>
                  <a:srgbClr val="203562"/>
                </a:solidFill>
                <a:latin typeface="Arial"/>
                <a:cs typeface="Arial"/>
              </a:rPr>
              <a:t>–Availability of resources, labor costs, proximity to sales markets, skills, and business environment. </a:t>
            </a:r>
          </a:p>
        </p:txBody>
      </p:sp>
      <p:sp>
        <p:nvSpPr>
          <p:cNvPr id="19" name="Rectangle 19"/>
          <p:cNvSpPr>
            <a:spLocks noChangeArrowheads="1"/>
          </p:cNvSpPr>
          <p:nvPr/>
        </p:nvSpPr>
        <p:spPr bwMode="auto">
          <a:xfrm>
            <a:off x="12315864" y="5140025"/>
            <a:ext cx="2883419" cy="19389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r>
              <a:rPr lang="en-US" altLang="en-US" sz="2400" b="1" dirty="0">
                <a:solidFill>
                  <a:srgbClr val="26408A"/>
                </a:solidFill>
                <a:latin typeface="Arial"/>
                <a:cs typeface="Arial"/>
              </a:rPr>
              <a:t>Tax</a:t>
            </a:r>
            <a:r>
              <a:rPr lang="en-US" altLang="en-US" sz="2400" dirty="0">
                <a:solidFill>
                  <a:srgbClr val="203562"/>
                </a:solidFill>
                <a:latin typeface="Arial"/>
                <a:cs typeface="Arial"/>
              </a:rPr>
              <a:t> – The structure and location of your overseas operations will have tax implications. </a:t>
            </a:r>
          </a:p>
        </p:txBody>
      </p:sp>
      <p:sp>
        <p:nvSpPr>
          <p:cNvPr id="20" name="Oval 19"/>
          <p:cNvSpPr/>
          <p:nvPr/>
        </p:nvSpPr>
        <p:spPr>
          <a:xfrm>
            <a:off x="1025780" y="2393083"/>
            <a:ext cx="675061" cy="675063"/>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b="1" dirty="0">
                <a:solidFill>
                  <a:srgbClr val="F4F4F5"/>
                </a:solidFill>
                <a:latin typeface="Arial"/>
                <a:cs typeface="Arial"/>
              </a:rPr>
              <a:t>5</a:t>
            </a:r>
          </a:p>
        </p:txBody>
      </p:sp>
      <p:sp>
        <p:nvSpPr>
          <p:cNvPr id="21" name="Oval 20"/>
          <p:cNvSpPr/>
          <p:nvPr/>
        </p:nvSpPr>
        <p:spPr>
          <a:xfrm>
            <a:off x="4768860" y="2393083"/>
            <a:ext cx="675061" cy="675063"/>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b="1" dirty="0">
                <a:solidFill>
                  <a:srgbClr val="F4F4F5"/>
                </a:solidFill>
                <a:latin typeface="Arial"/>
                <a:cs typeface="Arial"/>
              </a:rPr>
              <a:t>6</a:t>
            </a:r>
          </a:p>
        </p:txBody>
      </p:sp>
      <p:sp>
        <p:nvSpPr>
          <p:cNvPr id="23" name="Oval 22"/>
          <p:cNvSpPr/>
          <p:nvPr/>
        </p:nvSpPr>
        <p:spPr>
          <a:xfrm>
            <a:off x="8523283" y="2393083"/>
            <a:ext cx="675061" cy="675063"/>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b="1" dirty="0">
                <a:solidFill>
                  <a:srgbClr val="F4F4F5"/>
                </a:solidFill>
                <a:latin typeface="Arial"/>
                <a:cs typeface="Arial"/>
              </a:rPr>
              <a:t>7</a:t>
            </a:r>
          </a:p>
        </p:txBody>
      </p:sp>
      <p:sp>
        <p:nvSpPr>
          <p:cNvPr id="24" name="Oval 23"/>
          <p:cNvSpPr/>
          <p:nvPr/>
        </p:nvSpPr>
        <p:spPr>
          <a:xfrm>
            <a:off x="12218869" y="2393083"/>
            <a:ext cx="675061" cy="675063"/>
          </a:xfrm>
          <a:prstGeom prst="ellipse">
            <a:avLst/>
          </a:prstGeom>
          <a:solidFill>
            <a:srgbClr val="2C498C"/>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b="1" dirty="0">
                <a:solidFill>
                  <a:srgbClr val="F4F4F5"/>
                </a:solidFill>
                <a:latin typeface="Arial"/>
                <a:cs typeface="Arial"/>
              </a:rPr>
              <a:t>8</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4732" y="2553039"/>
            <a:ext cx="1599849" cy="2055740"/>
          </a:xfrm>
          <a:prstGeom prst="rect">
            <a:avLst/>
          </a:prstGeom>
        </p:spPr>
      </p:pic>
      <p:pic>
        <p:nvPicPr>
          <p:cNvPr id="5" name="Picture 4" descr="tax.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89592" y="2783396"/>
            <a:ext cx="1677266" cy="1677267"/>
          </a:xfrm>
          <a:prstGeom prst="rect">
            <a:avLst/>
          </a:prstGeom>
        </p:spPr>
      </p:pic>
      <p:pic>
        <p:nvPicPr>
          <p:cNvPr id="9" name="Picture 8" descr="tech.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69945" y="2580602"/>
            <a:ext cx="2176149" cy="2176149"/>
          </a:xfrm>
          <a:prstGeom prst="rect">
            <a:avLst/>
          </a:prstGeom>
        </p:spPr>
      </p:pic>
      <p:pic>
        <p:nvPicPr>
          <p:cNvPr id="13" name="Picture 12" descr="resourc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69002" y="2530679"/>
            <a:ext cx="2074092" cy="2074092"/>
          </a:xfrm>
          <a:prstGeom prst="rect">
            <a:avLst/>
          </a:prstGeom>
        </p:spPr>
      </p:pic>
      <p:sp>
        <p:nvSpPr>
          <p:cNvPr id="22" name="TextBox 21"/>
          <p:cNvSpPr txBox="1"/>
          <p:nvPr/>
        </p:nvSpPr>
        <p:spPr>
          <a:xfrm>
            <a:off x="10892584" y="7828658"/>
            <a:ext cx="4552125" cy="485124"/>
          </a:xfrm>
          <a:prstGeom prst="rect">
            <a:avLst/>
          </a:prstGeom>
          <a:noFill/>
        </p:spPr>
        <p:txBody>
          <a:bodyPr wrap="square" lIns="145152" tIns="72576" rIns="145152" bIns="72576" rtlCol="0">
            <a:spAutoFit/>
          </a:bodyPr>
          <a:lstStyle/>
          <a:p>
            <a:pPr algn="r" defTabSz="725759"/>
            <a:r>
              <a:rPr lang="en-US" sz="2200" dirty="0">
                <a:solidFill>
                  <a:srgbClr val="807F83"/>
                </a:solidFill>
                <a:latin typeface="Century Gothic" panose="020B0502020202020204" pitchFamily="34" charset="0"/>
              </a:rPr>
              <a:t>#GlobalSWP</a:t>
            </a:r>
          </a:p>
        </p:txBody>
      </p:sp>
      <p:sp>
        <p:nvSpPr>
          <p:cNvPr id="25" name="Title 3"/>
          <p:cNvSpPr txBox="1">
            <a:spLocks/>
          </p:cNvSpPr>
          <p:nvPr/>
        </p:nvSpPr>
        <p:spPr>
          <a:xfrm>
            <a:off x="4805933" y="106934"/>
            <a:ext cx="11451656"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r>
              <a:rPr lang="en-US" dirty="0" smtClean="0">
                <a:solidFill>
                  <a:srgbClr val="203562"/>
                </a:solidFill>
              </a:rPr>
              <a:t>CONSIDER THESE FACTORS</a:t>
            </a:r>
            <a:endParaRPr lang="en-US" dirty="0">
              <a:solidFill>
                <a:srgbClr val="203562"/>
              </a:solidFill>
            </a:endParaRPr>
          </a:p>
        </p:txBody>
      </p:sp>
    </p:spTree>
    <p:extLst>
      <p:ext uri="{BB962C8B-B14F-4D97-AF65-F5344CB8AC3E}">
        <p14:creationId xmlns:p14="http://schemas.microsoft.com/office/powerpoint/2010/main" val="37737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3708" y="53834"/>
            <a:ext cx="10872709" cy="1012889"/>
          </a:xfrm>
        </p:spPr>
        <p:txBody>
          <a:bodyPr rtlCol="0">
            <a:normAutofit/>
          </a:bodyPr>
          <a:lstStyle/>
          <a:p>
            <a:pPr defTabSz="812810" eaLnBrk="1" fontAlgn="auto" hangingPunct="1">
              <a:spcAft>
                <a:spcPts val="0"/>
              </a:spcAft>
              <a:defRPr/>
            </a:pPr>
            <a:r>
              <a:rPr lang="en-US" sz="4400" dirty="0" smtClean="0">
                <a:ea typeface="+mj-ea"/>
              </a:rPr>
              <a:t>Introduction</a:t>
            </a:r>
            <a:endParaRPr lang="en-US" sz="4400" dirty="0">
              <a:ea typeface="+mj-ea"/>
            </a:endParaRPr>
          </a:p>
        </p:txBody>
      </p:sp>
      <p:sp>
        <p:nvSpPr>
          <p:cNvPr id="22" name="Rectangle 21"/>
          <p:cNvSpPr/>
          <p:nvPr/>
        </p:nvSpPr>
        <p:spPr>
          <a:xfrm>
            <a:off x="5062538" y="6359525"/>
            <a:ext cx="11195050" cy="147637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grpSp>
        <p:nvGrpSpPr>
          <p:cNvPr id="22532" name="Group 22"/>
          <p:cNvGrpSpPr>
            <a:grpSpLocks/>
          </p:cNvGrpSpPr>
          <p:nvPr/>
        </p:nvGrpSpPr>
        <p:grpSpPr bwMode="auto">
          <a:xfrm>
            <a:off x="957263" y="2143125"/>
            <a:ext cx="7339012" cy="782638"/>
            <a:chOff x="907167" y="2187949"/>
            <a:chExt cx="3553378" cy="782038"/>
          </a:xfrm>
        </p:grpSpPr>
        <p:sp>
          <p:nvSpPr>
            <p:cNvPr id="24" name="Rectangle 23"/>
            <p:cNvSpPr/>
            <p:nvPr/>
          </p:nvSpPr>
          <p:spPr>
            <a:xfrm>
              <a:off x="907167" y="2295816"/>
              <a:ext cx="3553378" cy="5520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36000"/>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2000">
                <a:solidFill>
                  <a:srgbClr val="FFFFFF"/>
                </a:solidFill>
                <a:latin typeface="Source Sans Pro" pitchFamily="34" charset="0"/>
              </a:endParaRPr>
            </a:p>
          </p:txBody>
        </p:sp>
        <p:sp>
          <p:nvSpPr>
            <p:cNvPr id="25" name="Text Placeholder 2"/>
            <p:cNvSpPr txBox="1">
              <a:spLocks/>
            </p:cNvSpPr>
            <p:nvPr/>
          </p:nvSpPr>
          <p:spPr>
            <a:xfrm>
              <a:off x="907167" y="2187949"/>
              <a:ext cx="3553378" cy="782038"/>
            </a:xfrm>
            <a:prstGeom prst="rect">
              <a:avLst/>
            </a:prstGeom>
          </p:spPr>
          <p:txBody>
            <a:bodyPr lIns="162562" tIns="81281" rIns="162562" bIns="81281">
              <a:normAutofit fontScale="92500"/>
            </a:bodyPr>
            <a:lstStyle>
              <a:lvl1pPr marL="609608" indent="-609608" algn="l" defTabSz="812810" rtl="0" eaLnBrk="1" latinLnBrk="0" hangingPunct="1">
                <a:lnSpc>
                  <a:spcPct val="120000"/>
                </a:lnSpc>
                <a:spcBef>
                  <a:spcPct val="20000"/>
                </a:spcBef>
                <a:buSzPct val="100000"/>
                <a:buFontTx/>
                <a:buBlip>
                  <a:blip r:embed="rId2"/>
                </a:buBlip>
                <a:defRPr sz="2800" b="0" i="0" kern="1200">
                  <a:solidFill>
                    <a:schemeClr val="tx1"/>
                  </a:solidFill>
                  <a:latin typeface="Source Sans Pro Light"/>
                  <a:ea typeface="+mn-ea"/>
                  <a:cs typeface="Source Sans Pro Light"/>
                </a:defRPr>
              </a:lvl1pPr>
              <a:lvl2pPr marL="1422418" indent="-609608" algn="l" defTabSz="812810" rtl="0" eaLnBrk="1" latinLnBrk="0" hangingPunct="1">
                <a:lnSpc>
                  <a:spcPct val="120000"/>
                </a:lnSpc>
                <a:spcBef>
                  <a:spcPct val="20000"/>
                </a:spcBef>
                <a:buClr>
                  <a:srgbClr val="203464"/>
                </a:buClr>
                <a:buSzPct val="100000"/>
                <a:buFontTx/>
                <a:buBlip>
                  <a:blip r:embed="rId3"/>
                </a:buBlip>
                <a:defRPr sz="2500" kern="1200">
                  <a:solidFill>
                    <a:schemeClr val="bg1">
                      <a:lumMod val="50000"/>
                    </a:schemeClr>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pPr marL="0" indent="0" fontAlgn="auto">
                <a:spcAft>
                  <a:spcPts val="0"/>
                </a:spcAft>
                <a:buFontTx/>
                <a:buNone/>
                <a:defRPr/>
              </a:pPr>
              <a:r>
                <a:rPr lang="en-US" dirty="0" smtClean="0">
                  <a:solidFill>
                    <a:srgbClr val="FFFFFF"/>
                  </a:solidFill>
                  <a:latin typeface="Arial"/>
                  <a:cs typeface="Arial"/>
                </a:rPr>
                <a:t>What are the top two countries for innovation?</a:t>
              </a:r>
              <a:endParaRPr lang="en-US" dirty="0">
                <a:solidFill>
                  <a:srgbClr val="FFFFFF"/>
                </a:solidFill>
                <a:latin typeface="Arial"/>
                <a:cs typeface="Arial"/>
              </a:endParaRPr>
            </a:p>
          </p:txBody>
        </p:sp>
      </p:grpSp>
      <p:sp>
        <p:nvSpPr>
          <p:cNvPr id="26" name="Rectangle 25"/>
          <p:cNvSpPr>
            <a:spLocks noChangeArrowheads="1"/>
          </p:cNvSpPr>
          <p:nvPr/>
        </p:nvSpPr>
        <p:spPr bwMode="auto">
          <a:xfrm>
            <a:off x="957263" y="2806700"/>
            <a:ext cx="812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a:t>It’s not the </a:t>
            </a:r>
            <a:r>
              <a:rPr lang="en-US" altLang="en-US" sz="3200" b="1">
                <a:solidFill>
                  <a:schemeClr val="accent1"/>
                </a:solidFill>
              </a:rPr>
              <a:t>US (#3)</a:t>
            </a:r>
            <a:r>
              <a:rPr lang="en-US" altLang="en-US" sz="3200"/>
              <a:t> or </a:t>
            </a:r>
            <a:r>
              <a:rPr lang="en-US" altLang="en-US" sz="3200" b="1">
                <a:solidFill>
                  <a:srgbClr val="203562"/>
                </a:solidFill>
              </a:rPr>
              <a:t>Japan (#4)</a:t>
            </a:r>
          </a:p>
        </p:txBody>
      </p:sp>
      <p:sp>
        <p:nvSpPr>
          <p:cNvPr id="27" name="Rectangle 26"/>
          <p:cNvSpPr>
            <a:spLocks noChangeArrowheads="1"/>
          </p:cNvSpPr>
          <p:nvPr/>
        </p:nvSpPr>
        <p:spPr bwMode="auto">
          <a:xfrm>
            <a:off x="5430838" y="6662738"/>
            <a:ext cx="104600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4400"/>
              <a:t>but </a:t>
            </a:r>
            <a:r>
              <a:rPr lang="en-US" altLang="en-US" sz="4400" b="1">
                <a:solidFill>
                  <a:srgbClr val="33529E"/>
                </a:solidFill>
              </a:rPr>
              <a:t>South Korea (#1) </a:t>
            </a:r>
            <a:r>
              <a:rPr lang="en-US" altLang="en-US" sz="4400"/>
              <a:t>and </a:t>
            </a:r>
            <a:r>
              <a:rPr lang="en-US" altLang="en-US" sz="4400" b="1">
                <a:solidFill>
                  <a:srgbClr val="33529E"/>
                </a:solidFill>
              </a:rPr>
              <a:t>Sweden (#2)</a:t>
            </a:r>
            <a:r>
              <a:rPr lang="en-US" altLang="en-US" sz="4400"/>
              <a:t>.</a:t>
            </a:r>
          </a:p>
        </p:txBody>
      </p:sp>
      <p:pic>
        <p:nvPicPr>
          <p:cNvPr id="28" name="Picture 27" descr="ameri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6738" y="3614738"/>
            <a:ext cx="32258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japa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4913" y="3614738"/>
            <a:ext cx="32258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outh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4675" y="3614738"/>
            <a:ext cx="32258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sweden.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72850" y="3614738"/>
            <a:ext cx="32258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691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7263" y="2251075"/>
            <a:ext cx="5238750" cy="552450"/>
          </a:xfrm>
          <a:prstGeom prst="rect">
            <a:avLst/>
          </a:prstGeom>
          <a:solidFill>
            <a:srgbClr val="203562"/>
          </a:solidFill>
          <a:ln>
            <a:noFill/>
          </a:ln>
          <a:effectLst/>
        </p:spPr>
        <p:style>
          <a:lnRef idx="1">
            <a:schemeClr val="accent1"/>
          </a:lnRef>
          <a:fillRef idx="3">
            <a:schemeClr val="accent1"/>
          </a:fillRef>
          <a:effectRef idx="2">
            <a:schemeClr val="accent1"/>
          </a:effectRef>
          <a:fontRef idx="minor">
            <a:schemeClr val="lt1"/>
          </a:fontRef>
        </p:style>
        <p:txBody>
          <a:bodyPr tIns="36000"/>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2000">
              <a:solidFill>
                <a:srgbClr val="FFFFFF"/>
              </a:solidFill>
              <a:latin typeface="Calibri" pitchFamily="34" charset="0"/>
            </a:endParaRPr>
          </a:p>
        </p:txBody>
      </p:sp>
      <p:sp>
        <p:nvSpPr>
          <p:cNvPr id="6" name="Text Placeholder 2"/>
          <p:cNvSpPr txBox="1">
            <a:spLocks/>
          </p:cNvSpPr>
          <p:nvPr/>
        </p:nvSpPr>
        <p:spPr>
          <a:xfrm>
            <a:off x="957263" y="2143125"/>
            <a:ext cx="5348287" cy="782638"/>
          </a:xfrm>
          <a:prstGeom prst="rect">
            <a:avLst/>
          </a:prstGeom>
        </p:spPr>
        <p:txBody>
          <a:bodyPr lIns="162562" tIns="81281" rIns="162562" bIns="81281">
            <a:normAutofit fontScale="92500"/>
          </a:bodyPr>
          <a:lstStyle>
            <a:lvl1pPr marL="609608" indent="-609608" algn="l" defTabSz="812810" rtl="0" eaLnBrk="1" latinLnBrk="0" hangingPunct="1">
              <a:lnSpc>
                <a:spcPct val="120000"/>
              </a:lnSpc>
              <a:spcBef>
                <a:spcPct val="20000"/>
              </a:spcBef>
              <a:buSzPct val="100000"/>
              <a:buFontTx/>
              <a:buBlip>
                <a:blip r:embed="rId2"/>
              </a:buBlip>
              <a:defRPr sz="2800" b="0" i="0" kern="1200">
                <a:solidFill>
                  <a:schemeClr val="tx1"/>
                </a:solidFill>
                <a:latin typeface="Source Sans Pro Light"/>
                <a:ea typeface="+mn-ea"/>
                <a:cs typeface="Source Sans Pro Light"/>
              </a:defRPr>
            </a:lvl1pPr>
            <a:lvl2pPr marL="1422418" indent="-609608" algn="l" defTabSz="812810" rtl="0" eaLnBrk="1" latinLnBrk="0" hangingPunct="1">
              <a:lnSpc>
                <a:spcPct val="120000"/>
              </a:lnSpc>
              <a:spcBef>
                <a:spcPct val="20000"/>
              </a:spcBef>
              <a:buClr>
                <a:srgbClr val="203464"/>
              </a:buClr>
              <a:buSzPct val="100000"/>
              <a:buFontTx/>
              <a:buBlip>
                <a:blip r:embed="rId3"/>
              </a:buBlip>
              <a:defRPr sz="2500" kern="1200">
                <a:solidFill>
                  <a:schemeClr val="bg1">
                    <a:lumMod val="50000"/>
                  </a:schemeClr>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pPr marL="0" indent="0" fontAlgn="auto">
              <a:spcAft>
                <a:spcPts val="0"/>
              </a:spcAft>
              <a:buFontTx/>
              <a:buNone/>
              <a:defRPr/>
            </a:pPr>
            <a:r>
              <a:rPr lang="en-US" dirty="0" smtClean="0">
                <a:solidFill>
                  <a:schemeClr val="bg1"/>
                </a:solidFill>
                <a:latin typeface="Arial"/>
                <a:cs typeface="Arial"/>
              </a:rPr>
              <a:t>Who is the most entrepreneurial?</a:t>
            </a:r>
            <a:endParaRPr lang="en-US" dirty="0">
              <a:solidFill>
                <a:schemeClr val="bg1"/>
              </a:solidFill>
              <a:latin typeface="Arial"/>
              <a:cs typeface="Arial"/>
            </a:endParaRPr>
          </a:p>
        </p:txBody>
      </p:sp>
      <p:grpSp>
        <p:nvGrpSpPr>
          <p:cNvPr id="3" name="Group 18"/>
          <p:cNvGrpSpPr>
            <a:grpSpLocks/>
          </p:cNvGrpSpPr>
          <p:nvPr/>
        </p:nvGrpSpPr>
        <p:grpSpPr bwMode="auto">
          <a:xfrm>
            <a:off x="6148388" y="6413500"/>
            <a:ext cx="10109200" cy="1474788"/>
            <a:chOff x="8586536" y="5732722"/>
            <a:chExt cx="8868514" cy="1475220"/>
          </a:xfrm>
        </p:grpSpPr>
        <p:sp>
          <p:nvSpPr>
            <p:cNvPr id="17" name="Rectangle 16"/>
            <p:cNvSpPr/>
            <p:nvPr/>
          </p:nvSpPr>
          <p:spPr>
            <a:xfrm>
              <a:off x="9416567" y="5732722"/>
              <a:ext cx="8038483" cy="147522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tIns="36000"/>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2000">
                <a:solidFill>
                  <a:srgbClr val="FFFFFF"/>
                </a:solidFill>
                <a:latin typeface="Calibri" pitchFamily="34" charset="0"/>
              </a:endParaRPr>
            </a:p>
          </p:txBody>
        </p:sp>
        <p:sp>
          <p:nvSpPr>
            <p:cNvPr id="23571" name="Rectangle 15"/>
            <p:cNvSpPr>
              <a:spLocks noChangeArrowheads="1"/>
            </p:cNvSpPr>
            <p:nvPr/>
          </p:nvSpPr>
          <p:spPr bwMode="auto">
            <a:xfrm>
              <a:off x="8586536" y="5882669"/>
              <a:ext cx="67335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lvl="1" indent="0" algn="r" eaLnBrk="1" hangingPunct="1">
                <a:lnSpc>
                  <a:spcPct val="100000"/>
                </a:lnSpc>
                <a:spcBef>
                  <a:spcPct val="0"/>
                </a:spcBef>
                <a:buClrTx/>
                <a:buSzTx/>
                <a:buFontTx/>
                <a:buNone/>
              </a:pPr>
              <a:r>
                <a:rPr lang="en-US" altLang="en-US" sz="3600">
                  <a:solidFill>
                    <a:schemeClr val="accent1"/>
                  </a:solidFill>
                </a:rPr>
                <a:t>Where does the US rank in new businesses per 1,000 adults?</a:t>
              </a:r>
            </a:p>
          </p:txBody>
        </p:sp>
      </p:grpSp>
      <p:grpSp>
        <p:nvGrpSpPr>
          <p:cNvPr id="4" name="Group 27"/>
          <p:cNvGrpSpPr>
            <a:grpSpLocks/>
          </p:cNvGrpSpPr>
          <p:nvPr/>
        </p:nvGrpSpPr>
        <p:grpSpPr bwMode="auto">
          <a:xfrm>
            <a:off x="13862050" y="6527800"/>
            <a:ext cx="1357313" cy="1360488"/>
            <a:chOff x="13862589" y="6527163"/>
            <a:chExt cx="1357520" cy="1361557"/>
          </a:xfrm>
        </p:grpSpPr>
        <p:sp>
          <p:nvSpPr>
            <p:cNvPr id="23568" name="Rectangle 17"/>
            <p:cNvSpPr>
              <a:spLocks noChangeArrowheads="1"/>
            </p:cNvSpPr>
            <p:nvPr/>
          </p:nvSpPr>
          <p:spPr bwMode="auto">
            <a:xfrm>
              <a:off x="13862589" y="6565293"/>
              <a:ext cx="1325765" cy="132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r" eaLnBrk="1" hangingPunct="1">
                <a:lnSpc>
                  <a:spcPct val="100000"/>
                </a:lnSpc>
                <a:spcBef>
                  <a:spcPct val="0"/>
                </a:spcBef>
                <a:buSzTx/>
                <a:buFontTx/>
                <a:buNone/>
              </a:pPr>
              <a:r>
                <a:rPr lang="en-US" altLang="en-US" sz="8000" b="1">
                  <a:solidFill>
                    <a:srgbClr val="33529E"/>
                  </a:solidFill>
                </a:rPr>
                <a:t>32</a:t>
              </a:r>
              <a:endParaRPr lang="en-US" altLang="en-US" sz="8000">
                <a:solidFill>
                  <a:srgbClr val="33529E"/>
                </a:solidFill>
                <a:latin typeface="Calibri" pitchFamily="34" charset="0"/>
              </a:endParaRPr>
            </a:p>
          </p:txBody>
        </p:sp>
        <p:sp>
          <p:nvSpPr>
            <p:cNvPr id="23569" name="Rectangle 19"/>
            <p:cNvSpPr>
              <a:spLocks noChangeArrowheads="1"/>
            </p:cNvSpPr>
            <p:nvPr/>
          </p:nvSpPr>
          <p:spPr bwMode="auto">
            <a:xfrm>
              <a:off x="13923986" y="6527163"/>
              <a:ext cx="1296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2000">
                  <a:solidFill>
                    <a:srgbClr val="203562"/>
                  </a:solidFill>
                </a:rPr>
                <a:t>NUMBER</a:t>
              </a:r>
              <a:endParaRPr lang="en-US" altLang="en-US" sz="2000">
                <a:latin typeface="Calibri" pitchFamily="34" charset="0"/>
              </a:endParaRPr>
            </a:p>
          </p:txBody>
        </p:sp>
      </p:grpSp>
      <p:grpSp>
        <p:nvGrpSpPr>
          <p:cNvPr id="7" name="Group 42"/>
          <p:cNvGrpSpPr>
            <a:grpSpLocks/>
          </p:cNvGrpSpPr>
          <p:nvPr/>
        </p:nvGrpSpPr>
        <p:grpSpPr bwMode="auto">
          <a:xfrm>
            <a:off x="10350500" y="3173413"/>
            <a:ext cx="3325813" cy="2782887"/>
            <a:chOff x="10349765" y="3173992"/>
            <a:chExt cx="3327256" cy="2782308"/>
          </a:xfrm>
        </p:grpSpPr>
        <p:sp>
          <p:nvSpPr>
            <p:cNvPr id="23566" name="Rectangle 7"/>
            <p:cNvSpPr>
              <a:spLocks noChangeArrowheads="1"/>
            </p:cNvSpPr>
            <p:nvPr/>
          </p:nvSpPr>
          <p:spPr bwMode="auto">
            <a:xfrm>
              <a:off x="10391521" y="3173992"/>
              <a:ext cx="321654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b="1">
                  <a:solidFill>
                    <a:srgbClr val="203562"/>
                  </a:solidFill>
                </a:rPr>
                <a:t>NEW ZEALAND</a:t>
              </a:r>
              <a:endParaRPr lang="en-US" altLang="en-US" sz="3200">
                <a:latin typeface="Calibri" pitchFamily="34" charset="0"/>
              </a:endParaRPr>
            </a:p>
          </p:txBody>
        </p:sp>
        <p:pic>
          <p:nvPicPr>
            <p:cNvPr id="23567" name="Picture 37" descr="australi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49765" y="3738130"/>
              <a:ext cx="3327256" cy="221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41"/>
          <p:cNvGrpSpPr>
            <a:grpSpLocks/>
          </p:cNvGrpSpPr>
          <p:nvPr/>
        </p:nvGrpSpPr>
        <p:grpSpPr bwMode="auto">
          <a:xfrm>
            <a:off x="6400800" y="3173413"/>
            <a:ext cx="3325813" cy="2782887"/>
            <a:chOff x="6400096" y="3173992"/>
            <a:chExt cx="3327256" cy="2782308"/>
          </a:xfrm>
        </p:grpSpPr>
        <p:sp>
          <p:nvSpPr>
            <p:cNvPr id="23564" name="Rectangle 6"/>
            <p:cNvSpPr>
              <a:spLocks noChangeArrowheads="1"/>
            </p:cNvSpPr>
            <p:nvPr/>
          </p:nvSpPr>
          <p:spPr bwMode="auto">
            <a:xfrm>
              <a:off x="7094166" y="3173992"/>
              <a:ext cx="189487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b="1">
                  <a:solidFill>
                    <a:srgbClr val="203562"/>
                  </a:solidFill>
                </a:rPr>
                <a:t>CYPRUS</a:t>
              </a:r>
              <a:endParaRPr lang="en-US" altLang="en-US" sz="3200">
                <a:latin typeface="Calibri" pitchFamily="34" charset="0"/>
              </a:endParaRPr>
            </a:p>
          </p:txBody>
        </p:sp>
        <p:pic>
          <p:nvPicPr>
            <p:cNvPr id="23565" name="Picture 38" descr="cypru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096" y="3738130"/>
              <a:ext cx="3327256" cy="221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40"/>
          <p:cNvGrpSpPr>
            <a:grpSpLocks/>
          </p:cNvGrpSpPr>
          <p:nvPr/>
        </p:nvGrpSpPr>
        <p:grpSpPr bwMode="auto">
          <a:xfrm>
            <a:off x="2451100" y="3173413"/>
            <a:ext cx="3325813" cy="2782887"/>
            <a:chOff x="2450427" y="3173992"/>
            <a:chExt cx="3327256" cy="2782308"/>
          </a:xfrm>
        </p:grpSpPr>
        <p:sp>
          <p:nvSpPr>
            <p:cNvPr id="23562" name="Rectangle 8"/>
            <p:cNvSpPr>
              <a:spLocks noChangeArrowheads="1"/>
            </p:cNvSpPr>
            <p:nvPr/>
          </p:nvSpPr>
          <p:spPr bwMode="auto">
            <a:xfrm>
              <a:off x="3121472" y="3173992"/>
              <a:ext cx="200848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b="1">
                  <a:solidFill>
                    <a:srgbClr val="203562"/>
                  </a:solidFill>
                </a:rPr>
                <a:t>ICELAND</a:t>
              </a:r>
              <a:endParaRPr lang="en-US" altLang="en-US" sz="3200">
                <a:latin typeface="Calibri" pitchFamily="34" charset="0"/>
              </a:endParaRPr>
            </a:p>
          </p:txBody>
        </p:sp>
        <p:pic>
          <p:nvPicPr>
            <p:cNvPr id="23563" name="Picture 39" descr="icelan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50427" y="3738130"/>
              <a:ext cx="3327256" cy="221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itle 1"/>
          <p:cNvSpPr>
            <a:spLocks noGrp="1"/>
          </p:cNvSpPr>
          <p:nvPr>
            <p:ph type="title"/>
          </p:nvPr>
        </p:nvSpPr>
        <p:spPr>
          <a:xfrm>
            <a:off x="5223708" y="53834"/>
            <a:ext cx="10872709" cy="1012889"/>
          </a:xfrm>
        </p:spPr>
        <p:txBody>
          <a:bodyPr rtlCol="0">
            <a:normAutofit/>
          </a:bodyPr>
          <a:lstStyle/>
          <a:p>
            <a:pPr defTabSz="812810" eaLnBrk="1" fontAlgn="auto" hangingPunct="1">
              <a:spcAft>
                <a:spcPts val="0"/>
              </a:spcAft>
              <a:defRPr/>
            </a:pPr>
            <a:r>
              <a:rPr lang="en-US" sz="4400" dirty="0" smtClean="0">
                <a:ea typeface="+mj-ea"/>
              </a:rPr>
              <a:t>Introduction</a:t>
            </a:r>
            <a:endParaRPr lang="en-US" sz="4400" dirty="0">
              <a:ea typeface="+mj-ea"/>
            </a:endParaRPr>
          </a:p>
        </p:txBody>
      </p:sp>
    </p:spTree>
    <p:extLst>
      <p:ext uri="{BB962C8B-B14F-4D97-AF65-F5344CB8AC3E}">
        <p14:creationId xmlns:p14="http://schemas.microsoft.com/office/powerpoint/2010/main" val="3301335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2667" b="13535"/>
          <a:stretch/>
        </p:blipFill>
        <p:spPr>
          <a:xfrm>
            <a:off x="914400" y="2374359"/>
            <a:ext cx="4406900" cy="4406900"/>
          </a:xfrm>
          <a:prstGeom prst="ellipse">
            <a:avLst/>
          </a:prstGeom>
        </p:spPr>
      </p:pic>
      <p:sp>
        <p:nvSpPr>
          <p:cNvPr id="6" name="Text Placeholder 5"/>
          <p:cNvSpPr>
            <a:spLocks noGrp="1"/>
          </p:cNvSpPr>
          <p:nvPr>
            <p:ph type="body" sz="quarter" idx="4294967295"/>
          </p:nvPr>
        </p:nvSpPr>
        <p:spPr>
          <a:xfrm>
            <a:off x="5800725" y="4352925"/>
            <a:ext cx="10113963" cy="2889250"/>
          </a:xfrm>
        </p:spPr>
        <p:txBody>
          <a:bodyPr lIns="0">
            <a:noAutofit/>
          </a:bodyPr>
          <a:lstStyle/>
          <a:p>
            <a:pPr marL="0" indent="0" algn="just">
              <a:buNone/>
            </a:pPr>
            <a:r>
              <a:rPr lang="en-GB" sz="2400" dirty="0">
                <a:solidFill>
                  <a:schemeClr val="accent1"/>
                </a:solidFill>
              </a:rPr>
              <a:t>Mike Butler has more than 20 years experience working in the UK, France and US as a European HR executive and consultant working with such companies as </a:t>
            </a:r>
            <a:r>
              <a:rPr lang="en-GB" sz="2400" dirty="0" smtClean="0">
                <a:solidFill>
                  <a:schemeClr val="accent1"/>
                </a:solidFill>
              </a:rPr>
              <a:t>United </a:t>
            </a:r>
            <a:r>
              <a:rPr lang="en-GB" sz="2400" dirty="0">
                <a:solidFill>
                  <a:schemeClr val="accent1"/>
                </a:solidFill>
              </a:rPr>
              <a:t>Airlines and Jones Lang </a:t>
            </a:r>
            <a:r>
              <a:rPr lang="en-GB" sz="2400" dirty="0" err="1">
                <a:solidFill>
                  <a:schemeClr val="accent1"/>
                </a:solidFill>
              </a:rPr>
              <a:t>Lasalle</a:t>
            </a:r>
            <a:r>
              <a:rPr lang="en-GB" sz="2400" dirty="0">
                <a:solidFill>
                  <a:schemeClr val="accent1"/>
                </a:solidFill>
              </a:rPr>
              <a:t>. Mike currently advises US companies setting up remote Sales / IT teams outside the US on all aspects of international expansion. </a:t>
            </a:r>
            <a:r>
              <a:rPr lang="en-US" sz="2400" dirty="0">
                <a:solidFill>
                  <a:schemeClr val="accent1"/>
                </a:solidFill>
              </a:rPr>
              <a:t>Mike has both the CIPD (UK) and GPHR (US) HR qualifications as well an MBA</a:t>
            </a:r>
            <a:r>
              <a:rPr lang="en-US" sz="2400" dirty="0" smtClean="0">
                <a:solidFill>
                  <a:schemeClr val="accent1"/>
                </a:solidFill>
              </a:rPr>
              <a:t>. He currently sits on SHRM’s global expertise panel.</a:t>
            </a:r>
            <a:endParaRPr lang="en-US" sz="2400" dirty="0">
              <a:solidFill>
                <a:schemeClr val="accent1"/>
              </a:solidFill>
            </a:endParaRPr>
          </a:p>
          <a:p>
            <a:pPr>
              <a:lnSpc>
                <a:spcPct val="110000"/>
              </a:lnSpc>
              <a:spcBef>
                <a:spcPts val="0"/>
              </a:spcBef>
            </a:pPr>
            <a:endParaRPr lang="en-US" sz="2400" dirty="0">
              <a:solidFill>
                <a:srgbClr val="16264A"/>
              </a:solidFill>
            </a:endParaRPr>
          </a:p>
        </p:txBody>
      </p:sp>
      <p:sp>
        <p:nvSpPr>
          <p:cNvPr id="11" name="Text Placeholder 3"/>
          <p:cNvSpPr>
            <a:spLocks noGrp="1"/>
          </p:cNvSpPr>
          <p:nvPr>
            <p:ph type="body" sz="quarter" idx="4294967295"/>
          </p:nvPr>
        </p:nvSpPr>
        <p:spPr>
          <a:xfrm>
            <a:off x="5768637" y="2374359"/>
            <a:ext cx="4632325" cy="476250"/>
          </a:xfrm>
        </p:spPr>
        <p:txBody>
          <a:bodyPr lIns="0">
            <a:noAutofit/>
          </a:bodyPr>
          <a:lstStyle/>
          <a:p>
            <a:pPr marL="0" indent="0">
              <a:buNone/>
            </a:pPr>
            <a:r>
              <a:rPr lang="en-GB" sz="3200" dirty="0" smtClean="0">
                <a:solidFill>
                  <a:schemeClr val="accent1"/>
                </a:solidFill>
              </a:rPr>
              <a:t>Head of HR Services</a:t>
            </a:r>
            <a:endParaRPr lang="en-US" sz="3200" dirty="0">
              <a:solidFill>
                <a:schemeClr val="accent1"/>
              </a:solidFill>
            </a:endParaRPr>
          </a:p>
        </p:txBody>
      </p:sp>
      <p:sp>
        <p:nvSpPr>
          <p:cNvPr id="12" name="Text Placeholder 4"/>
          <p:cNvSpPr>
            <a:spLocks noGrp="1"/>
          </p:cNvSpPr>
          <p:nvPr>
            <p:ph type="body" sz="quarter" idx="4294967295"/>
          </p:nvPr>
        </p:nvSpPr>
        <p:spPr>
          <a:xfrm>
            <a:off x="5768637" y="1594281"/>
            <a:ext cx="5538788" cy="601662"/>
          </a:xfrm>
        </p:spPr>
        <p:txBody>
          <a:bodyPr lIns="0">
            <a:noAutofit/>
          </a:bodyPr>
          <a:lstStyle/>
          <a:p>
            <a:pPr marL="0" indent="0">
              <a:buNone/>
            </a:pPr>
            <a:r>
              <a:rPr lang="en-US" sz="4000" b="1" dirty="0" smtClean="0">
                <a:solidFill>
                  <a:srgbClr val="203562"/>
                </a:solidFill>
              </a:rPr>
              <a:t>MICHAEL</a:t>
            </a:r>
            <a:r>
              <a:rPr lang="en-US" sz="4000" b="1" dirty="0" smtClean="0">
                <a:solidFill>
                  <a:schemeClr val="accent1"/>
                </a:solidFill>
              </a:rPr>
              <a:t> BUTLER</a:t>
            </a:r>
            <a:endParaRPr lang="en-US" sz="4000" b="1" dirty="0">
              <a:solidFill>
                <a:schemeClr val="accent1"/>
              </a:solidFill>
            </a:endParaRPr>
          </a:p>
        </p:txBody>
      </p:sp>
      <p:sp>
        <p:nvSpPr>
          <p:cNvPr id="3" name="TextBox 2"/>
          <p:cNvSpPr txBox="1"/>
          <p:nvPr/>
        </p:nvSpPr>
        <p:spPr>
          <a:xfrm>
            <a:off x="6179482" y="3226418"/>
            <a:ext cx="4221480" cy="461665"/>
          </a:xfrm>
          <a:prstGeom prst="rect">
            <a:avLst/>
          </a:prstGeom>
          <a:noFill/>
        </p:spPr>
        <p:txBody>
          <a:bodyPr wrap="square" lIns="0" rtlCol="0">
            <a:spAutoFit/>
          </a:bodyPr>
          <a:lstStyle/>
          <a:p>
            <a:r>
              <a:rPr lang="en-GB" sz="2400" dirty="0" smtClean="0">
                <a:latin typeface="Arial" panose="020B0604020202020204" pitchFamily="34" charset="0"/>
                <a:cs typeface="Arial" panose="020B0604020202020204" pitchFamily="34" charset="0"/>
              </a:rPr>
              <a:t>Tel: 617.353.8393</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6192937" y="3704278"/>
            <a:ext cx="5114488" cy="461665"/>
          </a:xfrm>
          <a:prstGeom prst="rect">
            <a:avLst/>
          </a:prstGeom>
          <a:noFill/>
        </p:spPr>
        <p:txBody>
          <a:bodyPr wrap="square" lIns="0" rtlCol="0">
            <a:spAutoFit/>
          </a:bodyPr>
          <a:lstStyle/>
          <a:p>
            <a:r>
              <a:rPr lang="en-GB" sz="2400" dirty="0" smtClean="0">
                <a:latin typeface="Arial" panose="020B0604020202020204" pitchFamily="34" charset="0"/>
                <a:cs typeface="Arial" panose="020B0604020202020204" pitchFamily="34" charset="0"/>
              </a:rPr>
              <a:t>Michael.Butler@radiusww.com</a:t>
            </a:r>
            <a:endParaRPr lang="en-GB" sz="24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normAutofit/>
          </a:bodyPr>
          <a:lstStyle/>
          <a:p>
            <a:r>
              <a:rPr lang="en-US" sz="4400" dirty="0" smtClean="0"/>
              <a:t>speaker</a:t>
            </a:r>
            <a:endParaRPr lang="en-US" sz="4400" dirty="0"/>
          </a:p>
        </p:txBody>
      </p:sp>
    </p:spTree>
    <p:extLst>
      <p:ext uri="{BB962C8B-B14F-4D97-AF65-F5344CB8AC3E}">
        <p14:creationId xmlns:p14="http://schemas.microsoft.com/office/powerpoint/2010/main" val="4128222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4425" y="7132638"/>
            <a:ext cx="9332913" cy="523875"/>
          </a:xfrm>
          <a:prstGeom prst="rect">
            <a:avLst/>
          </a:prstGeom>
        </p:spPr>
        <p:txBody>
          <a:bodyPr wrap="none">
            <a:spAutoFit/>
          </a:bodyPr>
          <a:lstStyle/>
          <a:p>
            <a:pPr defTabSz="812810" fontAlgn="auto">
              <a:spcBef>
                <a:spcPts val="0"/>
              </a:spcBef>
              <a:spcAft>
                <a:spcPts val="0"/>
              </a:spcAft>
              <a:defRPr/>
            </a:pPr>
            <a:r>
              <a:rPr lang="en-US" sz="2800" dirty="0">
                <a:solidFill>
                  <a:srgbClr val="203562"/>
                </a:solidFill>
                <a:latin typeface="Arial"/>
                <a:ea typeface="+mn-ea"/>
                <a:cs typeface="Arial"/>
              </a:rPr>
              <a:t>There are more billionaires in </a:t>
            </a:r>
            <a:r>
              <a:rPr lang="en-US" sz="2800" b="1" dirty="0">
                <a:solidFill>
                  <a:schemeClr val="accent1"/>
                </a:solidFill>
                <a:latin typeface="Arial"/>
                <a:ea typeface="+mn-ea"/>
                <a:cs typeface="Arial"/>
              </a:rPr>
              <a:t>Moscow</a:t>
            </a:r>
            <a:r>
              <a:rPr lang="en-US" sz="2800" dirty="0">
                <a:solidFill>
                  <a:schemeClr val="accent1"/>
                </a:solidFill>
                <a:latin typeface="Arial"/>
                <a:ea typeface="+mn-ea"/>
                <a:cs typeface="Arial"/>
              </a:rPr>
              <a:t> than in </a:t>
            </a:r>
            <a:r>
              <a:rPr lang="en-US" sz="2800" b="1" dirty="0">
                <a:solidFill>
                  <a:schemeClr val="accent4"/>
                </a:solidFill>
                <a:latin typeface="Arial"/>
                <a:ea typeface="+mn-ea"/>
                <a:cs typeface="Arial"/>
              </a:rPr>
              <a:t>New York</a:t>
            </a:r>
            <a:r>
              <a:rPr lang="en-US" sz="2800" dirty="0">
                <a:latin typeface="Arial"/>
                <a:ea typeface="+mn-ea"/>
                <a:cs typeface="Arial"/>
              </a:rPr>
              <a:t>.  </a:t>
            </a:r>
          </a:p>
        </p:txBody>
      </p:sp>
      <p:grpSp>
        <p:nvGrpSpPr>
          <p:cNvPr id="3" name="Group 14"/>
          <p:cNvGrpSpPr>
            <a:grpSpLocks/>
          </p:cNvGrpSpPr>
          <p:nvPr/>
        </p:nvGrpSpPr>
        <p:grpSpPr bwMode="auto">
          <a:xfrm>
            <a:off x="5745163" y="4800600"/>
            <a:ext cx="1670050" cy="2351088"/>
            <a:chOff x="2930154" y="4519358"/>
            <a:chExt cx="1669189" cy="2350742"/>
          </a:xfrm>
        </p:grpSpPr>
        <p:sp>
          <p:nvSpPr>
            <p:cNvPr id="7" name="Rectangle 6"/>
            <p:cNvSpPr/>
            <p:nvPr/>
          </p:nvSpPr>
          <p:spPr>
            <a:xfrm>
              <a:off x="2930154" y="4519358"/>
              <a:ext cx="1669189" cy="2330107"/>
            </a:xfrm>
            <a:prstGeom prst="rect">
              <a:avLst/>
            </a:prstGeom>
            <a:solidFill>
              <a:srgbClr val="20356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sp>
          <p:nvSpPr>
            <p:cNvPr id="24591" name="Rectangle 4"/>
            <p:cNvSpPr>
              <a:spLocks noChangeArrowheads="1"/>
            </p:cNvSpPr>
            <p:nvPr/>
          </p:nvSpPr>
          <p:spPr bwMode="auto">
            <a:xfrm>
              <a:off x="2978888" y="5300440"/>
              <a:ext cx="15540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9600" b="1">
                  <a:solidFill>
                    <a:srgbClr val="FFFFFF"/>
                  </a:solidFill>
                </a:rPr>
                <a:t>48 </a:t>
              </a:r>
            </a:p>
          </p:txBody>
        </p:sp>
      </p:grpSp>
      <p:grpSp>
        <p:nvGrpSpPr>
          <p:cNvPr id="5" name="Group 15"/>
          <p:cNvGrpSpPr/>
          <p:nvPr/>
        </p:nvGrpSpPr>
        <p:grpSpPr>
          <a:xfrm>
            <a:off x="8621217" y="5151717"/>
            <a:ext cx="1669189" cy="2000009"/>
            <a:chOff x="6293907" y="4886420"/>
            <a:chExt cx="1669189" cy="2000009"/>
          </a:xfrm>
          <a:solidFill>
            <a:srgbClr val="F5A103"/>
          </a:solidFill>
        </p:grpSpPr>
        <p:sp>
          <p:nvSpPr>
            <p:cNvPr id="8" name="Rectangle 7"/>
            <p:cNvSpPr/>
            <p:nvPr/>
          </p:nvSpPr>
          <p:spPr>
            <a:xfrm>
              <a:off x="6293907" y="4886420"/>
              <a:ext cx="1669189" cy="196250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a:p>
          </p:txBody>
        </p:sp>
        <p:sp>
          <p:nvSpPr>
            <p:cNvPr id="6" name="Rectangle 5"/>
            <p:cNvSpPr/>
            <p:nvPr/>
          </p:nvSpPr>
          <p:spPr>
            <a:xfrm>
              <a:off x="6357407" y="5316769"/>
              <a:ext cx="1554031" cy="1569660"/>
            </a:xfrm>
            <a:prstGeom prst="rect">
              <a:avLst/>
            </a:prstGeom>
            <a:noFill/>
          </p:spPr>
          <p:txBody>
            <a:bodyPr wrap="none">
              <a:spAutoFit/>
            </a:bodyPr>
            <a:lstStyle/>
            <a:p>
              <a:pPr defTabSz="812810" fontAlgn="auto">
                <a:spcBef>
                  <a:spcPts val="0"/>
                </a:spcBef>
                <a:spcAft>
                  <a:spcPts val="0"/>
                </a:spcAft>
                <a:defRPr/>
              </a:pPr>
              <a:r>
                <a:rPr lang="en-US" sz="9600" b="1" dirty="0">
                  <a:solidFill>
                    <a:srgbClr val="FFFFFF"/>
                  </a:solidFill>
                  <a:latin typeface="Arial"/>
                  <a:ea typeface="+mn-ea"/>
                  <a:cs typeface="Arial"/>
                </a:rPr>
                <a:t>43</a:t>
              </a:r>
            </a:p>
          </p:txBody>
        </p:sp>
      </p:grpSp>
      <p:grpSp>
        <p:nvGrpSpPr>
          <p:cNvPr id="24582" name="Group 9"/>
          <p:cNvGrpSpPr>
            <a:grpSpLocks/>
          </p:cNvGrpSpPr>
          <p:nvPr/>
        </p:nvGrpSpPr>
        <p:grpSpPr bwMode="auto">
          <a:xfrm>
            <a:off x="914400" y="2016125"/>
            <a:ext cx="7115175" cy="782638"/>
            <a:chOff x="886650" y="2187949"/>
            <a:chExt cx="3444766" cy="782038"/>
          </a:xfrm>
        </p:grpSpPr>
        <p:sp>
          <p:nvSpPr>
            <p:cNvPr id="11" name="Rectangle 10"/>
            <p:cNvSpPr/>
            <p:nvPr/>
          </p:nvSpPr>
          <p:spPr>
            <a:xfrm>
              <a:off x="907402" y="2295816"/>
              <a:ext cx="3424014" cy="5520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36000"/>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2000">
                <a:solidFill>
                  <a:srgbClr val="FFFFFF"/>
                </a:solidFill>
                <a:latin typeface="Calibri" pitchFamily="34" charset="0"/>
              </a:endParaRPr>
            </a:p>
          </p:txBody>
        </p:sp>
        <p:sp>
          <p:nvSpPr>
            <p:cNvPr id="24589" name="Text Placeholder 2"/>
            <p:cNvSpPr txBox="1">
              <a:spLocks/>
            </p:cNvSpPr>
            <p:nvPr/>
          </p:nvSpPr>
          <p:spPr bwMode="auto">
            <a:xfrm>
              <a:off x="886650" y="2187949"/>
              <a:ext cx="3444766" cy="78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62" tIns="81281" rIns="162562" bIns="81281"/>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buFontTx/>
                <a:buNone/>
              </a:pPr>
              <a:r>
                <a:rPr lang="en-US" altLang="en-US">
                  <a:solidFill>
                    <a:schemeClr val="bg1"/>
                  </a:solidFill>
                </a:rPr>
                <a:t>The Sunday Times of London’s “</a:t>
              </a:r>
              <a:r>
                <a:rPr lang="en-US" altLang="ja-JP" b="1">
                  <a:solidFill>
                    <a:schemeClr val="bg1"/>
                  </a:solidFill>
                </a:rPr>
                <a:t>Rich List</a:t>
              </a:r>
              <a:r>
                <a:rPr lang="en-US" altLang="en-US">
                  <a:solidFill>
                    <a:schemeClr val="bg1"/>
                  </a:solidFill>
                </a:rPr>
                <a:t>”</a:t>
              </a:r>
            </a:p>
          </p:txBody>
        </p:sp>
      </p:grpSp>
      <p:sp>
        <p:nvSpPr>
          <p:cNvPr id="13" name="Rectangle 12"/>
          <p:cNvSpPr>
            <a:spLocks noChangeArrowheads="1"/>
          </p:cNvSpPr>
          <p:nvPr/>
        </p:nvSpPr>
        <p:spPr bwMode="auto">
          <a:xfrm>
            <a:off x="957263" y="2908300"/>
            <a:ext cx="812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a:solidFill>
                  <a:srgbClr val="203562"/>
                </a:solidFill>
              </a:rPr>
              <a:t>The only city with more?</a:t>
            </a:r>
            <a:endParaRPr lang="en-US" altLang="en-US" sz="3200" b="1">
              <a:solidFill>
                <a:srgbClr val="203562"/>
              </a:solidFill>
            </a:endParaRPr>
          </a:p>
        </p:txBody>
      </p:sp>
      <p:sp>
        <p:nvSpPr>
          <p:cNvPr id="14" name="Rectangle 13"/>
          <p:cNvSpPr>
            <a:spLocks noChangeArrowheads="1"/>
          </p:cNvSpPr>
          <p:nvPr/>
        </p:nvSpPr>
        <p:spPr bwMode="auto">
          <a:xfrm>
            <a:off x="11517313" y="7142163"/>
            <a:ext cx="2938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b="1">
                <a:solidFill>
                  <a:srgbClr val="3878BD"/>
                </a:solidFill>
              </a:rPr>
              <a:t>London</a:t>
            </a:r>
            <a:r>
              <a:rPr lang="en-US" altLang="en-US">
                <a:solidFill>
                  <a:schemeClr val="accent1"/>
                </a:solidFill>
              </a:rPr>
              <a:t>, with 72.</a:t>
            </a:r>
            <a:endParaRPr lang="en-US" altLang="en-US">
              <a:solidFill>
                <a:schemeClr val="accent1"/>
              </a:solidFill>
              <a:latin typeface="Calibri" pitchFamily="34" charset="0"/>
            </a:endParaRPr>
          </a:p>
        </p:txBody>
      </p:sp>
      <p:grpSp>
        <p:nvGrpSpPr>
          <p:cNvPr id="10" name="Group 16"/>
          <p:cNvGrpSpPr>
            <a:grpSpLocks/>
          </p:cNvGrpSpPr>
          <p:nvPr/>
        </p:nvGrpSpPr>
        <p:grpSpPr bwMode="auto">
          <a:xfrm>
            <a:off x="11472863" y="3160713"/>
            <a:ext cx="1668462" cy="3990975"/>
            <a:chOff x="11896980" y="2908132"/>
            <a:chExt cx="1669189" cy="3991301"/>
          </a:xfrm>
        </p:grpSpPr>
        <p:sp>
          <p:nvSpPr>
            <p:cNvPr id="18" name="Rectangle 17"/>
            <p:cNvSpPr/>
            <p:nvPr/>
          </p:nvSpPr>
          <p:spPr>
            <a:xfrm>
              <a:off x="11896980" y="2908132"/>
              <a:ext cx="1669189" cy="393097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sp>
          <p:nvSpPr>
            <p:cNvPr id="24587" name="Rectangle 18"/>
            <p:cNvSpPr>
              <a:spLocks noChangeArrowheads="1"/>
            </p:cNvSpPr>
            <p:nvPr/>
          </p:nvSpPr>
          <p:spPr bwMode="auto">
            <a:xfrm>
              <a:off x="11958264" y="5329773"/>
              <a:ext cx="15540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9600" b="1">
                  <a:solidFill>
                    <a:srgbClr val="FFFFFF"/>
                  </a:solidFill>
                </a:rPr>
                <a:t>72</a:t>
              </a:r>
            </a:p>
          </p:txBody>
        </p:sp>
      </p:grpSp>
      <p:sp>
        <p:nvSpPr>
          <p:cNvPr id="19" name="Title 1"/>
          <p:cNvSpPr txBox="1">
            <a:spLocks/>
          </p:cNvSpPr>
          <p:nvPr/>
        </p:nvSpPr>
        <p:spPr>
          <a:xfrm>
            <a:off x="4084638" y="94905"/>
            <a:ext cx="12172950" cy="1012825"/>
          </a:xfrm>
          <a:prstGeom prst="rect">
            <a:avLst/>
          </a:prstGeom>
        </p:spPr>
        <p:txBody>
          <a:bodyPr vert="horz" lIns="162562" tIns="81281" rIns="162562" bIns="81281" rtlCol="0" anchor="ctr">
            <a:normAutofit/>
          </a:bodyPr>
          <a:lstStyle>
            <a:lvl1pPr algn="ctr" defTabSz="812810" rtl="0" eaLnBrk="1" latinLnBrk="0" hangingPunct="1">
              <a:spcBef>
                <a:spcPct val="0"/>
              </a:spcBef>
              <a:buNone/>
              <a:defRPr sz="2800" b="1" i="0" kern="1200" cap="all" spc="40">
                <a:solidFill>
                  <a:schemeClr val="accent1"/>
                </a:solidFill>
                <a:latin typeface="Arial"/>
                <a:ea typeface="+mj-ea"/>
                <a:cs typeface="Arial"/>
              </a:defRPr>
            </a:lvl1pPr>
          </a:lstStyle>
          <a:p>
            <a:pPr>
              <a:defRPr/>
            </a:pPr>
            <a:r>
              <a:rPr lang="en-US" sz="4400" dirty="0" smtClean="0"/>
              <a:t>Winning globally</a:t>
            </a:r>
            <a:endParaRPr lang="en-US" sz="4400" dirty="0"/>
          </a:p>
        </p:txBody>
      </p:sp>
    </p:spTree>
    <p:extLst>
      <p:ext uri="{BB962C8B-B14F-4D97-AF65-F5344CB8AC3E}">
        <p14:creationId xmlns:p14="http://schemas.microsoft.com/office/powerpoint/2010/main" val="3409783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nodeType="afterGroup">
                            <p:stCondLst>
                              <p:cond delay="500"/>
                            </p:stCondLst>
                            <p:childTnLst>
                              <p:par>
                                <p:cTn id="26" presetID="2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itedkingdom_Dollarphotoclub_4714945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6257589" cy="9144000"/>
          </a:xfrm>
          <a:prstGeom prst="rect">
            <a:avLst/>
          </a:prstGeom>
        </p:spPr>
      </p:pic>
      <p:sp>
        <p:nvSpPr>
          <p:cNvPr id="9" name="Rectangle 8"/>
          <p:cNvSpPr/>
          <p:nvPr/>
        </p:nvSpPr>
        <p:spPr>
          <a:xfrm>
            <a:off x="-1" y="0"/>
            <a:ext cx="16257588" cy="91440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Rectangle 9"/>
          <p:cNvSpPr/>
          <p:nvPr/>
        </p:nvSpPr>
        <p:spPr>
          <a:xfrm>
            <a:off x="75673" y="0"/>
            <a:ext cx="16257588" cy="92964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 name="Text Placeholder 1"/>
          <p:cNvSpPr txBox="1">
            <a:spLocks/>
          </p:cNvSpPr>
          <p:nvPr/>
        </p:nvSpPr>
        <p:spPr>
          <a:xfrm>
            <a:off x="1349139" y="4165600"/>
            <a:ext cx="13710656" cy="1553008"/>
          </a:xfrm>
          <a:prstGeom prst="rect">
            <a:avLst/>
          </a:prstGeom>
        </p:spPr>
        <p:txBody>
          <a:bodyPr anchor="ctr"/>
          <a:lstStyle>
            <a:lvl1pPr marL="609608" indent="-609608" algn="l" defTabSz="812810" rtl="0" eaLnBrk="1" latinLnBrk="0" hangingPunct="1">
              <a:lnSpc>
                <a:spcPct val="120000"/>
              </a:lnSpc>
              <a:spcBef>
                <a:spcPct val="20000"/>
              </a:spcBef>
              <a:buSzPct val="100000"/>
              <a:buFontTx/>
              <a:buBlip>
                <a:blip r:embed="rId4"/>
              </a:buBlip>
              <a:defRPr sz="2800" b="0" i="0" kern="1200">
                <a:solidFill>
                  <a:schemeClr val="tx1"/>
                </a:solidFill>
                <a:latin typeface="Source Sans Pro Light"/>
                <a:ea typeface="+mn-ea"/>
                <a:cs typeface="Source Sans Pro Light"/>
              </a:defRPr>
            </a:lvl1pPr>
            <a:lvl2pPr marL="1422418" indent="-609608" algn="l" defTabSz="812810" rtl="0" eaLnBrk="1" latinLnBrk="0" hangingPunct="1">
              <a:lnSpc>
                <a:spcPct val="120000"/>
              </a:lnSpc>
              <a:spcBef>
                <a:spcPct val="20000"/>
              </a:spcBef>
              <a:buClr>
                <a:srgbClr val="203464"/>
              </a:buClr>
              <a:buSzPct val="100000"/>
              <a:buFontTx/>
              <a:buBlip>
                <a:blip r:embed="rId5"/>
              </a:buBlip>
              <a:defRPr sz="2500" kern="1200">
                <a:solidFill>
                  <a:schemeClr val="bg1">
                    <a:lumMod val="50000"/>
                  </a:schemeClr>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pPr marL="0" indent="0" algn="ctr">
              <a:buNone/>
            </a:pPr>
            <a:r>
              <a:rPr lang="en-CA" sz="3200" b="1" dirty="0" smtClean="0">
                <a:solidFill>
                  <a:schemeClr val="bg1"/>
                </a:solidFill>
                <a:latin typeface="Arial"/>
                <a:cs typeface="Arial"/>
              </a:rPr>
              <a:t>It is important to </a:t>
            </a:r>
            <a:r>
              <a:rPr lang="en-CA" sz="3200" b="1" dirty="0">
                <a:solidFill>
                  <a:schemeClr val="bg1"/>
                </a:solidFill>
                <a:latin typeface="Arial"/>
                <a:cs typeface="Arial"/>
              </a:rPr>
              <a:t>consider </a:t>
            </a:r>
            <a:r>
              <a:rPr lang="en-CA" sz="3200" b="1" dirty="0" smtClean="0">
                <a:solidFill>
                  <a:schemeClr val="bg1"/>
                </a:solidFill>
                <a:latin typeface="Arial"/>
                <a:cs typeface="Arial"/>
              </a:rPr>
              <a:t>where it’s </a:t>
            </a:r>
            <a:r>
              <a:rPr lang="en-CA" sz="3200" b="1" dirty="0">
                <a:solidFill>
                  <a:schemeClr val="bg1"/>
                </a:solidFill>
                <a:latin typeface="Arial"/>
                <a:cs typeface="Arial"/>
              </a:rPr>
              <a:t>easier to attract and retain the types of employees the company will </a:t>
            </a:r>
            <a:r>
              <a:rPr lang="en-CA" sz="3200" b="1" dirty="0" smtClean="0">
                <a:solidFill>
                  <a:schemeClr val="bg1"/>
                </a:solidFill>
                <a:latin typeface="Arial"/>
                <a:cs typeface="Arial"/>
              </a:rPr>
              <a:t>need </a:t>
            </a:r>
            <a:endParaRPr lang="en-CA" sz="3200" b="1" dirty="0">
              <a:solidFill>
                <a:schemeClr val="bg1"/>
              </a:solidFill>
              <a:latin typeface="Arial"/>
              <a:cs typeface="Arial"/>
            </a:endParaRPr>
          </a:p>
        </p:txBody>
      </p:sp>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666" y="2262910"/>
            <a:ext cx="121745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02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1" descr="blankwor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847725"/>
            <a:ext cx="12498388" cy="817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6-countries_Lithuan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847725"/>
            <a:ext cx="12499975" cy="81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6-countries_German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9600" y="847725"/>
            <a:ext cx="12499975" cy="81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0" y="6794500"/>
            <a:ext cx="9055100" cy="1422400"/>
            <a:chOff x="0" y="6794500"/>
            <a:chExt cx="9055100" cy="1422400"/>
          </a:xfrm>
        </p:grpSpPr>
        <p:sp>
          <p:nvSpPr>
            <p:cNvPr id="8" name="Rectangle 7"/>
            <p:cNvSpPr/>
            <p:nvPr/>
          </p:nvSpPr>
          <p:spPr>
            <a:xfrm>
              <a:off x="0" y="6794500"/>
              <a:ext cx="9055100" cy="14224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sp>
          <p:nvSpPr>
            <p:cNvPr id="26634" name="Rectangle 4"/>
            <p:cNvSpPr>
              <a:spLocks noChangeArrowheads="1"/>
            </p:cNvSpPr>
            <p:nvPr/>
          </p:nvSpPr>
          <p:spPr bwMode="auto">
            <a:xfrm>
              <a:off x="812800" y="6965950"/>
              <a:ext cx="8128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a:solidFill>
                    <a:schemeClr val="accent1"/>
                  </a:solidFill>
                </a:rPr>
                <a:t>It’s easier to do business in </a:t>
              </a:r>
              <a:r>
                <a:rPr lang="en-US" altLang="en-US" sz="3200" b="1">
                  <a:solidFill>
                    <a:srgbClr val="203562"/>
                  </a:solidFill>
                </a:rPr>
                <a:t>Lithuania (#17) </a:t>
              </a:r>
              <a:r>
                <a:rPr lang="en-US" altLang="en-US" sz="3200">
                  <a:solidFill>
                    <a:schemeClr val="accent1"/>
                  </a:solidFill>
                </a:rPr>
                <a:t>than in </a:t>
              </a:r>
              <a:r>
                <a:rPr lang="en-US" altLang="en-US" sz="3200" b="1">
                  <a:solidFill>
                    <a:srgbClr val="3878BD"/>
                  </a:solidFill>
                </a:rPr>
                <a:t>Germany (#21)</a:t>
              </a:r>
            </a:p>
          </p:txBody>
        </p:sp>
      </p:grpSp>
      <p:sp>
        <p:nvSpPr>
          <p:cNvPr id="9" name="Donut 8"/>
          <p:cNvSpPr/>
          <p:nvPr/>
        </p:nvSpPr>
        <p:spPr>
          <a:xfrm>
            <a:off x="7912100" y="3683000"/>
            <a:ext cx="520700" cy="520700"/>
          </a:xfrm>
          <a:prstGeom prst="donut">
            <a:avLst>
              <a:gd name="adj" fmla="val 6772"/>
            </a:avLst>
          </a:prstGeom>
          <a:solidFill>
            <a:srgbClr val="335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a:solidFill>
                <a:schemeClr val="tx1"/>
              </a:solidFill>
            </a:endParaRPr>
          </a:p>
        </p:txBody>
      </p:sp>
      <p:sp>
        <p:nvSpPr>
          <p:cNvPr id="11" name="Donut 10"/>
          <p:cNvSpPr/>
          <p:nvPr/>
        </p:nvSpPr>
        <p:spPr>
          <a:xfrm>
            <a:off x="8382000" y="3448050"/>
            <a:ext cx="520700" cy="520700"/>
          </a:xfrm>
          <a:prstGeom prst="donut">
            <a:avLst>
              <a:gd name="adj" fmla="val 6772"/>
            </a:avLst>
          </a:prstGeom>
          <a:solidFill>
            <a:srgbClr val="20356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a:solidFill>
                <a:schemeClr val="tx1"/>
              </a:solidFill>
            </a:endParaRPr>
          </a:p>
        </p:txBody>
      </p:sp>
      <p:sp>
        <p:nvSpPr>
          <p:cNvPr id="12" name="Title 1"/>
          <p:cNvSpPr txBox="1">
            <a:spLocks/>
          </p:cNvSpPr>
          <p:nvPr/>
        </p:nvSpPr>
        <p:spPr>
          <a:xfrm>
            <a:off x="4084638" y="94905"/>
            <a:ext cx="12172950" cy="1012825"/>
          </a:xfrm>
          <a:prstGeom prst="rect">
            <a:avLst/>
          </a:prstGeom>
        </p:spPr>
        <p:txBody>
          <a:bodyPr vert="horz" lIns="162562" tIns="81281" rIns="162562" bIns="81281" rtlCol="0" anchor="ctr">
            <a:normAutofit/>
          </a:bodyPr>
          <a:lstStyle>
            <a:lvl1pPr algn="ctr" defTabSz="812810" rtl="0" eaLnBrk="1" latinLnBrk="0" hangingPunct="1">
              <a:spcBef>
                <a:spcPct val="0"/>
              </a:spcBef>
              <a:buNone/>
              <a:defRPr sz="2800" b="1" i="0" kern="1200" cap="all" spc="40">
                <a:solidFill>
                  <a:schemeClr val="accent1"/>
                </a:solidFill>
                <a:latin typeface="Arial"/>
                <a:ea typeface="+mj-ea"/>
                <a:cs typeface="Arial"/>
              </a:defRPr>
            </a:lvl1pPr>
          </a:lstStyle>
          <a:p>
            <a:pPr>
              <a:defRPr/>
            </a:pPr>
            <a:r>
              <a:rPr lang="en-US" sz="4400" dirty="0" smtClean="0"/>
              <a:t>Winning globally</a:t>
            </a:r>
            <a:endParaRPr lang="en-US" sz="4400" dirty="0"/>
          </a:p>
        </p:txBody>
      </p:sp>
    </p:spTree>
    <p:extLst>
      <p:ext uri="{BB962C8B-B14F-4D97-AF65-F5344CB8AC3E}">
        <p14:creationId xmlns:p14="http://schemas.microsoft.com/office/powerpoint/2010/main" val="1494803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blankwor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847725"/>
            <a:ext cx="12498388" cy="817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6-countries_Malays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847725"/>
            <a:ext cx="12499975" cy="81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6-countries_Japa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8013" y="847725"/>
            <a:ext cx="12499975" cy="81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9"/>
          <p:cNvGrpSpPr>
            <a:grpSpLocks/>
          </p:cNvGrpSpPr>
          <p:nvPr/>
        </p:nvGrpSpPr>
        <p:grpSpPr bwMode="auto">
          <a:xfrm>
            <a:off x="0" y="6794500"/>
            <a:ext cx="9055100" cy="1422400"/>
            <a:chOff x="0" y="6794500"/>
            <a:chExt cx="9055100" cy="1422400"/>
          </a:xfrm>
        </p:grpSpPr>
        <p:sp>
          <p:nvSpPr>
            <p:cNvPr id="8" name="Rectangle 7"/>
            <p:cNvSpPr/>
            <p:nvPr/>
          </p:nvSpPr>
          <p:spPr>
            <a:xfrm>
              <a:off x="0" y="6794500"/>
              <a:ext cx="9055100" cy="14224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sp>
          <p:nvSpPr>
            <p:cNvPr id="27658" name="Rectangle 4"/>
            <p:cNvSpPr>
              <a:spLocks noChangeArrowheads="1"/>
            </p:cNvSpPr>
            <p:nvPr/>
          </p:nvSpPr>
          <p:spPr bwMode="auto">
            <a:xfrm>
              <a:off x="812800" y="6965950"/>
              <a:ext cx="8128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a:solidFill>
                    <a:schemeClr val="accent1"/>
                  </a:solidFill>
                </a:rPr>
                <a:t>It’s easier to do business in </a:t>
              </a:r>
              <a:r>
                <a:rPr lang="en-US" altLang="en-US" sz="3200" b="1">
                  <a:solidFill>
                    <a:schemeClr val="accent1"/>
                  </a:solidFill>
                </a:rPr>
                <a:t>Malaysia (#6)</a:t>
              </a:r>
              <a:r>
                <a:rPr lang="en-US" altLang="en-US" sz="3200" b="1">
                  <a:solidFill>
                    <a:srgbClr val="F5A103"/>
                  </a:solidFill>
                </a:rPr>
                <a:t> </a:t>
              </a:r>
              <a:r>
                <a:rPr lang="en-US" altLang="en-US" sz="3200">
                  <a:solidFill>
                    <a:schemeClr val="accent1"/>
                  </a:solidFill>
                </a:rPr>
                <a:t>than in </a:t>
              </a:r>
              <a:r>
                <a:rPr lang="en-US" altLang="en-US" sz="3200" b="1">
                  <a:solidFill>
                    <a:srgbClr val="3878BD"/>
                  </a:solidFill>
                </a:rPr>
                <a:t>Japan (#27)</a:t>
              </a:r>
            </a:p>
          </p:txBody>
        </p:sp>
      </p:grpSp>
      <p:sp>
        <p:nvSpPr>
          <p:cNvPr id="3" name="Donut 2"/>
          <p:cNvSpPr/>
          <p:nvPr/>
        </p:nvSpPr>
        <p:spPr>
          <a:xfrm>
            <a:off x="12141200" y="3760788"/>
            <a:ext cx="1128713" cy="1128712"/>
          </a:xfrm>
          <a:prstGeom prst="donut">
            <a:avLst>
              <a:gd name="adj" fmla="val 6772"/>
            </a:avLst>
          </a:prstGeom>
          <a:solidFill>
            <a:srgbClr val="335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a:solidFill>
                <a:schemeClr val="tx1"/>
              </a:solidFill>
            </a:endParaRPr>
          </a:p>
        </p:txBody>
      </p:sp>
      <p:sp>
        <p:nvSpPr>
          <p:cNvPr id="9" name="Donut 8"/>
          <p:cNvSpPr/>
          <p:nvPr/>
        </p:nvSpPr>
        <p:spPr>
          <a:xfrm>
            <a:off x="11303000" y="5157788"/>
            <a:ext cx="1128713" cy="1128712"/>
          </a:xfrm>
          <a:prstGeom prst="donut">
            <a:avLst>
              <a:gd name="adj" fmla="val 677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a:solidFill>
                <a:schemeClr val="tx1"/>
              </a:solidFill>
            </a:endParaRPr>
          </a:p>
        </p:txBody>
      </p:sp>
      <p:sp>
        <p:nvSpPr>
          <p:cNvPr id="14" name="Title 1"/>
          <p:cNvSpPr txBox="1">
            <a:spLocks/>
          </p:cNvSpPr>
          <p:nvPr/>
        </p:nvSpPr>
        <p:spPr>
          <a:xfrm>
            <a:off x="4084638" y="94905"/>
            <a:ext cx="12172950" cy="1012825"/>
          </a:xfrm>
          <a:prstGeom prst="rect">
            <a:avLst/>
          </a:prstGeom>
        </p:spPr>
        <p:txBody>
          <a:bodyPr vert="horz" lIns="162562" tIns="81281" rIns="162562" bIns="81281" rtlCol="0" anchor="ctr">
            <a:normAutofit/>
          </a:bodyPr>
          <a:lstStyle>
            <a:lvl1pPr algn="ctr" defTabSz="812810" rtl="0" eaLnBrk="1" latinLnBrk="0" hangingPunct="1">
              <a:spcBef>
                <a:spcPct val="0"/>
              </a:spcBef>
              <a:buNone/>
              <a:defRPr sz="2800" b="1" i="0" kern="1200" cap="all" spc="40">
                <a:solidFill>
                  <a:schemeClr val="accent1"/>
                </a:solidFill>
                <a:latin typeface="Arial"/>
                <a:ea typeface="+mj-ea"/>
                <a:cs typeface="Arial"/>
              </a:defRPr>
            </a:lvl1pPr>
          </a:lstStyle>
          <a:p>
            <a:pPr>
              <a:defRPr/>
            </a:pPr>
            <a:r>
              <a:rPr lang="en-US" sz="4400" dirty="0" smtClean="0"/>
              <a:t>Winning globally</a:t>
            </a:r>
            <a:endParaRPr lang="en-US" sz="4400" dirty="0"/>
          </a:p>
        </p:txBody>
      </p:sp>
    </p:spTree>
    <p:extLst>
      <p:ext uri="{BB962C8B-B14F-4D97-AF65-F5344CB8AC3E}">
        <p14:creationId xmlns:p14="http://schemas.microsoft.com/office/powerpoint/2010/main" val="3616077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9" descr="blankwor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847725"/>
            <a:ext cx="12498388" cy="817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6-countries_Georg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847725"/>
            <a:ext cx="12499975" cy="81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6-countries_U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1125" y="581025"/>
            <a:ext cx="13558838" cy="887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p:cNvGrpSpPr>
            <a:grpSpLocks/>
          </p:cNvGrpSpPr>
          <p:nvPr/>
        </p:nvGrpSpPr>
        <p:grpSpPr bwMode="auto">
          <a:xfrm>
            <a:off x="0" y="6794500"/>
            <a:ext cx="9042400" cy="1422400"/>
            <a:chOff x="0" y="6794500"/>
            <a:chExt cx="9042400" cy="1422400"/>
          </a:xfrm>
        </p:grpSpPr>
        <p:sp>
          <p:nvSpPr>
            <p:cNvPr id="8" name="Rectangle 7"/>
            <p:cNvSpPr/>
            <p:nvPr/>
          </p:nvSpPr>
          <p:spPr>
            <a:xfrm>
              <a:off x="0" y="6794500"/>
              <a:ext cx="9042400" cy="14224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sp>
          <p:nvSpPr>
            <p:cNvPr id="28682" name="Rectangle 4"/>
            <p:cNvSpPr>
              <a:spLocks noChangeArrowheads="1"/>
            </p:cNvSpPr>
            <p:nvPr/>
          </p:nvSpPr>
          <p:spPr bwMode="auto">
            <a:xfrm>
              <a:off x="812800" y="6965950"/>
              <a:ext cx="8128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a:solidFill>
                    <a:schemeClr val="accent1"/>
                  </a:solidFill>
                </a:rPr>
                <a:t>It’s easier to do business in </a:t>
              </a:r>
              <a:r>
                <a:rPr lang="en-US" altLang="en-US" sz="3200" b="1">
                  <a:solidFill>
                    <a:schemeClr val="accent1"/>
                  </a:solidFill>
                </a:rPr>
                <a:t>Georgia(#8)</a:t>
              </a:r>
              <a:r>
                <a:rPr lang="en-US" altLang="en-US" sz="3200" b="1">
                  <a:solidFill>
                    <a:srgbClr val="F5A103"/>
                  </a:solidFill>
                </a:rPr>
                <a:t> </a:t>
              </a:r>
              <a:r>
                <a:rPr lang="en-US" altLang="en-US" sz="3200">
                  <a:solidFill>
                    <a:schemeClr val="accent1"/>
                  </a:solidFill>
                </a:rPr>
                <a:t>than in the </a:t>
              </a:r>
              <a:r>
                <a:rPr lang="en-US" altLang="en-US" sz="3200" b="1">
                  <a:solidFill>
                    <a:srgbClr val="3878BD"/>
                  </a:solidFill>
                </a:rPr>
                <a:t>UK (#10)</a:t>
              </a:r>
            </a:p>
          </p:txBody>
        </p:sp>
      </p:grpSp>
      <p:sp>
        <p:nvSpPr>
          <p:cNvPr id="3" name="Donut 2"/>
          <p:cNvSpPr/>
          <p:nvPr/>
        </p:nvSpPr>
        <p:spPr>
          <a:xfrm>
            <a:off x="7162800" y="3195638"/>
            <a:ext cx="1128713" cy="1128712"/>
          </a:xfrm>
          <a:prstGeom prst="donut">
            <a:avLst>
              <a:gd name="adj" fmla="val 6772"/>
            </a:avLst>
          </a:prstGeom>
          <a:solidFill>
            <a:srgbClr val="335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a:solidFill>
                <a:schemeClr val="tx1"/>
              </a:solidFill>
            </a:endParaRPr>
          </a:p>
        </p:txBody>
      </p:sp>
      <p:sp>
        <p:nvSpPr>
          <p:cNvPr id="9" name="Donut 8"/>
          <p:cNvSpPr/>
          <p:nvPr/>
        </p:nvSpPr>
        <p:spPr>
          <a:xfrm>
            <a:off x="8839200" y="3760788"/>
            <a:ext cx="1128713" cy="1128712"/>
          </a:xfrm>
          <a:prstGeom prst="donut">
            <a:avLst>
              <a:gd name="adj" fmla="val 677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a:solidFill>
                <a:schemeClr val="tx1"/>
              </a:solidFill>
            </a:endParaRPr>
          </a:p>
        </p:txBody>
      </p:sp>
      <p:sp>
        <p:nvSpPr>
          <p:cNvPr id="13" name="Title 1"/>
          <p:cNvSpPr txBox="1">
            <a:spLocks/>
          </p:cNvSpPr>
          <p:nvPr/>
        </p:nvSpPr>
        <p:spPr>
          <a:xfrm>
            <a:off x="4084638" y="94905"/>
            <a:ext cx="12172950" cy="1012825"/>
          </a:xfrm>
          <a:prstGeom prst="rect">
            <a:avLst/>
          </a:prstGeom>
        </p:spPr>
        <p:txBody>
          <a:bodyPr vert="horz" lIns="162562" tIns="81281" rIns="162562" bIns="81281" rtlCol="0" anchor="ctr">
            <a:normAutofit/>
          </a:bodyPr>
          <a:lstStyle>
            <a:lvl1pPr algn="ctr" defTabSz="812810" rtl="0" eaLnBrk="1" latinLnBrk="0" hangingPunct="1">
              <a:spcBef>
                <a:spcPct val="0"/>
              </a:spcBef>
              <a:buNone/>
              <a:defRPr sz="2800" b="1" i="0" kern="1200" cap="all" spc="40">
                <a:solidFill>
                  <a:schemeClr val="accent1"/>
                </a:solidFill>
                <a:latin typeface="Arial"/>
                <a:ea typeface="+mj-ea"/>
                <a:cs typeface="Arial"/>
              </a:defRPr>
            </a:lvl1pPr>
          </a:lstStyle>
          <a:p>
            <a:pPr>
              <a:defRPr/>
            </a:pPr>
            <a:r>
              <a:rPr lang="en-US" sz="4400" dirty="0" smtClean="0"/>
              <a:t>Winning globally</a:t>
            </a:r>
            <a:endParaRPr lang="en-US" sz="4400" dirty="0"/>
          </a:p>
        </p:txBody>
      </p:sp>
    </p:spTree>
    <p:extLst>
      <p:ext uri="{BB962C8B-B14F-4D97-AF65-F5344CB8AC3E}">
        <p14:creationId xmlns:p14="http://schemas.microsoft.com/office/powerpoint/2010/main" val="313651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descr="blankwor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847725"/>
            <a:ext cx="12498388" cy="817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6-countries_United Stat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847725"/>
            <a:ext cx="12499975" cy="81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6-countries_Singapor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90713" y="847725"/>
            <a:ext cx="12499975" cy="81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
          <p:cNvGrpSpPr>
            <a:grpSpLocks/>
          </p:cNvGrpSpPr>
          <p:nvPr/>
        </p:nvGrpSpPr>
        <p:grpSpPr bwMode="auto">
          <a:xfrm>
            <a:off x="0" y="6794500"/>
            <a:ext cx="9055100" cy="1422400"/>
            <a:chOff x="0" y="6794500"/>
            <a:chExt cx="9055100" cy="1422400"/>
          </a:xfrm>
        </p:grpSpPr>
        <p:sp>
          <p:nvSpPr>
            <p:cNvPr id="8" name="Rectangle 7"/>
            <p:cNvSpPr/>
            <p:nvPr/>
          </p:nvSpPr>
          <p:spPr>
            <a:xfrm>
              <a:off x="0" y="6794500"/>
              <a:ext cx="9055100" cy="14224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sp>
          <p:nvSpPr>
            <p:cNvPr id="29708" name="Rectangle 4"/>
            <p:cNvSpPr>
              <a:spLocks noChangeArrowheads="1"/>
            </p:cNvSpPr>
            <p:nvPr/>
          </p:nvSpPr>
          <p:spPr bwMode="auto">
            <a:xfrm>
              <a:off x="812800" y="6965950"/>
              <a:ext cx="812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a:solidFill>
                    <a:schemeClr val="accent1"/>
                  </a:solidFill>
                </a:rPr>
                <a:t>The world’s </a:t>
              </a:r>
              <a:r>
                <a:rPr lang="en-US" altLang="en-US" sz="3200" b="1">
                  <a:solidFill>
                    <a:schemeClr val="accent1"/>
                  </a:solidFill>
                </a:rPr>
                <a:t>most</a:t>
              </a:r>
              <a:r>
                <a:rPr lang="en-US" altLang="en-US" sz="3200">
                  <a:solidFill>
                    <a:schemeClr val="accent1"/>
                  </a:solidFill>
                </a:rPr>
                <a:t> business-friendly?</a:t>
              </a:r>
              <a:endParaRPr lang="en-US" altLang="en-US" sz="3200" b="1">
                <a:solidFill>
                  <a:srgbClr val="3878BD"/>
                </a:solidFill>
              </a:endParaRPr>
            </a:p>
          </p:txBody>
        </p:sp>
      </p:grpSp>
      <p:sp>
        <p:nvSpPr>
          <p:cNvPr id="9" name="Donut 8"/>
          <p:cNvSpPr/>
          <p:nvPr/>
        </p:nvSpPr>
        <p:spPr>
          <a:xfrm>
            <a:off x="11339513" y="5448300"/>
            <a:ext cx="674687" cy="674688"/>
          </a:xfrm>
          <a:prstGeom prst="donut">
            <a:avLst>
              <a:gd name="adj" fmla="val 1327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a:solidFill>
                <a:schemeClr val="tx1"/>
              </a:solidFill>
            </a:endParaRPr>
          </a:p>
        </p:txBody>
      </p:sp>
      <p:sp>
        <p:nvSpPr>
          <p:cNvPr id="10" name="Rectangle 9"/>
          <p:cNvSpPr>
            <a:spLocks noChangeArrowheads="1"/>
          </p:cNvSpPr>
          <p:nvPr/>
        </p:nvSpPr>
        <p:spPr bwMode="auto">
          <a:xfrm>
            <a:off x="812800" y="7477125"/>
            <a:ext cx="4397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a:solidFill>
                  <a:schemeClr val="accent1"/>
                </a:solidFill>
              </a:rPr>
              <a:t>It’s not the </a:t>
            </a:r>
            <a:r>
              <a:rPr lang="en-US" altLang="en-US" sz="3200" b="1">
                <a:solidFill>
                  <a:srgbClr val="3878BD"/>
                </a:solidFill>
              </a:rPr>
              <a:t>US (#4) </a:t>
            </a:r>
            <a:r>
              <a:rPr lang="en-US" altLang="en-US" sz="3200">
                <a:solidFill>
                  <a:schemeClr val="accent1"/>
                </a:solidFill>
              </a:rPr>
              <a:t>but</a:t>
            </a:r>
            <a:endParaRPr lang="en-US" altLang="en-US" sz="3200" b="1">
              <a:solidFill>
                <a:srgbClr val="203562"/>
              </a:solidFill>
            </a:endParaRPr>
          </a:p>
          <a:p>
            <a:pPr eaLnBrk="1" hangingPunct="1">
              <a:lnSpc>
                <a:spcPct val="100000"/>
              </a:lnSpc>
              <a:spcBef>
                <a:spcPct val="0"/>
              </a:spcBef>
              <a:buSzTx/>
              <a:buFontTx/>
              <a:buNone/>
            </a:pPr>
            <a:endParaRPr lang="en-US" altLang="en-US" sz="3200" b="1">
              <a:solidFill>
                <a:srgbClr val="3878BD"/>
              </a:solidFill>
            </a:endParaRPr>
          </a:p>
        </p:txBody>
      </p:sp>
      <p:sp>
        <p:nvSpPr>
          <p:cNvPr id="11" name="Donut 10"/>
          <p:cNvSpPr/>
          <p:nvPr/>
        </p:nvSpPr>
        <p:spPr>
          <a:xfrm>
            <a:off x="3124200" y="3030538"/>
            <a:ext cx="2773363" cy="2773362"/>
          </a:xfrm>
          <a:prstGeom prst="donut">
            <a:avLst>
              <a:gd name="adj" fmla="val 3557"/>
            </a:avLst>
          </a:prstGeom>
          <a:solidFill>
            <a:srgbClr val="335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a:solidFill>
                <a:schemeClr val="tx1"/>
              </a:solidFill>
            </a:endParaRPr>
          </a:p>
        </p:txBody>
      </p:sp>
      <p:sp>
        <p:nvSpPr>
          <p:cNvPr id="7" name="Rectangle 6"/>
          <p:cNvSpPr>
            <a:spLocks noChangeArrowheads="1"/>
          </p:cNvSpPr>
          <p:nvPr/>
        </p:nvSpPr>
        <p:spPr bwMode="auto">
          <a:xfrm>
            <a:off x="5000625" y="7475538"/>
            <a:ext cx="303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20000"/>
              </a:spcBef>
              <a:buSzPct val="100000"/>
              <a:buBlip>
                <a:blip r:embed="rId5"/>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6"/>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eaLnBrk="1" hangingPunct="1">
              <a:lnSpc>
                <a:spcPct val="100000"/>
              </a:lnSpc>
              <a:spcBef>
                <a:spcPct val="0"/>
              </a:spcBef>
              <a:buSzTx/>
              <a:buFontTx/>
              <a:buNone/>
            </a:pPr>
            <a:r>
              <a:rPr lang="en-US" altLang="en-US" sz="3200" b="1">
                <a:solidFill>
                  <a:srgbClr val="203562"/>
                </a:solidFill>
              </a:rPr>
              <a:t>Singapore (#1)</a:t>
            </a:r>
            <a:endParaRPr lang="en-US" altLang="en-US" sz="3200">
              <a:latin typeface="Calibri" pitchFamily="34" charset="0"/>
            </a:endParaRPr>
          </a:p>
        </p:txBody>
      </p:sp>
      <p:sp>
        <p:nvSpPr>
          <p:cNvPr id="15" name="Title 1"/>
          <p:cNvSpPr txBox="1">
            <a:spLocks/>
          </p:cNvSpPr>
          <p:nvPr/>
        </p:nvSpPr>
        <p:spPr>
          <a:xfrm>
            <a:off x="4084638" y="94905"/>
            <a:ext cx="12172950" cy="1012825"/>
          </a:xfrm>
          <a:prstGeom prst="rect">
            <a:avLst/>
          </a:prstGeom>
        </p:spPr>
        <p:txBody>
          <a:bodyPr vert="horz" lIns="162562" tIns="81281" rIns="162562" bIns="81281" rtlCol="0" anchor="ctr">
            <a:normAutofit/>
          </a:bodyPr>
          <a:lstStyle>
            <a:lvl1pPr algn="ctr" defTabSz="812810" rtl="0" eaLnBrk="1" latinLnBrk="0" hangingPunct="1">
              <a:spcBef>
                <a:spcPct val="0"/>
              </a:spcBef>
              <a:buNone/>
              <a:defRPr sz="2800" b="1" i="0" kern="1200" cap="all" spc="40">
                <a:solidFill>
                  <a:schemeClr val="accent1"/>
                </a:solidFill>
                <a:latin typeface="Arial"/>
                <a:ea typeface="+mj-ea"/>
                <a:cs typeface="Arial"/>
              </a:defRPr>
            </a:lvl1pPr>
          </a:lstStyle>
          <a:p>
            <a:pPr>
              <a:defRPr/>
            </a:pPr>
            <a:r>
              <a:rPr lang="en-US" sz="4400" dirty="0" smtClean="0"/>
              <a:t>Winning globally</a:t>
            </a:r>
            <a:endParaRPr lang="en-US" sz="4400" dirty="0"/>
          </a:p>
        </p:txBody>
      </p:sp>
    </p:spTree>
    <p:extLst>
      <p:ext uri="{BB962C8B-B14F-4D97-AF65-F5344CB8AC3E}">
        <p14:creationId xmlns:p14="http://schemas.microsoft.com/office/powerpoint/2010/main" val="2434690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812879" y="191621"/>
            <a:ext cx="13703221"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endParaRPr lang="en-US" dirty="0">
              <a:solidFill>
                <a:srgbClr val="203562"/>
              </a:solidFill>
            </a:endParaRPr>
          </a:p>
        </p:txBody>
      </p:sp>
      <p:sp>
        <p:nvSpPr>
          <p:cNvPr id="38" name="AutoShape 4" descr="http://png.clipart.me/graphics/thumbs/145/business-center-building-office-for-real-estate-brochures-or-web-icon-isometric-vector-eps10_145906124.jpg">
            <a:hlinkClick r:id="rId3"/>
          </p:cNvPr>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1371600" y="2703454"/>
            <a:ext cx="13563599" cy="4497445"/>
            <a:chOff x="3826324" y="2734069"/>
            <a:chExt cx="11595353" cy="3646818"/>
          </a:xfrm>
        </p:grpSpPr>
        <p:sp>
          <p:nvSpPr>
            <p:cNvPr id="17" name="Rectangle 7"/>
            <p:cNvSpPr>
              <a:spLocks noChangeArrowheads="1"/>
            </p:cNvSpPr>
            <p:nvPr/>
          </p:nvSpPr>
          <p:spPr bwMode="auto">
            <a:xfrm>
              <a:off x="10007574" y="5180566"/>
              <a:ext cx="2685142" cy="12003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pPr algn="ctr"/>
              <a:r>
                <a:rPr lang="en-US" altLang="en-US" sz="2400" b="1" dirty="0" smtClean="0">
                  <a:solidFill>
                    <a:schemeClr val="tx2"/>
                  </a:solidFill>
                  <a:latin typeface="Arial"/>
                  <a:cs typeface="Arial"/>
                </a:rPr>
                <a:t>Overseas Payroll /  HR Frameworks</a:t>
              </a:r>
              <a:endParaRPr lang="en-US" altLang="en-US" sz="2400" dirty="0">
                <a:solidFill>
                  <a:schemeClr val="tx2"/>
                </a:solidFill>
                <a:latin typeface="Arial"/>
                <a:cs typeface="Arial"/>
              </a:endParaRPr>
            </a:p>
          </p:txBody>
        </p:sp>
        <p:sp>
          <p:nvSpPr>
            <p:cNvPr id="4" name="Rectangle 3"/>
            <p:cNvSpPr/>
            <p:nvPr/>
          </p:nvSpPr>
          <p:spPr>
            <a:xfrm>
              <a:off x="3826324" y="5277932"/>
              <a:ext cx="2968236"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Winning Globally</a:t>
              </a:r>
            </a:p>
          </p:txBody>
        </p:sp>
        <p:sp>
          <p:nvSpPr>
            <p:cNvPr id="15" name="TextBox 14"/>
            <p:cNvSpPr txBox="1"/>
            <p:nvPr/>
          </p:nvSpPr>
          <p:spPr>
            <a:xfrm>
              <a:off x="13124513" y="5106460"/>
              <a:ext cx="2225503" cy="1200329"/>
            </a:xfrm>
            <a:prstGeom prst="rect">
              <a:avLst/>
            </a:prstGeom>
            <a:noFill/>
          </p:spPr>
          <p:txBody>
            <a:bodyPr wrap="square" rtlCol="0">
              <a:spAutoFit/>
            </a:bodyPr>
            <a:lstStyle/>
            <a:p>
              <a:pPr algn="ctr"/>
              <a:r>
                <a:rPr lang="en-US" altLang="en-US" sz="2400" b="1" dirty="0" smtClean="0">
                  <a:solidFill>
                    <a:schemeClr val="tx2"/>
                  </a:solidFill>
                  <a:latin typeface="Arial"/>
                  <a:cs typeface="Arial"/>
                </a:rPr>
                <a:t>Budgeting for Payroll / HR Costs</a:t>
              </a:r>
              <a:endParaRPr lang="en-US" sz="2400" dirty="0">
                <a:solidFill>
                  <a:schemeClr val="tx2"/>
                </a:solidFill>
              </a:endParaRPr>
            </a:p>
          </p:txBody>
        </p:sp>
        <p:sp>
          <p:nvSpPr>
            <p:cNvPr id="2" name="Rectangle 1"/>
            <p:cNvSpPr/>
            <p:nvPr/>
          </p:nvSpPr>
          <p:spPr>
            <a:xfrm>
              <a:off x="7044795" y="5148494"/>
              <a:ext cx="3041217" cy="830997"/>
            </a:xfrm>
            <a:prstGeom prst="rect">
              <a:avLst/>
            </a:prstGeom>
          </p:spPr>
          <p:txBody>
            <a:bodyPr wrap="none">
              <a:spAutoFit/>
            </a:bodyPr>
            <a:lstStyle/>
            <a:p>
              <a:pPr algn="ctr"/>
              <a:r>
                <a:rPr lang="en-US" altLang="en-US" sz="2400" b="1" dirty="0" smtClean="0">
                  <a:solidFill>
                    <a:schemeClr val="tx2"/>
                  </a:solidFill>
                  <a:latin typeface="Arial"/>
                  <a:cs typeface="Arial"/>
                </a:rPr>
                <a:t>Company Structure</a:t>
              </a:r>
            </a:p>
            <a:p>
              <a:pPr algn="ctr"/>
              <a:r>
                <a:rPr lang="en-US" altLang="en-US" sz="2400" b="1" dirty="0" smtClean="0">
                  <a:solidFill>
                    <a:schemeClr val="tx2"/>
                  </a:solidFill>
                  <a:latin typeface="Arial"/>
                  <a:cs typeface="Arial"/>
                </a:rPr>
                <a:t>&amp; Tax </a:t>
              </a:r>
              <a:endParaRPr lang="en-GB" sz="2400" dirty="0">
                <a:solidFill>
                  <a:schemeClr val="tx2"/>
                </a:solidFill>
              </a:endParaRPr>
            </a:p>
          </p:txBody>
        </p:sp>
        <p:sp>
          <p:nvSpPr>
            <p:cNvPr id="20" name="Oval 19"/>
            <p:cNvSpPr/>
            <p:nvPr/>
          </p:nvSpPr>
          <p:spPr>
            <a:xfrm>
              <a:off x="3917479" y="2779671"/>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grpSp>
          <p:nvGrpSpPr>
            <p:cNvPr id="19" name="Group 18"/>
            <p:cNvGrpSpPr/>
            <p:nvPr/>
          </p:nvGrpSpPr>
          <p:grpSpPr>
            <a:xfrm>
              <a:off x="7257017" y="2734069"/>
              <a:ext cx="2368823" cy="2305390"/>
              <a:chOff x="7215059" y="5873562"/>
              <a:chExt cx="2368823" cy="2305390"/>
            </a:xfrm>
          </p:grpSpPr>
          <p:sp>
            <p:nvSpPr>
              <p:cNvPr id="21" name="Oval 20"/>
              <p:cNvSpPr/>
              <p:nvPr/>
            </p:nvSpPr>
            <p:spPr>
              <a:xfrm>
                <a:off x="7215059" y="5873562"/>
                <a:ext cx="2368823" cy="230539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8653467" y="7247581"/>
                <a:ext cx="663712" cy="663712"/>
              </a:xfrm>
              <a:prstGeom prst="rect">
                <a:avLst/>
              </a:prstGeom>
            </p:spPr>
          </p:pic>
        </p:grpSp>
        <p:grpSp>
          <p:nvGrpSpPr>
            <p:cNvPr id="16" name="Group 15"/>
            <p:cNvGrpSpPr/>
            <p:nvPr/>
          </p:nvGrpSpPr>
          <p:grpSpPr>
            <a:xfrm>
              <a:off x="10165734" y="2734937"/>
              <a:ext cx="2368823" cy="2368823"/>
              <a:chOff x="9855772" y="5731705"/>
              <a:chExt cx="2368823" cy="2368823"/>
            </a:xfrm>
          </p:grpSpPr>
          <p:sp>
            <p:nvSpPr>
              <p:cNvPr id="22" name="Oval 21"/>
              <p:cNvSpPr/>
              <p:nvPr/>
            </p:nvSpPr>
            <p:spPr>
              <a:xfrm>
                <a:off x="9855772" y="5731705"/>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10399082" y="6063663"/>
                <a:ext cx="1282201" cy="1704905"/>
              </a:xfrm>
              <a:prstGeom prst="rect">
                <a:avLst/>
              </a:prstGeom>
            </p:spPr>
          </p:pic>
        </p:grpSp>
        <p:sp>
          <p:nvSpPr>
            <p:cNvPr id="24" name="Oval 23"/>
            <p:cNvSpPr/>
            <p:nvPr/>
          </p:nvSpPr>
          <p:spPr>
            <a:xfrm>
              <a:off x="13052854" y="2734937"/>
              <a:ext cx="2368823" cy="2245714"/>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13437467" y="3203105"/>
              <a:ext cx="1625927" cy="1309375"/>
            </a:xfrm>
            <a:prstGeom prst="rect">
              <a:avLst/>
            </a:prstGeom>
          </p:spPr>
        </p:pic>
      </p:grpSp>
      <p:sp>
        <p:nvSpPr>
          <p:cNvPr id="7" name="Title 6"/>
          <p:cNvSpPr>
            <a:spLocks noGrp="1"/>
          </p:cNvSpPr>
          <p:nvPr>
            <p:ph type="title"/>
          </p:nvPr>
        </p:nvSpPr>
        <p:spPr>
          <a:xfrm>
            <a:off x="4084285" y="191620"/>
            <a:ext cx="12173303" cy="1012889"/>
          </a:xfrm>
        </p:spPr>
        <p:txBody>
          <a:bodyPr>
            <a:normAutofit/>
          </a:bodyPr>
          <a:lstStyle/>
          <a:p>
            <a:r>
              <a:rPr lang="en-US" dirty="0">
                <a:solidFill>
                  <a:srgbClr val="203562"/>
                </a:solidFill>
              </a:rPr>
              <a:t>Business considerations for </a:t>
            </a:r>
            <a:r>
              <a:rPr lang="en-US" dirty="0" smtClean="0">
                <a:solidFill>
                  <a:srgbClr val="203562"/>
                </a:solidFill>
              </a:rPr>
              <a:t>the payroll &amp; HR  teams</a:t>
            </a:r>
            <a:endParaRPr lang="en-US" dirty="0"/>
          </a:p>
        </p:txBody>
      </p:sp>
      <p:pic>
        <p:nvPicPr>
          <p:cNvPr id="29" name="Picture 28"/>
          <p:cNvPicPr>
            <a:picLocks noChangeAspect="1"/>
          </p:cNvPicPr>
          <p:nvPr/>
        </p:nvPicPr>
        <p:blipFill>
          <a:blip r:embed="rId7"/>
          <a:stretch>
            <a:fillRect/>
          </a:stretch>
        </p:blipFill>
        <p:spPr>
          <a:xfrm>
            <a:off x="5865418" y="3223255"/>
            <a:ext cx="1049693" cy="1243658"/>
          </a:xfrm>
          <a:prstGeom prst="rect">
            <a:avLst/>
          </a:prstGeom>
        </p:spPr>
      </p:pic>
      <p:pic>
        <p:nvPicPr>
          <p:cNvPr id="31" name="Picture 11" descr="7-icon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01963" y="2822825"/>
            <a:ext cx="2723446" cy="272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787088" y="2438400"/>
            <a:ext cx="7077025" cy="4671118"/>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71600" y="2438400"/>
            <a:ext cx="3360057" cy="4671118"/>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23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285" y="89182"/>
            <a:ext cx="12173303" cy="1012889"/>
          </a:xfrm>
        </p:spPr>
        <p:txBody>
          <a:bodyPr>
            <a:normAutofit/>
          </a:bodyPr>
          <a:lstStyle/>
          <a:p>
            <a:r>
              <a:rPr lang="en-US" sz="4000" dirty="0" smtClean="0"/>
              <a:t>A </a:t>
            </a:r>
            <a:r>
              <a:rPr lang="en-US" sz="4000" dirty="0"/>
              <a:t>COMMON </a:t>
            </a:r>
            <a:r>
              <a:rPr lang="en-US" sz="4000" b="1" dirty="0" smtClean="0"/>
              <a:t>SCENARIO (Today’s Agenda)</a:t>
            </a:r>
            <a:endParaRPr lang="en-US" sz="4000" b="1" dirty="0"/>
          </a:p>
        </p:txBody>
      </p:sp>
      <p:sp>
        <p:nvSpPr>
          <p:cNvPr id="3" name="Content Placeholder 2"/>
          <p:cNvSpPr>
            <a:spLocks noGrp="1"/>
          </p:cNvSpPr>
          <p:nvPr>
            <p:ph idx="4294967295"/>
          </p:nvPr>
        </p:nvSpPr>
        <p:spPr>
          <a:xfrm>
            <a:off x="812879" y="2469781"/>
            <a:ext cx="15159038" cy="6343650"/>
          </a:xfrm>
          <a:prstGeom prst="rect">
            <a:avLst/>
          </a:prstGeom>
        </p:spPr>
        <p:txBody>
          <a:bodyPr>
            <a:normAutofit/>
          </a:bodyPr>
          <a:lstStyle/>
          <a:p>
            <a:pPr marL="0" indent="0">
              <a:lnSpc>
                <a:spcPct val="90000"/>
              </a:lnSpc>
              <a:spcAft>
                <a:spcPts val="1200"/>
              </a:spcAft>
              <a:buNone/>
            </a:pPr>
            <a:r>
              <a:rPr lang="en-US" sz="3000" b="1" dirty="0" smtClean="0">
                <a:solidFill>
                  <a:schemeClr val="accent1"/>
                </a:solidFill>
                <a:latin typeface="Arial" panose="020B0604020202020204" pitchFamily="34" charset="0"/>
                <a:cs typeface="Arial" panose="020B0604020202020204" pitchFamily="34" charset="0"/>
              </a:rPr>
              <a:t>Situation</a:t>
            </a:r>
            <a:endParaRPr lang="en-US" sz="3000" b="1" dirty="0">
              <a:solidFill>
                <a:schemeClr val="accent1"/>
              </a:solidFill>
              <a:latin typeface="Arial" panose="020B0604020202020204" pitchFamily="34" charset="0"/>
              <a:cs typeface="Arial" panose="020B0604020202020204" pitchFamily="34" charset="0"/>
            </a:endParaRPr>
          </a:p>
          <a:p>
            <a:pPr marL="1164176" lvl="1" indent="-342900">
              <a:lnSpc>
                <a:spcPct val="90000"/>
              </a:lnSpc>
              <a:buFont typeface="Arial" panose="020B0604020202020204" pitchFamily="34" charset="0"/>
              <a:buChar char="•"/>
            </a:pPr>
            <a:r>
              <a:rPr lang="en-US" sz="3200" dirty="0">
                <a:solidFill>
                  <a:schemeClr val="accent1"/>
                </a:solidFill>
                <a:latin typeface="Arial" panose="020B0604020202020204" pitchFamily="34" charset="0"/>
                <a:cs typeface="Arial" panose="020B0604020202020204" pitchFamily="34" charset="0"/>
              </a:rPr>
              <a:t>VP of Sales walks into the Director of HR’s office with two signed offer letters to hire new sales people in France (or </a:t>
            </a:r>
            <a:r>
              <a:rPr lang="en-US" sz="3200" dirty="0" smtClean="0">
                <a:solidFill>
                  <a:schemeClr val="accent1"/>
                </a:solidFill>
                <a:latin typeface="Arial" panose="020B0604020202020204" pitchFamily="34" charset="0"/>
                <a:cs typeface="Arial" panose="020B0604020202020204" pitchFamily="34" charset="0"/>
              </a:rPr>
              <a:t>Brazil…or </a:t>
            </a:r>
            <a:r>
              <a:rPr lang="en-US" sz="3200" dirty="0">
                <a:solidFill>
                  <a:schemeClr val="accent1"/>
                </a:solidFill>
                <a:latin typeface="Arial" panose="020B0604020202020204" pitchFamily="34" charset="0"/>
                <a:cs typeface="Arial" panose="020B0604020202020204" pitchFamily="34" charset="0"/>
              </a:rPr>
              <a:t>Zimbabwe)</a:t>
            </a:r>
          </a:p>
          <a:p>
            <a:pPr marL="1164176" lvl="1" indent="-342900">
              <a:lnSpc>
                <a:spcPct val="90000"/>
              </a:lnSpc>
              <a:buFont typeface="Arial" panose="020B0604020202020204" pitchFamily="34" charset="0"/>
              <a:buChar char="•"/>
            </a:pPr>
            <a:r>
              <a:rPr lang="en-US" sz="3200" dirty="0">
                <a:solidFill>
                  <a:schemeClr val="accent1"/>
                </a:solidFill>
                <a:latin typeface="Arial" panose="020B0604020202020204" pitchFamily="34" charset="0"/>
                <a:cs typeface="Arial" panose="020B0604020202020204" pitchFamily="34" charset="0"/>
              </a:rPr>
              <a:t>The company doesn’t HAVE an office in France (or </a:t>
            </a:r>
            <a:r>
              <a:rPr lang="en-US" sz="3200" dirty="0" smtClean="0">
                <a:solidFill>
                  <a:schemeClr val="accent1"/>
                </a:solidFill>
                <a:latin typeface="Arial" panose="020B0604020202020204" pitchFamily="34" charset="0"/>
                <a:cs typeface="Arial" panose="020B0604020202020204" pitchFamily="34" charset="0"/>
              </a:rPr>
              <a:t>Brazil…or </a:t>
            </a:r>
            <a:r>
              <a:rPr lang="en-US" sz="3200" dirty="0">
                <a:solidFill>
                  <a:schemeClr val="accent1"/>
                </a:solidFill>
                <a:latin typeface="Arial" panose="020B0604020202020204" pitchFamily="34" charset="0"/>
                <a:cs typeface="Arial" panose="020B0604020202020204" pitchFamily="34" charset="0"/>
              </a:rPr>
              <a:t>Zimbabwe)</a:t>
            </a:r>
          </a:p>
        </p:txBody>
      </p:sp>
      <p:sp>
        <p:nvSpPr>
          <p:cNvPr id="13" name="Text Placeholder 4"/>
          <p:cNvSpPr txBox="1">
            <a:spLocks/>
          </p:cNvSpPr>
          <p:nvPr/>
        </p:nvSpPr>
        <p:spPr>
          <a:xfrm>
            <a:off x="812879" y="5205200"/>
            <a:ext cx="10423159" cy="504056"/>
          </a:xfrm>
          <a:prstGeom prst="rect">
            <a:avLst/>
          </a:prstGeom>
        </p:spPr>
        <p:txBody>
          <a:bodyPr vert="horz" lIns="76809" tIns="38405" rIns="76809" bIns="38405"/>
          <a:lstStyle>
            <a:lvl1pPr marL="320040" indent="-274320" algn="l" rtl="0" eaLnBrk="1" fontAlgn="base" hangingPunct="1">
              <a:lnSpc>
                <a:spcPct val="100000"/>
              </a:lnSpc>
              <a:spcBef>
                <a:spcPct val="0"/>
              </a:spcBef>
              <a:spcAft>
                <a:spcPts val="1200"/>
              </a:spcAft>
              <a:buSzPct val="140000"/>
              <a:buFont typeface="Arial"/>
              <a:buChar char="•"/>
              <a:defRPr sz="2800" b="0" i="0">
                <a:solidFill>
                  <a:srgbClr val="595959"/>
                </a:solidFill>
                <a:latin typeface="Arial"/>
                <a:ea typeface="+mn-ea"/>
                <a:cs typeface="Arial"/>
                <a:sym typeface="Gill Sans" charset="0"/>
              </a:defRPr>
            </a:lvl1pPr>
            <a:lvl2pPr marL="822960" indent="-274320" algn="l" rtl="0" eaLnBrk="1" fontAlgn="base" hangingPunct="1">
              <a:lnSpc>
                <a:spcPct val="100000"/>
              </a:lnSpc>
              <a:spcBef>
                <a:spcPct val="0"/>
              </a:spcBef>
              <a:spcAft>
                <a:spcPts val="1200"/>
              </a:spcAft>
              <a:buSzPct val="90000"/>
              <a:buFont typeface="Wingdings" charset="2"/>
              <a:buChar char="§"/>
              <a:defRPr sz="2600" baseline="0">
                <a:solidFill>
                  <a:srgbClr val="595959"/>
                </a:solidFill>
                <a:latin typeface="Arial"/>
                <a:ea typeface="+mn-ea"/>
                <a:cs typeface="+mn-cs"/>
                <a:sym typeface="Gill Sans" charset="0"/>
              </a:defRPr>
            </a:lvl2pPr>
            <a:lvl3pPr marL="685800" indent="0" algn="l" rtl="0" eaLnBrk="1" fontAlgn="base" hangingPunct="1">
              <a:spcBef>
                <a:spcPct val="0"/>
              </a:spcBef>
              <a:spcAft>
                <a:spcPct val="0"/>
              </a:spcAft>
              <a:buFont typeface="Arial"/>
              <a:buNone/>
              <a:defRPr sz="3200">
                <a:solidFill>
                  <a:schemeClr val="tx1"/>
                </a:solidFill>
                <a:latin typeface="+mn-lt"/>
                <a:ea typeface="+mn-ea"/>
                <a:cs typeface="+mn-cs"/>
                <a:sym typeface="Gill Sans" charset="0"/>
              </a:defRPr>
            </a:lvl3pPr>
            <a:lvl4pPr marL="1554480" indent="-274320" algn="l" rtl="0" eaLnBrk="1" fontAlgn="base" hangingPunct="1">
              <a:lnSpc>
                <a:spcPct val="100000"/>
              </a:lnSpc>
              <a:spcBef>
                <a:spcPct val="0"/>
              </a:spcBef>
              <a:spcAft>
                <a:spcPts val="1200"/>
              </a:spcAft>
              <a:buSzPct val="90000"/>
              <a:buFont typeface="Courier New"/>
              <a:buChar char="o"/>
              <a:defRPr sz="2400" baseline="0">
                <a:solidFill>
                  <a:srgbClr val="595959"/>
                </a:solidFill>
                <a:latin typeface="Arial"/>
                <a:ea typeface="+mn-ea"/>
                <a:cs typeface="+mn-cs"/>
                <a:sym typeface="Gill Sans" charset="0"/>
              </a:defRPr>
            </a:lvl4pPr>
            <a:lvl5pPr marL="1600200" indent="-457200" algn="l" rtl="0" eaLnBrk="1" fontAlgn="base" hangingPunct="1">
              <a:spcBef>
                <a:spcPct val="0"/>
              </a:spcBef>
              <a:spcAft>
                <a:spcPct val="0"/>
              </a:spcAft>
              <a:buFont typeface="Arial"/>
              <a:buChar char="•"/>
              <a:defRPr sz="3200">
                <a:solidFill>
                  <a:schemeClr val="tx1"/>
                </a:solidFill>
                <a:latin typeface="+mn-lt"/>
                <a:ea typeface="+mn-ea"/>
                <a:cs typeface="+mn-cs"/>
                <a:sym typeface="Gill Sans" charset="0"/>
              </a:defRPr>
            </a:lvl5pPr>
            <a:lvl6pPr marL="1600200" algn="ctr" rtl="0" eaLnBrk="1" fontAlgn="base" hangingPunct="1">
              <a:spcBef>
                <a:spcPct val="0"/>
              </a:spcBef>
              <a:spcAft>
                <a:spcPct val="0"/>
              </a:spcAft>
              <a:defRPr sz="3200">
                <a:solidFill>
                  <a:schemeClr val="tx1"/>
                </a:solidFill>
                <a:latin typeface="+mn-lt"/>
                <a:ea typeface="+mn-ea"/>
                <a:cs typeface="+mn-cs"/>
                <a:sym typeface="Gill Sans" charset="0"/>
              </a:defRPr>
            </a:lvl6pPr>
            <a:lvl7pPr marL="2057400" algn="ctr" rtl="0" eaLnBrk="1" fontAlgn="base" hangingPunct="1">
              <a:spcBef>
                <a:spcPct val="0"/>
              </a:spcBef>
              <a:spcAft>
                <a:spcPct val="0"/>
              </a:spcAft>
              <a:defRPr sz="3200">
                <a:solidFill>
                  <a:schemeClr val="tx1"/>
                </a:solidFill>
                <a:latin typeface="+mn-lt"/>
                <a:ea typeface="+mn-ea"/>
                <a:cs typeface="+mn-cs"/>
                <a:sym typeface="Gill Sans" charset="0"/>
              </a:defRPr>
            </a:lvl7pPr>
            <a:lvl8pPr marL="2514600" algn="ctr" rtl="0" eaLnBrk="1" fontAlgn="base" hangingPunct="1">
              <a:spcBef>
                <a:spcPct val="0"/>
              </a:spcBef>
              <a:spcAft>
                <a:spcPct val="0"/>
              </a:spcAft>
              <a:defRPr sz="3200">
                <a:solidFill>
                  <a:schemeClr val="tx1"/>
                </a:solidFill>
                <a:latin typeface="+mn-lt"/>
                <a:ea typeface="+mn-ea"/>
                <a:cs typeface="+mn-cs"/>
                <a:sym typeface="Gill Sans" charset="0"/>
              </a:defRPr>
            </a:lvl8pPr>
            <a:lvl9pPr marL="2971800" algn="ctr" rtl="0" eaLnBrk="1" fontAlgn="base" hangingPunct="1">
              <a:spcBef>
                <a:spcPct val="0"/>
              </a:spcBef>
              <a:spcAft>
                <a:spcPct val="0"/>
              </a:spcAft>
              <a:defRPr sz="3200">
                <a:solidFill>
                  <a:schemeClr val="tx1"/>
                </a:solidFill>
                <a:latin typeface="+mn-lt"/>
                <a:ea typeface="+mn-ea"/>
                <a:cs typeface="+mn-cs"/>
                <a:sym typeface="Gill Sans" charset="0"/>
              </a:defRPr>
            </a:lvl9pPr>
          </a:lstStyle>
          <a:p>
            <a:pPr marL="0" indent="0">
              <a:spcAft>
                <a:spcPct val="0"/>
              </a:spcAft>
              <a:buSzTx/>
              <a:buNone/>
            </a:pPr>
            <a:r>
              <a:rPr lang="en-US" sz="3000" b="1" dirty="0" smtClean="0">
                <a:solidFill>
                  <a:schemeClr val="accent1"/>
                </a:solidFill>
                <a:latin typeface="Arial" panose="020B0604020202020204" pitchFamily="34" charset="0"/>
                <a:cs typeface="Arial" panose="020B0604020202020204" pitchFamily="34" charset="0"/>
              </a:rPr>
              <a:t>Considerations </a:t>
            </a:r>
            <a:endParaRPr lang="en-US" sz="3000" b="1" dirty="0">
              <a:solidFill>
                <a:schemeClr val="accent1"/>
              </a:solidFill>
              <a:latin typeface="Arial" panose="020B0604020202020204" pitchFamily="34" charset="0"/>
              <a:cs typeface="Arial" panose="020B0604020202020204" pitchFamily="34" charset="0"/>
            </a:endParaRPr>
          </a:p>
        </p:txBody>
      </p:sp>
      <p:sp>
        <p:nvSpPr>
          <p:cNvPr id="14" name="AutoShape 5"/>
          <p:cNvSpPr>
            <a:spLocks/>
          </p:cNvSpPr>
          <p:nvPr/>
        </p:nvSpPr>
        <p:spPr bwMode="auto">
          <a:xfrm>
            <a:off x="1233793" y="5924887"/>
            <a:ext cx="2884127" cy="2099283"/>
          </a:xfrm>
          <a:custGeom>
            <a:avLst/>
            <a:gdLst/>
            <a:ahLst/>
            <a:cxnLst/>
            <a:rect l="0" t="0" r="r" b="b"/>
            <a:pathLst>
              <a:path w="21599" h="18458">
                <a:moveTo>
                  <a:pt x="1371" y="0"/>
                </a:moveTo>
                <a:cubicBezTo>
                  <a:pt x="614" y="0"/>
                  <a:pt x="0" y="1252"/>
                  <a:pt x="0" y="2797"/>
                </a:cubicBezTo>
                <a:lnTo>
                  <a:pt x="0" y="15661"/>
                </a:lnTo>
                <a:cubicBezTo>
                  <a:pt x="0" y="17206"/>
                  <a:pt x="614" y="18458"/>
                  <a:pt x="1371" y="18458"/>
                </a:cubicBezTo>
                <a:lnTo>
                  <a:pt x="10064" y="18458"/>
                </a:lnTo>
                <a:lnTo>
                  <a:pt x="10750" y="21600"/>
                </a:lnTo>
                <a:lnTo>
                  <a:pt x="11435" y="18458"/>
                </a:lnTo>
                <a:lnTo>
                  <a:pt x="20229" y="18458"/>
                </a:lnTo>
                <a:cubicBezTo>
                  <a:pt x="20986" y="18458"/>
                  <a:pt x="21600" y="17206"/>
                  <a:pt x="21600" y="15661"/>
                </a:cubicBezTo>
                <a:lnTo>
                  <a:pt x="21600" y="2797"/>
                </a:lnTo>
                <a:cubicBezTo>
                  <a:pt x="21600" y="1252"/>
                  <a:pt x="20986" y="0"/>
                  <a:pt x="20229" y="0"/>
                </a:cubicBezTo>
                <a:lnTo>
                  <a:pt x="1371" y="0"/>
                </a:lnTo>
                <a:close/>
                <a:moveTo>
                  <a:pt x="1371" y="0"/>
                </a:moveTo>
              </a:path>
            </a:pathLst>
          </a:custGeom>
          <a:solidFill>
            <a:schemeClr val="accent5">
              <a:lumMod val="75000"/>
            </a:schemeClr>
          </a:solidFill>
          <a:ln>
            <a:noFill/>
          </a:ln>
          <a:extLst/>
        </p:spPr>
        <p:txBody>
          <a:bodyPr lIns="190500" tIns="190500" rIns="190500" bIns="190500" anchor="ctr"/>
          <a:lstStyle/>
          <a:p>
            <a:pPr algn="ctr"/>
            <a:r>
              <a:rPr lang="en-US" altLang="ja-JP" sz="2000" b="1" dirty="0">
                <a:solidFill>
                  <a:srgbClr val="FFFFFF"/>
                </a:solidFill>
                <a:latin typeface="Arial"/>
                <a:ea typeface="ＭＳ Ｐゴシック" charset="0"/>
                <a:cs typeface="Arial" charset="0"/>
                <a:sym typeface="Arial" charset="0"/>
              </a:rPr>
              <a:t>Do </a:t>
            </a:r>
            <a:r>
              <a:rPr lang="en-US" altLang="ja-JP" sz="2000" b="1" dirty="0" smtClean="0">
                <a:solidFill>
                  <a:srgbClr val="FFFFFF"/>
                </a:solidFill>
                <a:latin typeface="Arial"/>
                <a:ea typeface="ＭＳ Ｐゴシック" charset="0"/>
                <a:cs typeface="Arial" charset="0"/>
                <a:sym typeface="Arial" charset="0"/>
              </a:rPr>
              <a:t>we </a:t>
            </a:r>
            <a:r>
              <a:rPr lang="en-US" altLang="ja-JP" sz="2000" b="1" dirty="0">
                <a:solidFill>
                  <a:srgbClr val="FFFFFF"/>
                </a:solidFill>
                <a:latin typeface="Arial"/>
                <a:ea typeface="ＭＳ Ｐゴシック" charset="0"/>
                <a:cs typeface="Arial" charset="0"/>
                <a:sym typeface="Arial" charset="0"/>
              </a:rPr>
              <a:t>need an entity in country?  If so, what are our options?</a:t>
            </a:r>
          </a:p>
        </p:txBody>
      </p:sp>
      <p:sp>
        <p:nvSpPr>
          <p:cNvPr id="15" name="AutoShape 5"/>
          <p:cNvSpPr>
            <a:spLocks/>
          </p:cNvSpPr>
          <p:nvPr/>
        </p:nvSpPr>
        <p:spPr bwMode="auto">
          <a:xfrm>
            <a:off x="8133476" y="5910954"/>
            <a:ext cx="3040856" cy="2113216"/>
          </a:xfrm>
          <a:custGeom>
            <a:avLst/>
            <a:gdLst/>
            <a:ahLst/>
            <a:cxnLst/>
            <a:rect l="0" t="0" r="r" b="b"/>
            <a:pathLst>
              <a:path w="21599" h="18458">
                <a:moveTo>
                  <a:pt x="1371" y="0"/>
                </a:moveTo>
                <a:cubicBezTo>
                  <a:pt x="614" y="0"/>
                  <a:pt x="0" y="1252"/>
                  <a:pt x="0" y="2797"/>
                </a:cubicBezTo>
                <a:lnTo>
                  <a:pt x="0" y="15661"/>
                </a:lnTo>
                <a:cubicBezTo>
                  <a:pt x="0" y="17206"/>
                  <a:pt x="614" y="18458"/>
                  <a:pt x="1371" y="18458"/>
                </a:cubicBezTo>
                <a:lnTo>
                  <a:pt x="10064" y="18458"/>
                </a:lnTo>
                <a:lnTo>
                  <a:pt x="10750" y="21600"/>
                </a:lnTo>
                <a:lnTo>
                  <a:pt x="11435" y="18458"/>
                </a:lnTo>
                <a:lnTo>
                  <a:pt x="20229" y="18458"/>
                </a:lnTo>
                <a:cubicBezTo>
                  <a:pt x="20986" y="18458"/>
                  <a:pt x="21600" y="17206"/>
                  <a:pt x="21600" y="15661"/>
                </a:cubicBezTo>
                <a:lnTo>
                  <a:pt x="21600" y="2797"/>
                </a:lnTo>
                <a:cubicBezTo>
                  <a:pt x="21600" y="1252"/>
                  <a:pt x="20986" y="0"/>
                  <a:pt x="20229" y="0"/>
                </a:cubicBezTo>
                <a:lnTo>
                  <a:pt x="1371" y="0"/>
                </a:lnTo>
                <a:close/>
                <a:moveTo>
                  <a:pt x="1371" y="0"/>
                </a:moveTo>
              </a:path>
            </a:pathLst>
          </a:custGeom>
          <a:solidFill>
            <a:schemeClr val="accent5">
              <a:lumMod val="75000"/>
            </a:schemeClr>
          </a:solidFill>
          <a:ln>
            <a:noFill/>
          </a:ln>
          <a:extLst/>
        </p:spPr>
        <p:txBody>
          <a:bodyPr lIns="190500" tIns="190500" rIns="190500" bIns="190500" anchor="ctr"/>
          <a:lstStyle/>
          <a:p>
            <a:pPr algn="ctr"/>
            <a:endParaRPr lang="en-US" altLang="ja-JP" sz="2000" b="1" dirty="0" smtClean="0">
              <a:solidFill>
                <a:srgbClr val="FFFFFF"/>
              </a:solidFill>
              <a:latin typeface="Arial"/>
              <a:ea typeface="ＭＳ Ｐゴシック" charset="0"/>
              <a:cs typeface="Arial" charset="0"/>
              <a:sym typeface="Arial" charset="0"/>
            </a:endParaRPr>
          </a:p>
          <a:p>
            <a:pPr algn="ctr"/>
            <a:r>
              <a:rPr lang="en-US" altLang="ja-JP" sz="2000" b="1" dirty="0" smtClean="0">
                <a:solidFill>
                  <a:srgbClr val="FFFFFF"/>
                </a:solidFill>
                <a:latin typeface="Arial"/>
                <a:ea typeface="ＭＳ Ｐゴシック" charset="0"/>
                <a:cs typeface="Arial" charset="0"/>
                <a:sym typeface="Arial" charset="0"/>
              </a:rPr>
              <a:t>How to manage overseas talent?</a:t>
            </a:r>
          </a:p>
          <a:p>
            <a:pPr algn="ctr"/>
            <a:endParaRPr lang="en-US" altLang="ja-JP" sz="2000" b="1" dirty="0" smtClean="0">
              <a:solidFill>
                <a:srgbClr val="FFFFFF"/>
              </a:solidFill>
              <a:latin typeface="Arial"/>
              <a:ea typeface="ＭＳ Ｐゴシック" charset="0"/>
              <a:cs typeface="Arial" charset="0"/>
              <a:sym typeface="Arial" charset="0"/>
            </a:endParaRPr>
          </a:p>
          <a:p>
            <a:pPr algn="ctr"/>
            <a:endParaRPr lang="en-US" altLang="ja-JP" sz="2000" b="1" dirty="0">
              <a:solidFill>
                <a:srgbClr val="FFFFFF"/>
              </a:solidFill>
              <a:latin typeface="Arial"/>
              <a:ea typeface="ＭＳ Ｐゴシック" charset="0"/>
              <a:cs typeface="Arial" charset="0"/>
              <a:sym typeface="Arial" charset="0"/>
            </a:endParaRPr>
          </a:p>
        </p:txBody>
      </p:sp>
      <p:sp>
        <p:nvSpPr>
          <p:cNvPr id="16" name="AutoShape 5"/>
          <p:cNvSpPr>
            <a:spLocks/>
          </p:cNvSpPr>
          <p:nvPr/>
        </p:nvSpPr>
        <p:spPr bwMode="auto">
          <a:xfrm>
            <a:off x="11813423" y="5924886"/>
            <a:ext cx="3020806" cy="2099283"/>
          </a:xfrm>
          <a:custGeom>
            <a:avLst/>
            <a:gdLst/>
            <a:ahLst/>
            <a:cxnLst/>
            <a:rect l="0" t="0" r="r" b="b"/>
            <a:pathLst>
              <a:path w="21599" h="18458">
                <a:moveTo>
                  <a:pt x="1371" y="0"/>
                </a:moveTo>
                <a:cubicBezTo>
                  <a:pt x="614" y="0"/>
                  <a:pt x="0" y="1252"/>
                  <a:pt x="0" y="2797"/>
                </a:cubicBezTo>
                <a:lnTo>
                  <a:pt x="0" y="15661"/>
                </a:lnTo>
                <a:cubicBezTo>
                  <a:pt x="0" y="17206"/>
                  <a:pt x="614" y="18458"/>
                  <a:pt x="1371" y="18458"/>
                </a:cubicBezTo>
                <a:lnTo>
                  <a:pt x="10064" y="18458"/>
                </a:lnTo>
                <a:lnTo>
                  <a:pt x="10750" y="21600"/>
                </a:lnTo>
                <a:lnTo>
                  <a:pt x="11435" y="18458"/>
                </a:lnTo>
                <a:lnTo>
                  <a:pt x="20229" y="18458"/>
                </a:lnTo>
                <a:cubicBezTo>
                  <a:pt x="20986" y="18458"/>
                  <a:pt x="21600" y="17206"/>
                  <a:pt x="21600" y="15661"/>
                </a:cubicBezTo>
                <a:lnTo>
                  <a:pt x="21600" y="2797"/>
                </a:lnTo>
                <a:cubicBezTo>
                  <a:pt x="21600" y="1252"/>
                  <a:pt x="20986" y="0"/>
                  <a:pt x="20229" y="0"/>
                </a:cubicBezTo>
                <a:lnTo>
                  <a:pt x="1371" y="0"/>
                </a:lnTo>
                <a:close/>
                <a:moveTo>
                  <a:pt x="1371" y="0"/>
                </a:moveTo>
              </a:path>
            </a:pathLst>
          </a:custGeom>
          <a:solidFill>
            <a:schemeClr val="accent5">
              <a:lumMod val="75000"/>
            </a:schemeClr>
          </a:solidFill>
          <a:ln>
            <a:noFill/>
          </a:ln>
          <a:extLst/>
        </p:spPr>
        <p:txBody>
          <a:bodyPr lIns="190500" tIns="190500" rIns="190500" bIns="190500" anchor="ctr"/>
          <a:lstStyle/>
          <a:p>
            <a:pPr algn="ctr"/>
            <a:r>
              <a:rPr lang="en-US" altLang="ja-JP" sz="2000" b="1" dirty="0" smtClean="0">
                <a:solidFill>
                  <a:srgbClr val="FFFFFF"/>
                </a:solidFill>
                <a:latin typeface="Arial"/>
                <a:ea typeface="ＭＳ Ｐゴシック" charset="0"/>
                <a:cs typeface="Arial" charset="0"/>
                <a:sym typeface="Arial" charset="0"/>
              </a:rPr>
              <a:t>When budgeting what are the hidden staffing costs?</a:t>
            </a:r>
            <a:endParaRPr lang="en-US" altLang="ja-JP" sz="2000" b="1" dirty="0">
              <a:solidFill>
                <a:srgbClr val="FFFFFF"/>
              </a:solidFill>
              <a:latin typeface="Arial"/>
              <a:ea typeface="ＭＳ Ｐゴシック" charset="0"/>
              <a:cs typeface="Arial" charset="0"/>
              <a:sym typeface="Arial" charset="0"/>
            </a:endParaRPr>
          </a:p>
        </p:txBody>
      </p:sp>
      <p:sp>
        <p:nvSpPr>
          <p:cNvPr id="19" name="AutoShape 5"/>
          <p:cNvSpPr>
            <a:spLocks/>
          </p:cNvSpPr>
          <p:nvPr/>
        </p:nvSpPr>
        <p:spPr bwMode="auto">
          <a:xfrm>
            <a:off x="4616545" y="5924887"/>
            <a:ext cx="2922863" cy="2099283"/>
          </a:xfrm>
          <a:custGeom>
            <a:avLst/>
            <a:gdLst/>
            <a:ahLst/>
            <a:cxnLst/>
            <a:rect l="0" t="0" r="r" b="b"/>
            <a:pathLst>
              <a:path w="21599" h="18458">
                <a:moveTo>
                  <a:pt x="1371" y="0"/>
                </a:moveTo>
                <a:cubicBezTo>
                  <a:pt x="614" y="0"/>
                  <a:pt x="0" y="1252"/>
                  <a:pt x="0" y="2797"/>
                </a:cubicBezTo>
                <a:lnTo>
                  <a:pt x="0" y="15661"/>
                </a:lnTo>
                <a:cubicBezTo>
                  <a:pt x="0" y="17206"/>
                  <a:pt x="614" y="18458"/>
                  <a:pt x="1371" y="18458"/>
                </a:cubicBezTo>
                <a:lnTo>
                  <a:pt x="10064" y="18458"/>
                </a:lnTo>
                <a:lnTo>
                  <a:pt x="10750" y="21600"/>
                </a:lnTo>
                <a:lnTo>
                  <a:pt x="11435" y="18458"/>
                </a:lnTo>
                <a:lnTo>
                  <a:pt x="20229" y="18458"/>
                </a:lnTo>
                <a:cubicBezTo>
                  <a:pt x="20986" y="18458"/>
                  <a:pt x="21600" y="17206"/>
                  <a:pt x="21600" y="15661"/>
                </a:cubicBezTo>
                <a:lnTo>
                  <a:pt x="21600" y="2797"/>
                </a:lnTo>
                <a:cubicBezTo>
                  <a:pt x="21600" y="1252"/>
                  <a:pt x="20986" y="0"/>
                  <a:pt x="20229" y="0"/>
                </a:cubicBezTo>
                <a:lnTo>
                  <a:pt x="1371" y="0"/>
                </a:lnTo>
                <a:close/>
                <a:moveTo>
                  <a:pt x="1371" y="0"/>
                </a:moveTo>
              </a:path>
            </a:pathLst>
          </a:custGeom>
          <a:solidFill>
            <a:schemeClr val="accent5">
              <a:lumMod val="75000"/>
            </a:schemeClr>
          </a:solidFill>
          <a:ln>
            <a:noFill/>
          </a:ln>
          <a:extLst/>
        </p:spPr>
        <p:txBody>
          <a:bodyPr lIns="190500" tIns="190500" rIns="190500" bIns="190500" anchor="ctr"/>
          <a:lstStyle/>
          <a:p>
            <a:pPr algn="ctr"/>
            <a:endParaRPr lang="en-US" altLang="ja-JP" sz="2000" b="1" dirty="0" smtClean="0">
              <a:solidFill>
                <a:srgbClr val="FFFFFF"/>
              </a:solidFill>
              <a:latin typeface="Arial"/>
              <a:ea typeface="ＭＳ Ｐゴシック" charset="0"/>
              <a:cs typeface="Arial" charset="0"/>
              <a:sym typeface="Arial" charset="0"/>
            </a:endParaRPr>
          </a:p>
          <a:p>
            <a:pPr algn="ctr"/>
            <a:r>
              <a:rPr lang="en-US" altLang="ja-JP" sz="2000" b="1" dirty="0" smtClean="0">
                <a:solidFill>
                  <a:srgbClr val="FFFFFF"/>
                </a:solidFill>
                <a:latin typeface="Arial"/>
                <a:ea typeface="ＭＳ Ｐゴシック" charset="0"/>
                <a:cs typeface="Arial" charset="0"/>
                <a:sym typeface="Arial" charset="0"/>
              </a:rPr>
              <a:t>How employee activities can create a taxable presence?</a:t>
            </a:r>
          </a:p>
          <a:p>
            <a:pPr algn="ctr"/>
            <a:endParaRPr lang="en-US" altLang="ja-JP" sz="2000" b="1" dirty="0" smtClean="0">
              <a:solidFill>
                <a:srgbClr val="FFFFFF"/>
              </a:solidFill>
              <a:latin typeface="Arial"/>
              <a:ea typeface="ＭＳ Ｐゴシック" charset="0"/>
              <a:cs typeface="Arial" charset="0"/>
              <a:sym typeface="Arial" charset="0"/>
            </a:endParaRPr>
          </a:p>
          <a:p>
            <a:pPr algn="ctr"/>
            <a:endParaRPr lang="en-US" altLang="ja-JP" sz="2000" b="1" dirty="0">
              <a:solidFill>
                <a:srgbClr val="FFFFFF"/>
              </a:solidFill>
              <a:latin typeface="Arial"/>
              <a:ea typeface="ＭＳ Ｐゴシック" charset="0"/>
              <a:cs typeface="Arial" charset="0"/>
              <a:sym typeface="Arial" charset="0"/>
            </a:endParaRPr>
          </a:p>
        </p:txBody>
      </p:sp>
    </p:spTree>
    <p:extLst>
      <p:ext uri="{BB962C8B-B14F-4D97-AF65-F5344CB8AC3E}">
        <p14:creationId xmlns:p14="http://schemas.microsoft.com/office/powerpoint/2010/main" val="423481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647367" y="2820390"/>
            <a:ext cx="4815587" cy="803923"/>
          </a:xfrm>
          <a:prstGeom prst="roundRect">
            <a:avLst>
              <a:gd name="adj" fmla="val 0"/>
            </a:avLst>
          </a:prstGeom>
          <a:solidFill>
            <a:srgbClr val="FBA93F"/>
          </a:solidFill>
          <a:ln w="25400" cap="flat" cmpd="sng" algn="ctr">
            <a:noFill/>
            <a:prstDash val="solid"/>
            <a:round/>
            <a:headEnd type="none" w="med" len="med"/>
            <a:tailEnd type="none" w="med" len="med"/>
          </a:ln>
          <a:effectLst/>
          <a:extLst/>
        </p:spPr>
        <p:txBody>
          <a:bodyPr vert="horz" wrap="square" lIns="76809" tIns="38405" rIns="76809" bIns="38405" numCol="1" rtlCol="0" anchor="ctr" anchorCtr="0" compatLnSpc="1">
            <a:prstTxWarp prst="textNoShape">
              <a:avLst/>
            </a:prstTxWarp>
          </a:bodyPr>
          <a:lstStyle/>
          <a:p>
            <a:pPr>
              <a:lnSpc>
                <a:spcPct val="90000"/>
              </a:lnSpc>
              <a:spcAft>
                <a:spcPts val="1008"/>
              </a:spcAft>
              <a:buSzPct val="140000"/>
            </a:pPr>
            <a:endParaRPr lang="en-US" sz="3809" b="1" kern="0" dirty="0">
              <a:solidFill>
                <a:schemeClr val="bg1"/>
              </a:solidFill>
              <a:latin typeface="Arial"/>
              <a:ea typeface="ヒラギノ角ゴ ProN W3"/>
              <a:cs typeface="Arial"/>
            </a:endParaRPr>
          </a:p>
        </p:txBody>
      </p:sp>
      <p:sp>
        <p:nvSpPr>
          <p:cNvPr id="2" name="Title 1"/>
          <p:cNvSpPr>
            <a:spLocks noGrp="1"/>
          </p:cNvSpPr>
          <p:nvPr>
            <p:ph type="title"/>
          </p:nvPr>
        </p:nvSpPr>
        <p:spPr>
          <a:xfrm>
            <a:off x="4084285" y="0"/>
            <a:ext cx="12173303" cy="1012889"/>
          </a:xfrm>
        </p:spPr>
        <p:txBody>
          <a:bodyPr>
            <a:normAutofit/>
          </a:bodyPr>
          <a:lstStyle/>
          <a:p>
            <a:r>
              <a:rPr lang="en-US" sz="4400" dirty="0" smtClean="0"/>
              <a:t>ENTITY </a:t>
            </a:r>
            <a:r>
              <a:rPr lang="en-US" sz="4400" b="1" dirty="0"/>
              <a:t>TYPES</a:t>
            </a:r>
          </a:p>
        </p:txBody>
      </p:sp>
      <p:sp>
        <p:nvSpPr>
          <p:cNvPr id="6" name="Text Placeholder 4"/>
          <p:cNvSpPr txBox="1">
            <a:spLocks/>
          </p:cNvSpPr>
          <p:nvPr/>
        </p:nvSpPr>
        <p:spPr>
          <a:xfrm>
            <a:off x="529620" y="3869936"/>
            <a:ext cx="4776306" cy="2986852"/>
          </a:xfrm>
          <a:prstGeom prst="rect">
            <a:avLst/>
          </a:prstGeom>
        </p:spPr>
        <p:txBody>
          <a:bodyPr vert="horz" lIns="76809" tIns="38405" rIns="76809" bIns="38405"/>
          <a:lstStyle>
            <a:lvl1pPr marL="320040" indent="-274320" algn="l" rtl="0" eaLnBrk="1" fontAlgn="base" hangingPunct="1">
              <a:lnSpc>
                <a:spcPct val="100000"/>
              </a:lnSpc>
              <a:spcBef>
                <a:spcPct val="0"/>
              </a:spcBef>
              <a:spcAft>
                <a:spcPts val="1200"/>
              </a:spcAft>
              <a:buSzPct val="140000"/>
              <a:buFont typeface="Arial"/>
              <a:buChar char="•"/>
              <a:defRPr sz="2800" b="0" i="0">
                <a:solidFill>
                  <a:srgbClr val="595959"/>
                </a:solidFill>
                <a:latin typeface="Arial"/>
                <a:ea typeface="+mn-ea"/>
                <a:cs typeface="Arial"/>
                <a:sym typeface="Gill Sans" charset="0"/>
              </a:defRPr>
            </a:lvl1pPr>
            <a:lvl2pPr marL="822960" indent="-274320" algn="l" rtl="0" eaLnBrk="1" fontAlgn="base" hangingPunct="1">
              <a:lnSpc>
                <a:spcPct val="100000"/>
              </a:lnSpc>
              <a:spcBef>
                <a:spcPct val="0"/>
              </a:spcBef>
              <a:spcAft>
                <a:spcPts val="1200"/>
              </a:spcAft>
              <a:buSzPct val="90000"/>
              <a:buFont typeface="Wingdings" charset="2"/>
              <a:buChar char="§"/>
              <a:defRPr sz="2600" baseline="0">
                <a:solidFill>
                  <a:srgbClr val="595959"/>
                </a:solidFill>
                <a:latin typeface="Arial"/>
                <a:ea typeface="+mn-ea"/>
                <a:cs typeface="+mn-cs"/>
                <a:sym typeface="Gill Sans" charset="0"/>
              </a:defRPr>
            </a:lvl2pPr>
            <a:lvl3pPr marL="685800" indent="0" algn="l" rtl="0" eaLnBrk="1" fontAlgn="base" hangingPunct="1">
              <a:spcBef>
                <a:spcPct val="0"/>
              </a:spcBef>
              <a:spcAft>
                <a:spcPct val="0"/>
              </a:spcAft>
              <a:buFont typeface="Arial"/>
              <a:buNone/>
              <a:defRPr sz="3200">
                <a:solidFill>
                  <a:schemeClr val="tx1"/>
                </a:solidFill>
                <a:latin typeface="+mn-lt"/>
                <a:ea typeface="+mn-ea"/>
                <a:cs typeface="+mn-cs"/>
                <a:sym typeface="Gill Sans" charset="0"/>
              </a:defRPr>
            </a:lvl3pPr>
            <a:lvl4pPr marL="1554480" indent="-274320" algn="l" rtl="0" eaLnBrk="1" fontAlgn="base" hangingPunct="1">
              <a:lnSpc>
                <a:spcPct val="100000"/>
              </a:lnSpc>
              <a:spcBef>
                <a:spcPct val="0"/>
              </a:spcBef>
              <a:spcAft>
                <a:spcPts val="1200"/>
              </a:spcAft>
              <a:buSzPct val="90000"/>
              <a:buFont typeface="Courier New"/>
              <a:buChar char="o"/>
              <a:defRPr sz="2400" baseline="0">
                <a:solidFill>
                  <a:srgbClr val="595959"/>
                </a:solidFill>
                <a:latin typeface="Arial"/>
                <a:ea typeface="+mn-ea"/>
                <a:cs typeface="+mn-cs"/>
                <a:sym typeface="Gill Sans" charset="0"/>
              </a:defRPr>
            </a:lvl4pPr>
            <a:lvl5pPr marL="1600200" indent="-457200" algn="l" rtl="0" eaLnBrk="1" fontAlgn="base" hangingPunct="1">
              <a:spcBef>
                <a:spcPct val="0"/>
              </a:spcBef>
              <a:spcAft>
                <a:spcPct val="0"/>
              </a:spcAft>
              <a:buFont typeface="Arial"/>
              <a:buChar char="•"/>
              <a:defRPr sz="3200">
                <a:solidFill>
                  <a:schemeClr val="tx1"/>
                </a:solidFill>
                <a:latin typeface="+mn-lt"/>
                <a:ea typeface="+mn-ea"/>
                <a:cs typeface="+mn-cs"/>
                <a:sym typeface="Gill Sans" charset="0"/>
              </a:defRPr>
            </a:lvl5pPr>
            <a:lvl6pPr marL="1600200" algn="ctr" rtl="0" eaLnBrk="1" fontAlgn="base" hangingPunct="1">
              <a:spcBef>
                <a:spcPct val="0"/>
              </a:spcBef>
              <a:spcAft>
                <a:spcPct val="0"/>
              </a:spcAft>
              <a:defRPr sz="3200">
                <a:solidFill>
                  <a:schemeClr val="tx1"/>
                </a:solidFill>
                <a:latin typeface="+mn-lt"/>
                <a:ea typeface="+mn-ea"/>
                <a:cs typeface="+mn-cs"/>
                <a:sym typeface="Gill Sans" charset="0"/>
              </a:defRPr>
            </a:lvl6pPr>
            <a:lvl7pPr marL="2057400" algn="ctr" rtl="0" eaLnBrk="1" fontAlgn="base" hangingPunct="1">
              <a:spcBef>
                <a:spcPct val="0"/>
              </a:spcBef>
              <a:spcAft>
                <a:spcPct val="0"/>
              </a:spcAft>
              <a:defRPr sz="3200">
                <a:solidFill>
                  <a:schemeClr val="tx1"/>
                </a:solidFill>
                <a:latin typeface="+mn-lt"/>
                <a:ea typeface="+mn-ea"/>
                <a:cs typeface="+mn-cs"/>
                <a:sym typeface="Gill Sans" charset="0"/>
              </a:defRPr>
            </a:lvl7pPr>
            <a:lvl8pPr marL="2514600" algn="ctr" rtl="0" eaLnBrk="1" fontAlgn="base" hangingPunct="1">
              <a:spcBef>
                <a:spcPct val="0"/>
              </a:spcBef>
              <a:spcAft>
                <a:spcPct val="0"/>
              </a:spcAft>
              <a:defRPr sz="3200">
                <a:solidFill>
                  <a:schemeClr val="tx1"/>
                </a:solidFill>
                <a:latin typeface="+mn-lt"/>
                <a:ea typeface="+mn-ea"/>
                <a:cs typeface="+mn-cs"/>
                <a:sym typeface="Gill Sans" charset="0"/>
              </a:defRPr>
            </a:lvl8pPr>
            <a:lvl9pPr marL="2971800" algn="ctr" rtl="0" eaLnBrk="1" fontAlgn="base" hangingPunct="1">
              <a:spcBef>
                <a:spcPct val="0"/>
              </a:spcBef>
              <a:spcAft>
                <a:spcPct val="0"/>
              </a:spcAft>
              <a:defRPr sz="3200">
                <a:solidFill>
                  <a:schemeClr val="tx1"/>
                </a:solidFill>
                <a:latin typeface="+mn-lt"/>
                <a:ea typeface="+mn-ea"/>
                <a:cs typeface="+mn-cs"/>
                <a:sym typeface="Gill Sans" charset="0"/>
              </a:defRPr>
            </a:lvl9pPr>
          </a:lstStyle>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One of the easiest ways to get setup overseas</a:t>
            </a:r>
          </a:p>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Allows a company to establish a minimal presence</a:t>
            </a:r>
          </a:p>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Employees cannot engage in sales or contractual matters</a:t>
            </a:r>
          </a:p>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“Market development”</a:t>
            </a:r>
          </a:p>
        </p:txBody>
      </p:sp>
      <p:sp>
        <p:nvSpPr>
          <p:cNvPr id="12" name="Rounded Rectangle 11"/>
          <p:cNvSpPr/>
          <p:nvPr/>
        </p:nvSpPr>
        <p:spPr bwMode="auto">
          <a:xfrm>
            <a:off x="5752278" y="2820390"/>
            <a:ext cx="4815587" cy="803923"/>
          </a:xfrm>
          <a:prstGeom prst="roundRect">
            <a:avLst>
              <a:gd name="adj" fmla="val 0"/>
            </a:avLst>
          </a:prstGeom>
          <a:solidFill>
            <a:srgbClr val="CF1379"/>
          </a:solidFill>
          <a:ln w="25400" cap="flat" cmpd="sng" algn="ctr">
            <a:noFill/>
            <a:prstDash val="solid"/>
            <a:round/>
            <a:headEnd type="none" w="med" len="med"/>
            <a:tailEnd type="none" w="med" len="med"/>
          </a:ln>
          <a:effectLst/>
          <a:extLst/>
        </p:spPr>
        <p:txBody>
          <a:bodyPr vert="horz" wrap="square" lIns="76809" tIns="38405" rIns="76809" bIns="38405" numCol="1" rtlCol="0" anchor="ctr" anchorCtr="0" compatLnSpc="1">
            <a:prstTxWarp prst="textNoShape">
              <a:avLst/>
            </a:prstTxWarp>
          </a:bodyPr>
          <a:lstStyle/>
          <a:p>
            <a:pPr>
              <a:lnSpc>
                <a:spcPct val="90000"/>
              </a:lnSpc>
              <a:spcAft>
                <a:spcPts val="1008"/>
              </a:spcAft>
              <a:buSzPct val="140000"/>
            </a:pPr>
            <a:endParaRPr lang="en-US" sz="2000" b="1" kern="0" dirty="0">
              <a:solidFill>
                <a:schemeClr val="bg1"/>
              </a:solidFill>
              <a:latin typeface="Arial"/>
              <a:ea typeface="ヒラギノ角ゴ ProN W3"/>
              <a:cs typeface="Arial"/>
            </a:endParaRPr>
          </a:p>
        </p:txBody>
      </p:sp>
      <p:sp>
        <p:nvSpPr>
          <p:cNvPr id="13" name="Rounded Rectangle 12"/>
          <p:cNvSpPr/>
          <p:nvPr/>
        </p:nvSpPr>
        <p:spPr bwMode="auto">
          <a:xfrm>
            <a:off x="10835074" y="2820390"/>
            <a:ext cx="4815587" cy="803923"/>
          </a:xfrm>
          <a:prstGeom prst="roundRect">
            <a:avLst>
              <a:gd name="adj" fmla="val 0"/>
            </a:avLst>
          </a:prstGeom>
          <a:solidFill>
            <a:srgbClr val="ED4936"/>
          </a:solidFill>
          <a:ln w="25400" cap="flat" cmpd="sng" algn="ctr">
            <a:noFill/>
            <a:prstDash val="solid"/>
            <a:round/>
            <a:headEnd type="none" w="med" len="med"/>
            <a:tailEnd type="none" w="med" len="med"/>
          </a:ln>
          <a:effectLst/>
          <a:extLst/>
        </p:spPr>
        <p:txBody>
          <a:bodyPr vert="horz" wrap="square" lIns="76809" tIns="38405" rIns="76809" bIns="38405" numCol="1" rtlCol="0" anchor="ctr" anchorCtr="0" compatLnSpc="1">
            <a:prstTxWarp prst="textNoShape">
              <a:avLst/>
            </a:prstTxWarp>
          </a:bodyPr>
          <a:lstStyle/>
          <a:p>
            <a:pPr>
              <a:lnSpc>
                <a:spcPct val="90000"/>
              </a:lnSpc>
              <a:spcAft>
                <a:spcPts val="1008"/>
              </a:spcAft>
              <a:buSzPct val="140000"/>
            </a:pPr>
            <a:endParaRPr lang="en-US" sz="2000" b="1" kern="0" dirty="0">
              <a:solidFill>
                <a:schemeClr val="bg1"/>
              </a:solidFill>
              <a:latin typeface="Arial"/>
              <a:ea typeface="ヒラギノ角ゴ ProN W3"/>
              <a:cs typeface="Arial"/>
            </a:endParaRPr>
          </a:p>
        </p:txBody>
      </p:sp>
      <p:sp>
        <p:nvSpPr>
          <p:cNvPr id="16" name="Text Placeholder 4"/>
          <p:cNvSpPr txBox="1">
            <a:spLocks/>
          </p:cNvSpPr>
          <p:nvPr/>
        </p:nvSpPr>
        <p:spPr>
          <a:xfrm>
            <a:off x="5671369" y="3869580"/>
            <a:ext cx="4896496" cy="3259924"/>
          </a:xfrm>
          <a:prstGeom prst="rect">
            <a:avLst/>
          </a:prstGeom>
        </p:spPr>
        <p:txBody>
          <a:bodyPr vert="horz" lIns="76809" tIns="38405" rIns="76809" bIns="38405"/>
          <a:lstStyle>
            <a:lvl1pPr marL="320040" indent="-274320" algn="l" rtl="0" eaLnBrk="1" fontAlgn="base" hangingPunct="1">
              <a:lnSpc>
                <a:spcPct val="100000"/>
              </a:lnSpc>
              <a:spcBef>
                <a:spcPct val="0"/>
              </a:spcBef>
              <a:spcAft>
                <a:spcPts val="1200"/>
              </a:spcAft>
              <a:buSzPct val="140000"/>
              <a:buFont typeface="Arial"/>
              <a:buChar char="•"/>
              <a:defRPr sz="2800" b="0" i="0">
                <a:solidFill>
                  <a:srgbClr val="595959"/>
                </a:solidFill>
                <a:latin typeface="Arial"/>
                <a:ea typeface="+mn-ea"/>
                <a:cs typeface="Arial"/>
                <a:sym typeface="Gill Sans" charset="0"/>
              </a:defRPr>
            </a:lvl1pPr>
            <a:lvl2pPr marL="822960" indent="-274320" algn="l" rtl="0" eaLnBrk="1" fontAlgn="base" hangingPunct="1">
              <a:lnSpc>
                <a:spcPct val="100000"/>
              </a:lnSpc>
              <a:spcBef>
                <a:spcPct val="0"/>
              </a:spcBef>
              <a:spcAft>
                <a:spcPts val="1200"/>
              </a:spcAft>
              <a:buSzPct val="90000"/>
              <a:buFont typeface="Wingdings" charset="2"/>
              <a:buChar char="§"/>
              <a:defRPr sz="2600" baseline="0">
                <a:solidFill>
                  <a:srgbClr val="595959"/>
                </a:solidFill>
                <a:latin typeface="Arial"/>
                <a:ea typeface="+mn-ea"/>
                <a:cs typeface="+mn-cs"/>
                <a:sym typeface="Gill Sans" charset="0"/>
              </a:defRPr>
            </a:lvl2pPr>
            <a:lvl3pPr marL="685800" indent="0" algn="l" rtl="0" eaLnBrk="1" fontAlgn="base" hangingPunct="1">
              <a:spcBef>
                <a:spcPct val="0"/>
              </a:spcBef>
              <a:spcAft>
                <a:spcPct val="0"/>
              </a:spcAft>
              <a:buFont typeface="Arial"/>
              <a:buNone/>
              <a:defRPr sz="3200">
                <a:solidFill>
                  <a:schemeClr val="tx1"/>
                </a:solidFill>
                <a:latin typeface="+mn-lt"/>
                <a:ea typeface="+mn-ea"/>
                <a:cs typeface="+mn-cs"/>
                <a:sym typeface="Gill Sans" charset="0"/>
              </a:defRPr>
            </a:lvl3pPr>
            <a:lvl4pPr marL="1554480" indent="-274320" algn="l" rtl="0" eaLnBrk="1" fontAlgn="base" hangingPunct="1">
              <a:lnSpc>
                <a:spcPct val="100000"/>
              </a:lnSpc>
              <a:spcBef>
                <a:spcPct val="0"/>
              </a:spcBef>
              <a:spcAft>
                <a:spcPts val="1200"/>
              </a:spcAft>
              <a:buSzPct val="90000"/>
              <a:buFont typeface="Courier New"/>
              <a:buChar char="o"/>
              <a:defRPr sz="2400" baseline="0">
                <a:solidFill>
                  <a:srgbClr val="595959"/>
                </a:solidFill>
                <a:latin typeface="Arial"/>
                <a:ea typeface="+mn-ea"/>
                <a:cs typeface="+mn-cs"/>
                <a:sym typeface="Gill Sans" charset="0"/>
              </a:defRPr>
            </a:lvl4pPr>
            <a:lvl5pPr marL="1600200" indent="-457200" algn="l" rtl="0" eaLnBrk="1" fontAlgn="base" hangingPunct="1">
              <a:spcBef>
                <a:spcPct val="0"/>
              </a:spcBef>
              <a:spcAft>
                <a:spcPct val="0"/>
              </a:spcAft>
              <a:buFont typeface="Arial"/>
              <a:buChar char="•"/>
              <a:defRPr sz="3200">
                <a:solidFill>
                  <a:schemeClr val="tx1"/>
                </a:solidFill>
                <a:latin typeface="+mn-lt"/>
                <a:ea typeface="+mn-ea"/>
                <a:cs typeface="+mn-cs"/>
                <a:sym typeface="Gill Sans" charset="0"/>
              </a:defRPr>
            </a:lvl5pPr>
            <a:lvl6pPr marL="1600200" algn="ctr" rtl="0" eaLnBrk="1" fontAlgn="base" hangingPunct="1">
              <a:spcBef>
                <a:spcPct val="0"/>
              </a:spcBef>
              <a:spcAft>
                <a:spcPct val="0"/>
              </a:spcAft>
              <a:defRPr sz="3200">
                <a:solidFill>
                  <a:schemeClr val="tx1"/>
                </a:solidFill>
                <a:latin typeface="+mn-lt"/>
                <a:ea typeface="+mn-ea"/>
                <a:cs typeface="+mn-cs"/>
                <a:sym typeface="Gill Sans" charset="0"/>
              </a:defRPr>
            </a:lvl6pPr>
            <a:lvl7pPr marL="2057400" algn="ctr" rtl="0" eaLnBrk="1" fontAlgn="base" hangingPunct="1">
              <a:spcBef>
                <a:spcPct val="0"/>
              </a:spcBef>
              <a:spcAft>
                <a:spcPct val="0"/>
              </a:spcAft>
              <a:defRPr sz="3200">
                <a:solidFill>
                  <a:schemeClr val="tx1"/>
                </a:solidFill>
                <a:latin typeface="+mn-lt"/>
                <a:ea typeface="+mn-ea"/>
                <a:cs typeface="+mn-cs"/>
                <a:sym typeface="Gill Sans" charset="0"/>
              </a:defRPr>
            </a:lvl7pPr>
            <a:lvl8pPr marL="2514600" algn="ctr" rtl="0" eaLnBrk="1" fontAlgn="base" hangingPunct="1">
              <a:spcBef>
                <a:spcPct val="0"/>
              </a:spcBef>
              <a:spcAft>
                <a:spcPct val="0"/>
              </a:spcAft>
              <a:defRPr sz="3200">
                <a:solidFill>
                  <a:schemeClr val="tx1"/>
                </a:solidFill>
                <a:latin typeface="+mn-lt"/>
                <a:ea typeface="+mn-ea"/>
                <a:cs typeface="+mn-cs"/>
                <a:sym typeface="Gill Sans" charset="0"/>
              </a:defRPr>
            </a:lvl8pPr>
            <a:lvl9pPr marL="2971800" algn="ctr" rtl="0" eaLnBrk="1" fontAlgn="base" hangingPunct="1">
              <a:spcBef>
                <a:spcPct val="0"/>
              </a:spcBef>
              <a:spcAft>
                <a:spcPct val="0"/>
              </a:spcAft>
              <a:defRPr sz="3200">
                <a:solidFill>
                  <a:schemeClr val="tx1"/>
                </a:solidFill>
                <a:latin typeface="+mn-lt"/>
                <a:ea typeface="+mn-ea"/>
                <a:cs typeface="+mn-cs"/>
                <a:sym typeface="Gill Sans" charset="0"/>
              </a:defRPr>
            </a:lvl9pPr>
          </a:lstStyle>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An extension of a parent company, serving a certain geographic area</a:t>
            </a:r>
          </a:p>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Can engage in core activities, sales, etc.</a:t>
            </a:r>
          </a:p>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Not a separate legal entity; foreign parent subject to all liability</a:t>
            </a:r>
          </a:p>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Potential for taxation of overseas profits in UK</a:t>
            </a:r>
          </a:p>
        </p:txBody>
      </p:sp>
      <p:sp>
        <p:nvSpPr>
          <p:cNvPr id="17" name="Text Placeholder 4"/>
          <p:cNvSpPr txBox="1">
            <a:spLocks/>
          </p:cNvSpPr>
          <p:nvPr/>
        </p:nvSpPr>
        <p:spPr>
          <a:xfrm>
            <a:off x="10835074" y="3866669"/>
            <a:ext cx="4815587" cy="2990119"/>
          </a:xfrm>
          <a:prstGeom prst="rect">
            <a:avLst/>
          </a:prstGeom>
        </p:spPr>
        <p:txBody>
          <a:bodyPr vert="horz" lIns="76809" tIns="38405" rIns="76809" bIns="38405"/>
          <a:lstStyle>
            <a:lvl1pPr marL="320040" indent="-274320" algn="l" rtl="0" eaLnBrk="1" fontAlgn="base" hangingPunct="1">
              <a:lnSpc>
                <a:spcPct val="100000"/>
              </a:lnSpc>
              <a:spcBef>
                <a:spcPct val="0"/>
              </a:spcBef>
              <a:spcAft>
                <a:spcPts val="1200"/>
              </a:spcAft>
              <a:buSzPct val="140000"/>
              <a:buFont typeface="Arial"/>
              <a:buChar char="•"/>
              <a:defRPr sz="2800" b="0" i="0">
                <a:solidFill>
                  <a:srgbClr val="595959"/>
                </a:solidFill>
                <a:latin typeface="Arial"/>
                <a:ea typeface="+mn-ea"/>
                <a:cs typeface="Arial"/>
                <a:sym typeface="Gill Sans" charset="0"/>
              </a:defRPr>
            </a:lvl1pPr>
            <a:lvl2pPr marL="822960" indent="-274320" algn="l" rtl="0" eaLnBrk="1" fontAlgn="base" hangingPunct="1">
              <a:lnSpc>
                <a:spcPct val="100000"/>
              </a:lnSpc>
              <a:spcBef>
                <a:spcPct val="0"/>
              </a:spcBef>
              <a:spcAft>
                <a:spcPts val="1200"/>
              </a:spcAft>
              <a:buSzPct val="90000"/>
              <a:buFont typeface="Wingdings" charset="2"/>
              <a:buChar char="§"/>
              <a:defRPr sz="2600" baseline="0">
                <a:solidFill>
                  <a:srgbClr val="595959"/>
                </a:solidFill>
                <a:latin typeface="Arial"/>
                <a:ea typeface="+mn-ea"/>
                <a:cs typeface="+mn-cs"/>
                <a:sym typeface="Gill Sans" charset="0"/>
              </a:defRPr>
            </a:lvl2pPr>
            <a:lvl3pPr marL="685800" indent="0" algn="l" rtl="0" eaLnBrk="1" fontAlgn="base" hangingPunct="1">
              <a:spcBef>
                <a:spcPct val="0"/>
              </a:spcBef>
              <a:spcAft>
                <a:spcPct val="0"/>
              </a:spcAft>
              <a:buFont typeface="Arial"/>
              <a:buNone/>
              <a:defRPr sz="3200">
                <a:solidFill>
                  <a:schemeClr val="tx1"/>
                </a:solidFill>
                <a:latin typeface="+mn-lt"/>
                <a:ea typeface="+mn-ea"/>
                <a:cs typeface="+mn-cs"/>
                <a:sym typeface="Gill Sans" charset="0"/>
              </a:defRPr>
            </a:lvl3pPr>
            <a:lvl4pPr marL="1554480" indent="-274320" algn="l" rtl="0" eaLnBrk="1" fontAlgn="base" hangingPunct="1">
              <a:lnSpc>
                <a:spcPct val="100000"/>
              </a:lnSpc>
              <a:spcBef>
                <a:spcPct val="0"/>
              </a:spcBef>
              <a:spcAft>
                <a:spcPts val="1200"/>
              </a:spcAft>
              <a:buSzPct val="90000"/>
              <a:buFont typeface="Courier New"/>
              <a:buChar char="o"/>
              <a:defRPr sz="2400" baseline="0">
                <a:solidFill>
                  <a:srgbClr val="595959"/>
                </a:solidFill>
                <a:latin typeface="Arial"/>
                <a:ea typeface="+mn-ea"/>
                <a:cs typeface="+mn-cs"/>
                <a:sym typeface="Gill Sans" charset="0"/>
              </a:defRPr>
            </a:lvl4pPr>
            <a:lvl5pPr marL="1600200" indent="-457200" algn="l" rtl="0" eaLnBrk="1" fontAlgn="base" hangingPunct="1">
              <a:spcBef>
                <a:spcPct val="0"/>
              </a:spcBef>
              <a:spcAft>
                <a:spcPct val="0"/>
              </a:spcAft>
              <a:buFont typeface="Arial"/>
              <a:buChar char="•"/>
              <a:defRPr sz="3200">
                <a:solidFill>
                  <a:schemeClr val="tx1"/>
                </a:solidFill>
                <a:latin typeface="+mn-lt"/>
                <a:ea typeface="+mn-ea"/>
                <a:cs typeface="+mn-cs"/>
                <a:sym typeface="Gill Sans" charset="0"/>
              </a:defRPr>
            </a:lvl5pPr>
            <a:lvl6pPr marL="1600200" algn="ctr" rtl="0" eaLnBrk="1" fontAlgn="base" hangingPunct="1">
              <a:spcBef>
                <a:spcPct val="0"/>
              </a:spcBef>
              <a:spcAft>
                <a:spcPct val="0"/>
              </a:spcAft>
              <a:defRPr sz="3200">
                <a:solidFill>
                  <a:schemeClr val="tx1"/>
                </a:solidFill>
                <a:latin typeface="+mn-lt"/>
                <a:ea typeface="+mn-ea"/>
                <a:cs typeface="+mn-cs"/>
                <a:sym typeface="Gill Sans" charset="0"/>
              </a:defRPr>
            </a:lvl6pPr>
            <a:lvl7pPr marL="2057400" algn="ctr" rtl="0" eaLnBrk="1" fontAlgn="base" hangingPunct="1">
              <a:spcBef>
                <a:spcPct val="0"/>
              </a:spcBef>
              <a:spcAft>
                <a:spcPct val="0"/>
              </a:spcAft>
              <a:defRPr sz="3200">
                <a:solidFill>
                  <a:schemeClr val="tx1"/>
                </a:solidFill>
                <a:latin typeface="+mn-lt"/>
                <a:ea typeface="+mn-ea"/>
                <a:cs typeface="+mn-cs"/>
                <a:sym typeface="Gill Sans" charset="0"/>
              </a:defRPr>
            </a:lvl7pPr>
            <a:lvl8pPr marL="2514600" algn="ctr" rtl="0" eaLnBrk="1" fontAlgn="base" hangingPunct="1">
              <a:spcBef>
                <a:spcPct val="0"/>
              </a:spcBef>
              <a:spcAft>
                <a:spcPct val="0"/>
              </a:spcAft>
              <a:defRPr sz="3200">
                <a:solidFill>
                  <a:schemeClr val="tx1"/>
                </a:solidFill>
                <a:latin typeface="+mn-lt"/>
                <a:ea typeface="+mn-ea"/>
                <a:cs typeface="+mn-cs"/>
                <a:sym typeface="Gill Sans" charset="0"/>
              </a:defRPr>
            </a:lvl8pPr>
            <a:lvl9pPr marL="2971800" algn="ctr" rtl="0" eaLnBrk="1" fontAlgn="base" hangingPunct="1">
              <a:spcBef>
                <a:spcPct val="0"/>
              </a:spcBef>
              <a:spcAft>
                <a:spcPct val="0"/>
              </a:spcAft>
              <a:defRPr sz="3200">
                <a:solidFill>
                  <a:schemeClr val="tx1"/>
                </a:solidFill>
                <a:latin typeface="+mn-lt"/>
                <a:ea typeface="+mn-ea"/>
                <a:cs typeface="+mn-cs"/>
                <a:sym typeface="Gill Sans" charset="0"/>
              </a:defRPr>
            </a:lvl9pPr>
          </a:lstStyle>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A separate legal entity for engaging in business overseas</a:t>
            </a:r>
          </a:p>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Provides a layer of protection between the interests of the parent and the on-the-ground entity</a:t>
            </a:r>
          </a:p>
          <a:p>
            <a:pPr marL="307231">
              <a:lnSpc>
                <a:spcPct val="90000"/>
              </a:lnSpc>
              <a:spcAft>
                <a:spcPts val="2016"/>
              </a:spcAft>
              <a:buClr>
                <a:schemeClr val="tx2"/>
              </a:buClr>
              <a:buSzPct val="100000"/>
            </a:pPr>
            <a:r>
              <a:rPr lang="en-US" sz="2000" dirty="0">
                <a:solidFill>
                  <a:schemeClr val="tx2"/>
                </a:solidFill>
                <a:latin typeface="Arial" panose="020B0604020202020204" pitchFamily="34" charset="0"/>
                <a:cs typeface="Arial" panose="020B0604020202020204" pitchFamily="34" charset="0"/>
              </a:rPr>
              <a:t>Long setup and registration time; heavy oversight</a:t>
            </a:r>
          </a:p>
        </p:txBody>
      </p:sp>
      <p:sp>
        <p:nvSpPr>
          <p:cNvPr id="18" name="Rectangle 17"/>
          <p:cNvSpPr/>
          <p:nvPr/>
        </p:nvSpPr>
        <p:spPr>
          <a:xfrm>
            <a:off x="1788446" y="3066744"/>
            <a:ext cx="3339254" cy="390569"/>
          </a:xfrm>
          <a:prstGeom prst="rect">
            <a:avLst/>
          </a:prstGeom>
        </p:spPr>
        <p:txBody>
          <a:bodyPr wrap="square" lIns="57607" tIns="28804" rIns="57607" bIns="28804">
            <a:spAutoFit/>
          </a:bodyPr>
          <a:lstStyle/>
          <a:p>
            <a:pPr>
              <a:lnSpc>
                <a:spcPct val="90000"/>
              </a:lnSpc>
              <a:spcAft>
                <a:spcPts val="756"/>
              </a:spcAft>
              <a:buSzPct val="140000"/>
            </a:pPr>
            <a:r>
              <a:rPr lang="en-US" sz="2400" b="1" kern="0" dirty="0">
                <a:solidFill>
                  <a:srgbClr val="FFFFFF"/>
                </a:solidFill>
                <a:latin typeface="Arial" panose="020B0604020202020204" pitchFamily="34" charset="0"/>
                <a:ea typeface="ヒラギノ角ゴ ProN W3"/>
                <a:cs typeface="Arial" panose="020B0604020202020204" pitchFamily="34" charset="0"/>
              </a:rPr>
              <a:t>Representative Office</a:t>
            </a:r>
          </a:p>
        </p:txBody>
      </p:sp>
      <p:sp>
        <p:nvSpPr>
          <p:cNvPr id="19" name="Rectangle 18"/>
          <p:cNvSpPr/>
          <p:nvPr/>
        </p:nvSpPr>
        <p:spPr>
          <a:xfrm>
            <a:off x="7181777" y="3038327"/>
            <a:ext cx="2134520" cy="390569"/>
          </a:xfrm>
          <a:prstGeom prst="rect">
            <a:avLst/>
          </a:prstGeom>
        </p:spPr>
        <p:txBody>
          <a:bodyPr wrap="none" lIns="57607" tIns="28804" rIns="57607" bIns="28804">
            <a:spAutoFit/>
          </a:bodyPr>
          <a:lstStyle/>
          <a:p>
            <a:pPr>
              <a:lnSpc>
                <a:spcPct val="90000"/>
              </a:lnSpc>
              <a:spcAft>
                <a:spcPts val="756"/>
              </a:spcAft>
              <a:buSzPct val="140000"/>
            </a:pPr>
            <a:r>
              <a:rPr lang="en-US" sz="2400" b="1" kern="0" dirty="0">
                <a:solidFill>
                  <a:srgbClr val="FFFFFF"/>
                </a:solidFill>
                <a:latin typeface="Arial" panose="020B0604020202020204" pitchFamily="34" charset="0"/>
                <a:ea typeface="ヒラギノ角ゴ ProN W3"/>
                <a:cs typeface="Arial" panose="020B0604020202020204" pitchFamily="34" charset="0"/>
              </a:rPr>
              <a:t>Branch Office</a:t>
            </a:r>
          </a:p>
        </p:txBody>
      </p:sp>
      <p:sp>
        <p:nvSpPr>
          <p:cNvPr id="20" name="Rectangle 19"/>
          <p:cNvSpPr/>
          <p:nvPr/>
        </p:nvSpPr>
        <p:spPr>
          <a:xfrm>
            <a:off x="12103902" y="3035416"/>
            <a:ext cx="2075199" cy="390569"/>
          </a:xfrm>
          <a:prstGeom prst="rect">
            <a:avLst/>
          </a:prstGeom>
        </p:spPr>
        <p:txBody>
          <a:bodyPr wrap="square" lIns="57607" tIns="28804" rIns="57607" bIns="28804">
            <a:spAutoFit/>
          </a:bodyPr>
          <a:lstStyle/>
          <a:p>
            <a:pPr>
              <a:lnSpc>
                <a:spcPct val="90000"/>
              </a:lnSpc>
              <a:spcAft>
                <a:spcPts val="756"/>
              </a:spcAft>
              <a:buSzPct val="140000"/>
            </a:pPr>
            <a:r>
              <a:rPr lang="en-US" sz="2400" b="1" kern="0" dirty="0">
                <a:solidFill>
                  <a:srgbClr val="FFFFFF"/>
                </a:solidFill>
                <a:latin typeface="Arial" panose="020B0604020202020204" pitchFamily="34" charset="0"/>
                <a:ea typeface="ヒラギノ角ゴ ProN W3"/>
                <a:cs typeface="Arial" panose="020B0604020202020204" pitchFamily="34" charset="0"/>
              </a:rPr>
              <a:t>Subsidiary</a:t>
            </a:r>
          </a:p>
        </p:txBody>
      </p:sp>
      <p:pic>
        <p:nvPicPr>
          <p:cNvPr id="22" name="Picture 21" descr="Premise networ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17792" y="2946688"/>
            <a:ext cx="656962" cy="544840"/>
          </a:xfrm>
          <a:prstGeom prst="rect">
            <a:avLst/>
          </a:prstGeom>
        </p:spPr>
      </p:pic>
      <p:pic>
        <p:nvPicPr>
          <p:cNvPr id="23" name="Picture 22" descr="Marketing tea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8683" y="2974734"/>
            <a:ext cx="728567" cy="527506"/>
          </a:xfrm>
          <a:prstGeom prst="rect">
            <a:avLst/>
          </a:prstGeom>
        </p:spPr>
      </p:pic>
      <p:pic>
        <p:nvPicPr>
          <p:cNvPr id="24" name="Picture 23" descr="office Location.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046876" y="2876047"/>
            <a:ext cx="736957" cy="723826"/>
          </a:xfrm>
          <a:prstGeom prst="rect">
            <a:avLst/>
          </a:prstGeom>
        </p:spPr>
      </p:pic>
    </p:spTree>
    <p:extLst>
      <p:ext uri="{BB962C8B-B14F-4D97-AF65-F5344CB8AC3E}">
        <p14:creationId xmlns:p14="http://schemas.microsoft.com/office/powerpoint/2010/main" val="25284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4020856" y="79218"/>
            <a:ext cx="12736434"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r>
              <a:rPr lang="en-US" dirty="0" smtClean="0">
                <a:solidFill>
                  <a:srgbClr val="203562"/>
                </a:solidFill>
              </a:rPr>
              <a:t>Company Structure from a HR Perspective</a:t>
            </a:r>
            <a:endParaRPr lang="en-US" dirty="0">
              <a:solidFill>
                <a:srgbClr val="203562"/>
              </a:solidFill>
            </a:endParaRPr>
          </a:p>
        </p:txBody>
      </p:sp>
      <p:grpSp>
        <p:nvGrpSpPr>
          <p:cNvPr id="49" name="Group 48"/>
          <p:cNvGrpSpPr/>
          <p:nvPr/>
        </p:nvGrpSpPr>
        <p:grpSpPr>
          <a:xfrm>
            <a:off x="5946983" y="2744563"/>
            <a:ext cx="4135671" cy="4393699"/>
            <a:chOff x="685053" y="3086147"/>
            <a:chExt cx="2671123" cy="2856207"/>
          </a:xfrm>
        </p:grpSpPr>
        <p:sp>
          <p:nvSpPr>
            <p:cNvPr id="4" name="Rectangle 3"/>
            <p:cNvSpPr/>
            <p:nvPr/>
          </p:nvSpPr>
          <p:spPr>
            <a:xfrm>
              <a:off x="685053" y="5470449"/>
              <a:ext cx="2671123" cy="471905"/>
            </a:xfrm>
            <a:prstGeom prst="rect">
              <a:avLst/>
            </a:prstGeom>
          </p:spPr>
          <p:txBody>
            <a:bodyPr wrap="square" tIns="182880">
              <a:spAutoFit/>
            </a:bodyPr>
            <a:lstStyle/>
            <a:p>
              <a:pPr algn="ctr" defTabSz="725620"/>
              <a:r>
                <a:rPr lang="en-US" altLang="en-US" sz="2400" b="1" dirty="0" smtClean="0">
                  <a:solidFill>
                    <a:srgbClr val="101121"/>
                  </a:solidFill>
                  <a:latin typeface="Arial"/>
                  <a:cs typeface="Arial"/>
                </a:rPr>
                <a:t>Company Structure</a:t>
              </a:r>
              <a:endParaRPr lang="en-US" altLang="en-US" sz="2400" dirty="0">
                <a:solidFill>
                  <a:srgbClr val="101121"/>
                </a:solidFill>
                <a:latin typeface="Arial"/>
                <a:cs typeface="Arial"/>
              </a:endParaRPr>
            </a:p>
          </p:txBody>
        </p:sp>
        <p:grpSp>
          <p:nvGrpSpPr>
            <p:cNvPr id="25" name="Group 24"/>
            <p:cNvGrpSpPr/>
            <p:nvPr/>
          </p:nvGrpSpPr>
          <p:grpSpPr>
            <a:xfrm>
              <a:off x="837101" y="3086147"/>
              <a:ext cx="2368823" cy="2368823"/>
              <a:chOff x="1276254" y="5608596"/>
              <a:chExt cx="2368823" cy="2368823"/>
            </a:xfrm>
          </p:grpSpPr>
          <p:sp>
            <p:nvSpPr>
              <p:cNvPr id="20" name="Oval 19"/>
              <p:cNvSpPr/>
              <p:nvPr/>
            </p:nvSpPr>
            <p:spPr>
              <a:xfrm>
                <a:off x="1276254" y="5608596"/>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25620"/>
                <a:endParaRPr lang="en-US" sz="2857" dirty="0">
                  <a:solidFill>
                    <a:prstClr val="white"/>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833454" y="5978227"/>
                <a:ext cx="1274988" cy="1510584"/>
              </a:xfrm>
              <a:prstGeom prst="rect">
                <a:avLst/>
              </a:prstGeom>
            </p:spPr>
          </p:pic>
        </p:grpSp>
      </p:grpSp>
      <p:grpSp>
        <p:nvGrpSpPr>
          <p:cNvPr id="48" name="Group 47"/>
          <p:cNvGrpSpPr/>
          <p:nvPr/>
        </p:nvGrpSpPr>
        <p:grpSpPr>
          <a:xfrm>
            <a:off x="1322640" y="2023793"/>
            <a:ext cx="2072998" cy="2451237"/>
            <a:chOff x="3521928" y="3211956"/>
            <a:chExt cx="2524959" cy="3654856"/>
          </a:xfrm>
        </p:grpSpPr>
        <p:sp>
          <p:nvSpPr>
            <p:cNvPr id="17" name="Rectangle 7"/>
            <p:cNvSpPr>
              <a:spLocks noChangeArrowheads="1"/>
            </p:cNvSpPr>
            <p:nvPr/>
          </p:nvSpPr>
          <p:spPr bwMode="auto">
            <a:xfrm>
              <a:off x="3521928" y="5604835"/>
              <a:ext cx="2524959" cy="12619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182880" rIns="91431" bIns="45716" anchor="t">
              <a:spAutoFit/>
            </a:bodyPr>
            <a:lstStyle/>
            <a:p>
              <a:pPr algn="ctr" defTabSz="725620"/>
              <a:r>
                <a:rPr lang="en-US" altLang="en-US" sz="2000" b="1" dirty="0" smtClean="0">
                  <a:solidFill>
                    <a:srgbClr val="101121"/>
                  </a:solidFill>
                  <a:latin typeface="Arial"/>
                  <a:cs typeface="Arial"/>
                </a:rPr>
                <a:t>Employment Brand</a:t>
              </a:r>
              <a:endParaRPr lang="en-US" altLang="en-US" sz="2000" b="1" dirty="0">
                <a:solidFill>
                  <a:srgbClr val="101121"/>
                </a:solidFill>
                <a:latin typeface="Arial"/>
                <a:cs typeface="Arial"/>
              </a:endParaRPr>
            </a:p>
          </p:txBody>
        </p:sp>
        <p:grpSp>
          <p:nvGrpSpPr>
            <p:cNvPr id="28" name="Group 27"/>
            <p:cNvGrpSpPr/>
            <p:nvPr/>
          </p:nvGrpSpPr>
          <p:grpSpPr>
            <a:xfrm>
              <a:off x="3599998" y="3211956"/>
              <a:ext cx="2368823" cy="2368823"/>
              <a:chOff x="3599998" y="3211956"/>
              <a:chExt cx="2368823" cy="2368823"/>
            </a:xfrm>
          </p:grpSpPr>
          <p:sp>
            <p:nvSpPr>
              <p:cNvPr id="22" name="Oval 21"/>
              <p:cNvSpPr/>
              <p:nvPr/>
            </p:nvSpPr>
            <p:spPr>
              <a:xfrm>
                <a:off x="3599998" y="3211956"/>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25620"/>
                <a:endParaRPr lang="en-US" sz="2857" dirty="0">
                  <a:solidFill>
                    <a:prstClr val="white"/>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4143308" y="3543914"/>
                <a:ext cx="1282201" cy="1704905"/>
              </a:xfrm>
              <a:prstGeom prst="rect">
                <a:avLst/>
              </a:prstGeom>
            </p:spPr>
          </p:pic>
        </p:grpSp>
      </p:grpSp>
      <p:grpSp>
        <p:nvGrpSpPr>
          <p:cNvPr id="46" name="Group 45"/>
          <p:cNvGrpSpPr/>
          <p:nvPr/>
        </p:nvGrpSpPr>
        <p:grpSpPr>
          <a:xfrm>
            <a:off x="12736435" y="1958899"/>
            <a:ext cx="2017269" cy="2595862"/>
            <a:chOff x="9660558" y="3283911"/>
            <a:chExt cx="2484632" cy="3554107"/>
          </a:xfrm>
        </p:grpSpPr>
        <p:grpSp>
          <p:nvGrpSpPr>
            <p:cNvPr id="19" name="Group 18"/>
            <p:cNvGrpSpPr/>
            <p:nvPr/>
          </p:nvGrpSpPr>
          <p:grpSpPr>
            <a:xfrm>
              <a:off x="9729940" y="3283911"/>
              <a:ext cx="2368823" cy="2368823"/>
              <a:chOff x="9729940" y="3283911"/>
              <a:chExt cx="2368823" cy="2368823"/>
            </a:xfrm>
          </p:grpSpPr>
          <p:sp>
            <p:nvSpPr>
              <p:cNvPr id="21" name="Oval 20"/>
              <p:cNvSpPr/>
              <p:nvPr/>
            </p:nvSpPr>
            <p:spPr>
              <a:xfrm>
                <a:off x="9729940" y="3283911"/>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25620"/>
                <a:endParaRPr lang="en-US" sz="2857" dirty="0">
                  <a:solidFill>
                    <a:prstClr val="white"/>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a:off x="10164795" y="3854086"/>
                <a:ext cx="1625927" cy="1309375"/>
              </a:xfrm>
              <a:prstGeom prst="rect">
                <a:avLst/>
              </a:prstGeom>
            </p:spPr>
          </p:pic>
        </p:grpSp>
        <p:sp>
          <p:nvSpPr>
            <p:cNvPr id="5" name="TextBox 4"/>
            <p:cNvSpPr txBox="1"/>
            <p:nvPr/>
          </p:nvSpPr>
          <p:spPr>
            <a:xfrm>
              <a:off x="10358211" y="6063726"/>
              <a:ext cx="1556365" cy="523220"/>
            </a:xfrm>
            <a:prstGeom prst="rect">
              <a:avLst/>
            </a:prstGeom>
            <a:noFill/>
          </p:spPr>
          <p:txBody>
            <a:bodyPr wrap="square" rtlCol="0">
              <a:spAutoFit/>
            </a:bodyPr>
            <a:lstStyle/>
            <a:p>
              <a:pPr defTabSz="725620"/>
              <a:endParaRPr lang="en-US" sz="2800" dirty="0" err="1" smtClean="0">
                <a:solidFill>
                  <a:srgbClr val="667CB1"/>
                </a:solidFill>
                <a:latin typeface="Arial"/>
                <a:cs typeface="Arial"/>
              </a:endParaRPr>
            </a:p>
          </p:txBody>
        </p:sp>
        <p:sp>
          <p:nvSpPr>
            <p:cNvPr id="7" name="TextBox 6"/>
            <p:cNvSpPr txBox="1"/>
            <p:nvPr/>
          </p:nvSpPr>
          <p:spPr>
            <a:xfrm>
              <a:off x="9660558" y="5679194"/>
              <a:ext cx="2484632" cy="1158824"/>
            </a:xfrm>
            <a:prstGeom prst="rect">
              <a:avLst/>
            </a:prstGeom>
            <a:noFill/>
          </p:spPr>
          <p:txBody>
            <a:bodyPr wrap="square" tIns="182880" rtlCol="0">
              <a:spAutoFit/>
            </a:bodyPr>
            <a:lstStyle/>
            <a:p>
              <a:pPr algn="ctr" defTabSz="725620"/>
              <a:r>
                <a:rPr lang="en-US" sz="2000" b="1" dirty="0" smtClean="0">
                  <a:solidFill>
                    <a:srgbClr val="101121"/>
                  </a:solidFill>
                  <a:latin typeface="Arial"/>
                  <a:cs typeface="Arial"/>
                </a:rPr>
                <a:t>Permanent Establishment</a:t>
              </a:r>
            </a:p>
          </p:txBody>
        </p:sp>
      </p:grpSp>
      <p:grpSp>
        <p:nvGrpSpPr>
          <p:cNvPr id="45" name="Group 44"/>
          <p:cNvGrpSpPr/>
          <p:nvPr/>
        </p:nvGrpSpPr>
        <p:grpSpPr>
          <a:xfrm>
            <a:off x="12793840" y="6039205"/>
            <a:ext cx="1864879" cy="2410728"/>
            <a:chOff x="13054641" y="3086147"/>
            <a:chExt cx="2368823" cy="3674327"/>
          </a:xfrm>
        </p:grpSpPr>
        <p:sp>
          <p:nvSpPr>
            <p:cNvPr id="15" name="TextBox 14"/>
            <p:cNvSpPr txBox="1"/>
            <p:nvPr/>
          </p:nvSpPr>
          <p:spPr>
            <a:xfrm>
              <a:off x="13126300" y="5470449"/>
              <a:ext cx="2225503" cy="1290025"/>
            </a:xfrm>
            <a:prstGeom prst="rect">
              <a:avLst/>
            </a:prstGeom>
            <a:noFill/>
          </p:spPr>
          <p:txBody>
            <a:bodyPr wrap="square" tIns="182880" rtlCol="0">
              <a:spAutoFit/>
            </a:bodyPr>
            <a:lstStyle/>
            <a:p>
              <a:pPr algn="ctr" defTabSz="725620"/>
              <a:r>
                <a:rPr lang="en-US" altLang="en-US" sz="2000" b="1" dirty="0" smtClean="0">
                  <a:solidFill>
                    <a:srgbClr val="101121"/>
                  </a:solidFill>
                  <a:latin typeface="Arial"/>
                  <a:cs typeface="Arial"/>
                </a:rPr>
                <a:t>Employee Benefits</a:t>
              </a:r>
              <a:endParaRPr lang="en-US" sz="2000" dirty="0">
                <a:solidFill>
                  <a:srgbClr val="101121"/>
                </a:solidFill>
              </a:endParaRPr>
            </a:p>
          </p:txBody>
        </p:sp>
        <p:grpSp>
          <p:nvGrpSpPr>
            <p:cNvPr id="13" name="Group 12"/>
            <p:cNvGrpSpPr/>
            <p:nvPr/>
          </p:nvGrpSpPr>
          <p:grpSpPr>
            <a:xfrm>
              <a:off x="13054641" y="3086147"/>
              <a:ext cx="2368823" cy="2368823"/>
              <a:chOff x="13054641" y="3086147"/>
              <a:chExt cx="2368823" cy="2368823"/>
            </a:xfrm>
          </p:grpSpPr>
          <p:sp>
            <p:nvSpPr>
              <p:cNvPr id="24" name="Oval 23"/>
              <p:cNvSpPr/>
              <p:nvPr/>
            </p:nvSpPr>
            <p:spPr>
              <a:xfrm>
                <a:off x="13054641" y="3086147"/>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25620"/>
                <a:endParaRPr lang="en-US" sz="2857" dirty="0">
                  <a:solidFill>
                    <a:prstClr val="white"/>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4"/>
              <a:stretch>
                <a:fillRect/>
              </a:stretch>
            </p:blipFill>
            <p:spPr>
              <a:xfrm>
                <a:off x="13488258" y="3830128"/>
                <a:ext cx="944003" cy="1255212"/>
              </a:xfrm>
              <a:prstGeom prst="rect">
                <a:avLst/>
              </a:prstGeom>
            </p:spPr>
          </p:pic>
          <p:sp>
            <p:nvSpPr>
              <p:cNvPr id="12" name="Plus 11"/>
              <p:cNvSpPr/>
              <p:nvPr/>
            </p:nvSpPr>
            <p:spPr>
              <a:xfrm>
                <a:off x="14192902" y="3315473"/>
                <a:ext cx="820913" cy="820913"/>
              </a:xfrm>
              <a:prstGeom prst="mathPlus">
                <a:avLst/>
              </a:prstGeom>
              <a:solidFill>
                <a:srgbClr val="3F69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GB" sz="2857">
                  <a:solidFill>
                    <a:prstClr val="white"/>
                  </a:solidFill>
                </a:endParaRPr>
              </a:p>
            </p:txBody>
          </p:sp>
        </p:grpSp>
      </p:grpSp>
      <p:grpSp>
        <p:nvGrpSpPr>
          <p:cNvPr id="47" name="Group 46"/>
          <p:cNvGrpSpPr/>
          <p:nvPr/>
        </p:nvGrpSpPr>
        <p:grpSpPr>
          <a:xfrm>
            <a:off x="1727254" y="5652343"/>
            <a:ext cx="1942847" cy="2032341"/>
            <a:chOff x="6899530" y="3257367"/>
            <a:chExt cx="2591928" cy="3233937"/>
          </a:xfrm>
        </p:grpSpPr>
        <p:sp>
          <p:nvSpPr>
            <p:cNvPr id="36" name="Rectangle 35"/>
            <p:cNvSpPr/>
            <p:nvPr/>
          </p:nvSpPr>
          <p:spPr>
            <a:xfrm>
              <a:off x="6899530" y="5634249"/>
              <a:ext cx="2591928" cy="857055"/>
            </a:xfrm>
            <a:prstGeom prst="rect">
              <a:avLst/>
            </a:prstGeom>
          </p:spPr>
          <p:txBody>
            <a:bodyPr wrap="square" tIns="182880">
              <a:spAutoFit/>
            </a:bodyPr>
            <a:lstStyle/>
            <a:p>
              <a:pPr algn="ctr" defTabSz="725620"/>
              <a:r>
                <a:rPr lang="en-US" altLang="en-US" sz="2000" b="1" dirty="0" smtClean="0">
                  <a:solidFill>
                    <a:srgbClr val="101121"/>
                  </a:solidFill>
                  <a:latin typeface="Arial"/>
                  <a:cs typeface="Arial"/>
                </a:rPr>
                <a:t>Speed of Hire</a:t>
              </a:r>
              <a:endParaRPr lang="en-US" sz="2000" dirty="0">
                <a:solidFill>
                  <a:srgbClr val="101121"/>
                </a:solidFill>
              </a:endParaRPr>
            </a:p>
          </p:txBody>
        </p:sp>
        <p:sp>
          <p:nvSpPr>
            <p:cNvPr id="23" name="Oval 22"/>
            <p:cNvSpPr/>
            <p:nvPr/>
          </p:nvSpPr>
          <p:spPr>
            <a:xfrm>
              <a:off x="6899530" y="3257367"/>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25620"/>
              <a:endParaRPr lang="en-US" sz="2857" dirty="0">
                <a:solidFill>
                  <a:prstClr val="white"/>
                </a:solidFill>
                <a:latin typeface="Arial" panose="020B0604020202020204" pitchFamily="34" charset="0"/>
                <a:cs typeface="Arial" panose="020B0604020202020204" pitchFamily="34" charset="0"/>
              </a:endParaRPr>
            </a:p>
          </p:txBody>
        </p:sp>
        <p:sp>
          <p:nvSpPr>
            <p:cNvPr id="32" name="Freeform 5"/>
            <p:cNvSpPr>
              <a:spLocks noEditPoints="1"/>
            </p:cNvSpPr>
            <p:nvPr/>
          </p:nvSpPr>
          <p:spPr bwMode="auto">
            <a:xfrm>
              <a:off x="7850294" y="4678934"/>
              <a:ext cx="467294" cy="574519"/>
            </a:xfrm>
            <a:custGeom>
              <a:avLst/>
              <a:gdLst>
                <a:gd name="T0" fmla="*/ 23 w 46"/>
                <a:gd name="T1" fmla="*/ 0 h 56"/>
                <a:gd name="T2" fmla="*/ 3 w 46"/>
                <a:gd name="T3" fmla="*/ 28 h 56"/>
                <a:gd name="T4" fmla="*/ 23 w 46"/>
                <a:gd name="T5" fmla="*/ 56 h 56"/>
                <a:gd name="T6" fmla="*/ 43 w 46"/>
                <a:gd name="T7" fmla="*/ 28 h 56"/>
                <a:gd name="T8" fmla="*/ 23 w 46"/>
                <a:gd name="T9" fmla="*/ 0 h 56"/>
                <a:gd name="T10" fmla="*/ 40 w 46"/>
                <a:gd name="T11" fmla="*/ 24 h 56"/>
                <a:gd name="T12" fmla="*/ 40 w 46"/>
                <a:gd name="T13" fmla="*/ 28 h 56"/>
                <a:gd name="T14" fmla="*/ 39 w 46"/>
                <a:gd name="T15" fmla="*/ 38 h 56"/>
                <a:gd name="T16" fmla="*/ 34 w 46"/>
                <a:gd name="T17" fmla="*/ 46 h 56"/>
                <a:gd name="T18" fmla="*/ 29 w 46"/>
                <a:gd name="T19" fmla="*/ 52 h 56"/>
                <a:gd name="T20" fmla="*/ 23 w 46"/>
                <a:gd name="T21" fmla="*/ 54 h 56"/>
                <a:gd name="T22" fmla="*/ 17 w 46"/>
                <a:gd name="T23" fmla="*/ 52 h 56"/>
                <a:gd name="T24" fmla="*/ 11 w 46"/>
                <a:gd name="T25" fmla="*/ 46 h 56"/>
                <a:gd name="T26" fmla="*/ 7 w 46"/>
                <a:gd name="T27" fmla="*/ 38 h 56"/>
                <a:gd name="T28" fmla="*/ 6 w 46"/>
                <a:gd name="T29" fmla="*/ 30 h 56"/>
                <a:gd name="T30" fmla="*/ 11 w 46"/>
                <a:gd name="T31" fmla="*/ 26 h 56"/>
                <a:gd name="T32" fmla="*/ 14 w 46"/>
                <a:gd name="T33" fmla="*/ 19 h 56"/>
                <a:gd name="T34" fmla="*/ 15 w 46"/>
                <a:gd name="T35" fmla="*/ 14 h 56"/>
                <a:gd name="T36" fmla="*/ 22 w 46"/>
                <a:gd name="T37" fmla="*/ 14 h 56"/>
                <a:gd name="T38" fmla="*/ 28 w 46"/>
                <a:gd name="T39" fmla="*/ 15 h 56"/>
                <a:gd name="T40" fmla="*/ 34 w 46"/>
                <a:gd name="T41" fmla="*/ 14 h 56"/>
                <a:gd name="T42" fmla="*/ 40 w 46"/>
                <a:gd name="T43" fmla="*/ 13 h 56"/>
                <a:gd name="T44" fmla="*/ 40 w 46"/>
                <a:gd name="T45" fmla="*/ 14 h 56"/>
                <a:gd name="T46" fmla="*/ 40 w 46"/>
                <a:gd name="T47" fmla="*/ 16 h 56"/>
                <a:gd name="T48" fmla="*/ 40 w 46"/>
                <a:gd name="T49"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56">
                  <a:moveTo>
                    <a:pt x="23" y="0"/>
                  </a:moveTo>
                  <a:cubicBezTo>
                    <a:pt x="0" y="0"/>
                    <a:pt x="3" y="13"/>
                    <a:pt x="3" y="28"/>
                  </a:cubicBezTo>
                  <a:cubicBezTo>
                    <a:pt x="3" y="44"/>
                    <a:pt x="14" y="56"/>
                    <a:pt x="23" y="56"/>
                  </a:cubicBezTo>
                  <a:cubicBezTo>
                    <a:pt x="32" y="56"/>
                    <a:pt x="43" y="44"/>
                    <a:pt x="43" y="28"/>
                  </a:cubicBezTo>
                  <a:cubicBezTo>
                    <a:pt x="43" y="13"/>
                    <a:pt x="46" y="0"/>
                    <a:pt x="23" y="0"/>
                  </a:cubicBezTo>
                  <a:close/>
                  <a:moveTo>
                    <a:pt x="40" y="24"/>
                  </a:moveTo>
                  <a:cubicBezTo>
                    <a:pt x="40" y="25"/>
                    <a:pt x="40" y="27"/>
                    <a:pt x="40" y="28"/>
                  </a:cubicBezTo>
                  <a:cubicBezTo>
                    <a:pt x="40" y="31"/>
                    <a:pt x="40" y="35"/>
                    <a:pt x="39" y="38"/>
                  </a:cubicBezTo>
                  <a:cubicBezTo>
                    <a:pt x="38" y="41"/>
                    <a:pt x="36" y="44"/>
                    <a:pt x="34" y="46"/>
                  </a:cubicBezTo>
                  <a:cubicBezTo>
                    <a:pt x="33" y="48"/>
                    <a:pt x="31" y="50"/>
                    <a:pt x="29" y="52"/>
                  </a:cubicBezTo>
                  <a:cubicBezTo>
                    <a:pt x="27" y="53"/>
                    <a:pt x="25" y="54"/>
                    <a:pt x="23" y="54"/>
                  </a:cubicBezTo>
                  <a:cubicBezTo>
                    <a:pt x="21" y="54"/>
                    <a:pt x="19" y="53"/>
                    <a:pt x="17" y="52"/>
                  </a:cubicBezTo>
                  <a:cubicBezTo>
                    <a:pt x="15" y="50"/>
                    <a:pt x="13" y="48"/>
                    <a:pt x="11" y="46"/>
                  </a:cubicBezTo>
                  <a:cubicBezTo>
                    <a:pt x="10" y="44"/>
                    <a:pt x="8" y="41"/>
                    <a:pt x="7" y="38"/>
                  </a:cubicBezTo>
                  <a:cubicBezTo>
                    <a:pt x="6" y="35"/>
                    <a:pt x="6" y="32"/>
                    <a:pt x="6" y="30"/>
                  </a:cubicBezTo>
                  <a:cubicBezTo>
                    <a:pt x="11" y="26"/>
                    <a:pt x="11" y="26"/>
                    <a:pt x="11" y="26"/>
                  </a:cubicBezTo>
                  <a:cubicBezTo>
                    <a:pt x="13" y="24"/>
                    <a:pt x="13" y="21"/>
                    <a:pt x="14" y="19"/>
                  </a:cubicBezTo>
                  <a:cubicBezTo>
                    <a:pt x="14" y="17"/>
                    <a:pt x="14" y="15"/>
                    <a:pt x="15" y="14"/>
                  </a:cubicBezTo>
                  <a:cubicBezTo>
                    <a:pt x="17" y="12"/>
                    <a:pt x="19" y="13"/>
                    <a:pt x="22" y="14"/>
                  </a:cubicBezTo>
                  <a:cubicBezTo>
                    <a:pt x="24" y="14"/>
                    <a:pt x="26" y="15"/>
                    <a:pt x="28" y="15"/>
                  </a:cubicBezTo>
                  <a:cubicBezTo>
                    <a:pt x="30" y="15"/>
                    <a:pt x="32" y="14"/>
                    <a:pt x="34" y="14"/>
                  </a:cubicBezTo>
                  <a:cubicBezTo>
                    <a:pt x="37" y="13"/>
                    <a:pt x="39" y="12"/>
                    <a:pt x="40" y="13"/>
                  </a:cubicBezTo>
                  <a:cubicBezTo>
                    <a:pt x="40" y="13"/>
                    <a:pt x="40" y="14"/>
                    <a:pt x="40" y="14"/>
                  </a:cubicBezTo>
                  <a:cubicBezTo>
                    <a:pt x="40" y="15"/>
                    <a:pt x="40" y="15"/>
                    <a:pt x="40" y="16"/>
                  </a:cubicBezTo>
                  <a:cubicBezTo>
                    <a:pt x="41" y="19"/>
                    <a:pt x="41" y="21"/>
                    <a:pt x="40" y="24"/>
                  </a:cubicBezTo>
                  <a:close/>
                </a:path>
              </a:pathLst>
            </a:custGeom>
            <a:solidFill>
              <a:srgbClr val="3F69B0"/>
            </a:solidFill>
            <a:ln>
              <a:noFill/>
            </a:ln>
          </p:spPr>
          <p:txBody>
            <a:bodyPr vert="horz" wrap="square" lIns="91440" tIns="45720" rIns="91440" bIns="45720" numCol="1" anchor="t" anchorCtr="0" compatLnSpc="1">
              <a:prstTxWarp prst="textNoShape">
                <a:avLst/>
              </a:prstTxWarp>
            </a:bodyPr>
            <a:lstStyle/>
            <a:p>
              <a:pPr defTabSz="725620"/>
              <a:endParaRPr lang="en-GB" sz="2857">
                <a:solidFill>
                  <a:srgbClr val="101121"/>
                </a:solidFill>
              </a:endParaRPr>
            </a:p>
          </p:txBody>
        </p:sp>
        <p:sp>
          <p:nvSpPr>
            <p:cNvPr id="34" name="Freeform 7"/>
            <p:cNvSpPr>
              <a:spLocks/>
            </p:cNvSpPr>
            <p:nvPr/>
          </p:nvSpPr>
          <p:spPr bwMode="auto">
            <a:xfrm>
              <a:off x="7721906" y="5109524"/>
              <a:ext cx="750582" cy="457746"/>
            </a:xfrm>
            <a:custGeom>
              <a:avLst/>
              <a:gdLst>
                <a:gd name="T0" fmla="*/ 74 w 74"/>
                <a:gd name="T1" fmla="*/ 29 h 36"/>
                <a:gd name="T2" fmla="*/ 74 w 74"/>
                <a:gd name="T3" fmla="*/ 17 h 36"/>
                <a:gd name="T4" fmla="*/ 54 w 74"/>
                <a:gd name="T5" fmla="*/ 0 h 36"/>
                <a:gd name="T6" fmla="*/ 41 w 74"/>
                <a:gd name="T7" fmla="*/ 31 h 36"/>
                <a:gd name="T8" fmla="*/ 39 w 74"/>
                <a:gd name="T9" fmla="*/ 12 h 36"/>
                <a:gd name="T10" fmla="*/ 39 w 74"/>
                <a:gd name="T11" fmla="*/ 11 h 36"/>
                <a:gd name="T12" fmla="*/ 41 w 74"/>
                <a:gd name="T13" fmla="*/ 7 h 36"/>
                <a:gd name="T14" fmla="*/ 41 w 74"/>
                <a:gd name="T15" fmla="*/ 6 h 36"/>
                <a:gd name="T16" fmla="*/ 40 w 74"/>
                <a:gd name="T17" fmla="*/ 5 h 36"/>
                <a:gd name="T18" fmla="*/ 34 w 74"/>
                <a:gd name="T19" fmla="*/ 5 h 36"/>
                <a:gd name="T20" fmla="*/ 33 w 74"/>
                <a:gd name="T21" fmla="*/ 6 h 36"/>
                <a:gd name="T22" fmla="*/ 33 w 74"/>
                <a:gd name="T23" fmla="*/ 7 h 36"/>
                <a:gd name="T24" fmla="*/ 35 w 74"/>
                <a:gd name="T25" fmla="*/ 11 h 36"/>
                <a:gd name="T26" fmla="*/ 36 w 74"/>
                <a:gd name="T27" fmla="*/ 12 h 36"/>
                <a:gd name="T28" fmla="*/ 33 w 74"/>
                <a:gd name="T29" fmla="*/ 31 h 36"/>
                <a:gd name="T30" fmla="*/ 20 w 74"/>
                <a:gd name="T31" fmla="*/ 0 h 36"/>
                <a:gd name="T32" fmla="*/ 0 w 74"/>
                <a:gd name="T33" fmla="*/ 17 h 36"/>
                <a:gd name="T34" fmla="*/ 0 w 74"/>
                <a:gd name="T35" fmla="*/ 29 h 36"/>
                <a:gd name="T36" fmla="*/ 6 w 74"/>
                <a:gd name="T37" fmla="*/ 36 h 36"/>
                <a:gd name="T38" fmla="*/ 68 w 74"/>
                <a:gd name="T39" fmla="*/ 36 h 36"/>
                <a:gd name="T40" fmla="*/ 74 w 74"/>
                <a:gd name="T41"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36">
                  <a:moveTo>
                    <a:pt x="74" y="29"/>
                  </a:moveTo>
                  <a:cubicBezTo>
                    <a:pt x="74" y="17"/>
                    <a:pt x="74" y="17"/>
                    <a:pt x="74" y="17"/>
                  </a:cubicBezTo>
                  <a:cubicBezTo>
                    <a:pt x="74" y="8"/>
                    <a:pt x="65" y="3"/>
                    <a:pt x="54" y="0"/>
                  </a:cubicBezTo>
                  <a:cubicBezTo>
                    <a:pt x="50" y="14"/>
                    <a:pt x="46" y="19"/>
                    <a:pt x="41" y="31"/>
                  </a:cubicBezTo>
                  <a:cubicBezTo>
                    <a:pt x="39" y="12"/>
                    <a:pt x="39" y="12"/>
                    <a:pt x="39" y="12"/>
                  </a:cubicBezTo>
                  <a:cubicBezTo>
                    <a:pt x="39" y="11"/>
                    <a:pt x="39" y="11"/>
                    <a:pt x="39" y="11"/>
                  </a:cubicBezTo>
                  <a:cubicBezTo>
                    <a:pt x="41" y="7"/>
                    <a:pt x="41" y="7"/>
                    <a:pt x="41" y="7"/>
                  </a:cubicBezTo>
                  <a:cubicBezTo>
                    <a:pt x="41" y="6"/>
                    <a:pt x="41" y="6"/>
                    <a:pt x="41" y="6"/>
                  </a:cubicBezTo>
                  <a:cubicBezTo>
                    <a:pt x="41" y="5"/>
                    <a:pt x="41" y="5"/>
                    <a:pt x="40" y="5"/>
                  </a:cubicBezTo>
                  <a:cubicBezTo>
                    <a:pt x="38" y="5"/>
                    <a:pt x="36" y="5"/>
                    <a:pt x="34" y="5"/>
                  </a:cubicBezTo>
                  <a:cubicBezTo>
                    <a:pt x="33" y="5"/>
                    <a:pt x="33" y="5"/>
                    <a:pt x="33" y="6"/>
                  </a:cubicBezTo>
                  <a:cubicBezTo>
                    <a:pt x="33" y="6"/>
                    <a:pt x="33" y="6"/>
                    <a:pt x="33" y="7"/>
                  </a:cubicBezTo>
                  <a:cubicBezTo>
                    <a:pt x="35" y="11"/>
                    <a:pt x="35" y="11"/>
                    <a:pt x="35" y="11"/>
                  </a:cubicBezTo>
                  <a:cubicBezTo>
                    <a:pt x="36" y="11"/>
                    <a:pt x="36" y="11"/>
                    <a:pt x="36" y="12"/>
                  </a:cubicBezTo>
                  <a:cubicBezTo>
                    <a:pt x="33" y="31"/>
                    <a:pt x="33" y="31"/>
                    <a:pt x="33" y="31"/>
                  </a:cubicBezTo>
                  <a:cubicBezTo>
                    <a:pt x="28" y="19"/>
                    <a:pt x="24" y="15"/>
                    <a:pt x="20" y="0"/>
                  </a:cubicBezTo>
                  <a:cubicBezTo>
                    <a:pt x="9" y="3"/>
                    <a:pt x="0" y="8"/>
                    <a:pt x="0" y="17"/>
                  </a:cubicBezTo>
                  <a:cubicBezTo>
                    <a:pt x="0" y="21"/>
                    <a:pt x="0" y="25"/>
                    <a:pt x="0" y="29"/>
                  </a:cubicBezTo>
                  <a:cubicBezTo>
                    <a:pt x="0" y="33"/>
                    <a:pt x="3" y="36"/>
                    <a:pt x="6" y="36"/>
                  </a:cubicBezTo>
                  <a:cubicBezTo>
                    <a:pt x="27" y="36"/>
                    <a:pt x="47" y="36"/>
                    <a:pt x="68" y="36"/>
                  </a:cubicBezTo>
                  <a:cubicBezTo>
                    <a:pt x="71" y="36"/>
                    <a:pt x="74" y="33"/>
                    <a:pt x="74" y="29"/>
                  </a:cubicBezTo>
                  <a:close/>
                </a:path>
              </a:pathLst>
            </a:custGeom>
            <a:solidFill>
              <a:srgbClr val="3F69B0"/>
            </a:solidFill>
            <a:ln>
              <a:noFill/>
            </a:ln>
          </p:spPr>
          <p:txBody>
            <a:bodyPr vert="horz" wrap="square" lIns="91440" tIns="45720" rIns="91440" bIns="45720" numCol="1" anchor="t" anchorCtr="0" compatLnSpc="1">
              <a:prstTxWarp prst="textNoShape">
                <a:avLst/>
              </a:prstTxWarp>
            </a:bodyPr>
            <a:lstStyle/>
            <a:p>
              <a:pPr defTabSz="725620"/>
              <a:endParaRPr lang="en-GB" sz="2857">
                <a:solidFill>
                  <a:srgbClr val="101121"/>
                </a:solidFill>
              </a:endParaRPr>
            </a:p>
          </p:txBody>
        </p:sp>
        <p:sp>
          <p:nvSpPr>
            <p:cNvPr id="42" name="AutoShape 10"/>
            <p:cNvSpPr>
              <a:spLocks noChangeAspect="1" noChangeArrowheads="1" noTextEdit="1"/>
            </p:cNvSpPr>
            <p:nvPr/>
          </p:nvSpPr>
          <p:spPr bwMode="auto">
            <a:xfrm>
              <a:off x="7708900" y="3962400"/>
              <a:ext cx="76358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25620"/>
              <a:endParaRPr lang="en-GB" sz="2857">
                <a:solidFill>
                  <a:srgbClr val="101121"/>
                </a:solidFill>
              </a:endParaRPr>
            </a:p>
          </p:txBody>
        </p:sp>
      </p:grpSp>
      <p:sp>
        <p:nvSpPr>
          <p:cNvPr id="26" name="Right Arrow 25"/>
          <p:cNvSpPr/>
          <p:nvPr/>
        </p:nvSpPr>
        <p:spPr>
          <a:xfrm rot="11901872">
            <a:off x="4684321" y="3326308"/>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US" sz="2857">
              <a:solidFill>
                <a:prstClr val="white"/>
              </a:solidFill>
            </a:endParaRPr>
          </a:p>
        </p:txBody>
      </p:sp>
      <p:sp>
        <p:nvSpPr>
          <p:cNvPr id="29" name="Right Arrow 28"/>
          <p:cNvSpPr/>
          <p:nvPr/>
        </p:nvSpPr>
        <p:spPr>
          <a:xfrm rot="20345686">
            <a:off x="10354934" y="334312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US" sz="2857">
              <a:solidFill>
                <a:prstClr val="white"/>
              </a:solidFill>
            </a:endParaRPr>
          </a:p>
        </p:txBody>
      </p:sp>
      <p:sp>
        <p:nvSpPr>
          <p:cNvPr id="30" name="Right Arrow 29"/>
          <p:cNvSpPr/>
          <p:nvPr/>
        </p:nvSpPr>
        <p:spPr>
          <a:xfrm rot="1683893">
            <a:off x="10354543" y="574162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US" sz="2857">
              <a:solidFill>
                <a:prstClr val="white"/>
              </a:solidFill>
            </a:endParaRPr>
          </a:p>
        </p:txBody>
      </p:sp>
      <p:sp>
        <p:nvSpPr>
          <p:cNvPr id="31" name="Right Arrow 30"/>
          <p:cNvSpPr/>
          <p:nvPr/>
        </p:nvSpPr>
        <p:spPr>
          <a:xfrm rot="9528300">
            <a:off x="4684320" y="604076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US" sz="2857">
              <a:solidFill>
                <a:prstClr val="white"/>
              </a:solidFill>
            </a:endParaRPr>
          </a:p>
        </p:txBody>
      </p:sp>
      <p:sp>
        <p:nvSpPr>
          <p:cNvPr id="37" name="AutoShape 2" descr="Image result for picture of calendar"/>
          <p:cNvSpPr>
            <a:spLocks noChangeAspect="1" noChangeArrowheads="1"/>
          </p:cNvSpPr>
          <p:nvPr/>
        </p:nvSpPr>
        <p:spPr bwMode="auto">
          <a:xfrm>
            <a:off x="63500" y="-136525"/>
            <a:ext cx="2057400"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25620"/>
            <a:endParaRPr lang="en-US" sz="2857">
              <a:solidFill>
                <a:srgbClr val="101121"/>
              </a:solidFill>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4392" y="5983938"/>
            <a:ext cx="941208" cy="546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71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additive="base">
                                        <p:cTn id="25" dur="500" fill="hold"/>
                                        <p:tgtEl>
                                          <p:spTgt spid="1027"/>
                                        </p:tgtEl>
                                        <p:attrNameLst>
                                          <p:attrName>ppt_x</p:attrName>
                                        </p:attrNameLst>
                                      </p:cBhvr>
                                      <p:tavLst>
                                        <p:tav tm="0">
                                          <p:val>
                                            <p:strVal val="#ppt_x"/>
                                          </p:val>
                                        </p:tav>
                                        <p:tav tm="100000">
                                          <p:val>
                                            <p:strVal val="#ppt_x"/>
                                          </p:val>
                                        </p:tav>
                                      </p:tavLst>
                                    </p:anim>
                                    <p:anim calcmode="lin" valueType="num">
                                      <p:cBhvr additive="base">
                                        <p:cTn id="2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ppt_x"/>
                                          </p:val>
                                        </p:tav>
                                        <p:tav tm="100000">
                                          <p:val>
                                            <p:strVal val="#ppt_x"/>
                                          </p:val>
                                        </p:tav>
                                      </p:tavLst>
                                    </p:anim>
                                    <p:anim calcmode="lin" valueType="num">
                                      <p:cBhvr additive="base">
                                        <p:cTn id="3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6257588" cy="9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orldmap.png"/>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397000" y="1536700"/>
            <a:ext cx="13463588" cy="7629418"/>
          </a:xfrm>
          <a:prstGeom prst="rect">
            <a:avLst/>
          </a:prstGeom>
        </p:spPr>
      </p:pic>
      <p:sp>
        <p:nvSpPr>
          <p:cNvPr id="11" name="Rectangle 10"/>
          <p:cNvSpPr/>
          <p:nvPr/>
        </p:nvSpPr>
        <p:spPr>
          <a:xfrm>
            <a:off x="0" y="0"/>
            <a:ext cx="16257588" cy="91440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4"/>
          </p:nvPr>
        </p:nvSpPr>
        <p:spPr>
          <a:xfrm>
            <a:off x="1448634" y="2979836"/>
            <a:ext cx="13360321" cy="3027274"/>
          </a:xfrm>
        </p:spPr>
        <p:txBody>
          <a:bodyPr/>
          <a:lstStyle/>
          <a:p>
            <a:r>
              <a:rPr lang="en-US" sz="2800" dirty="0" smtClean="0">
                <a:solidFill>
                  <a:schemeClr val="bg2"/>
                </a:solidFill>
              </a:rPr>
              <a:t>RADIUS HELPS COMPANIES EXPAND AND WIN GLOBALLY. CLIENTS FROM STARTUPS TO LARGER MULTINATIONALS TAKE ADVANTAGE OF RADIUS’ INTERNATIONAL ACCOUNTING, FINANCE, BANKING, TAX, HR, LEGAL AND COMPLIANCE SUPPORT TO SIMPLIFY THEIR CORE OPERATIONS, REDUCE THEIR RISK EXPOSURE AND IMPROVE THE MANAGEMENT AND CONTROL OF THEIR OVERSEAS BUSINESSES.</a:t>
            </a:r>
            <a:endParaRPr lang="en-US" sz="2800" dirty="0">
              <a:solidFill>
                <a:schemeClr val="bg2"/>
              </a:solidFill>
            </a:endParaRPr>
          </a:p>
        </p:txBody>
      </p:sp>
      <p:sp>
        <p:nvSpPr>
          <p:cNvPr id="4" name="Title 3"/>
          <p:cNvSpPr>
            <a:spLocks noGrp="1"/>
          </p:cNvSpPr>
          <p:nvPr>
            <p:ph type="title"/>
          </p:nvPr>
        </p:nvSpPr>
        <p:spPr>
          <a:xfrm>
            <a:off x="2042142" y="1030255"/>
            <a:ext cx="12173303" cy="1012889"/>
          </a:xfrm>
        </p:spPr>
        <p:txBody>
          <a:bodyPr>
            <a:normAutofit/>
          </a:bodyPr>
          <a:lstStyle/>
          <a:p>
            <a:pPr algn="ctr"/>
            <a:r>
              <a:rPr lang="en-US" sz="4400" b="1" dirty="0" smtClean="0">
                <a:solidFill>
                  <a:schemeClr val="bg1"/>
                </a:solidFill>
                <a:latin typeface="Arial" panose="020B0604020202020204" pitchFamily="34" charset="0"/>
                <a:cs typeface="Arial" panose="020B0604020202020204" pitchFamily="34" charset="0"/>
              </a:rPr>
              <a:t>WHAT WE DO</a:t>
            </a:r>
            <a:endParaRPr lang="en-US" sz="4400" b="1" dirty="0">
              <a:solidFill>
                <a:schemeClr val="bg1"/>
              </a:solidFill>
              <a:latin typeface="Arial" panose="020B0604020202020204" pitchFamily="34" charset="0"/>
              <a:cs typeface="Arial" panose="020B0604020202020204" pitchFamily="34" charset="0"/>
            </a:endParaRPr>
          </a:p>
        </p:txBody>
      </p:sp>
      <p:sp>
        <p:nvSpPr>
          <p:cNvPr id="12" name="Text Placeholder 1"/>
          <p:cNvSpPr txBox="1">
            <a:spLocks/>
          </p:cNvSpPr>
          <p:nvPr/>
        </p:nvSpPr>
        <p:spPr>
          <a:xfrm>
            <a:off x="831850" y="6726778"/>
            <a:ext cx="14611349" cy="723468"/>
          </a:xfrm>
          <a:prstGeom prst="rect">
            <a:avLst/>
          </a:prstGeom>
        </p:spPr>
        <p:txBody>
          <a:bodyPr vert="horz" lIns="162562" tIns="81281" rIns="162562" bIns="81281" rtlCol="0" anchor="ctr">
            <a:noAutofit/>
          </a:bodyPr>
          <a:lstStyle>
            <a:lvl1pPr marL="0" indent="0" algn="ctr" defTabSz="812810" rtl="0" eaLnBrk="1" latinLnBrk="0" hangingPunct="1">
              <a:lnSpc>
                <a:spcPct val="120000"/>
              </a:lnSpc>
              <a:spcBef>
                <a:spcPct val="20000"/>
              </a:spcBef>
              <a:buSzPct val="100000"/>
              <a:buFontTx/>
              <a:buNone/>
              <a:defRPr sz="6000" b="1" i="0" kern="1200">
                <a:solidFill>
                  <a:srgbClr val="667CB1"/>
                </a:solidFill>
                <a:latin typeface="Source Sans Pro"/>
                <a:ea typeface="+mn-ea"/>
                <a:cs typeface="Source Sans Pro"/>
              </a:defRPr>
            </a:lvl1pPr>
            <a:lvl2pPr marL="1422418" indent="-609608" algn="ctr" defTabSz="812810" rtl="0" eaLnBrk="1" latinLnBrk="0" hangingPunct="1">
              <a:lnSpc>
                <a:spcPct val="120000"/>
              </a:lnSpc>
              <a:spcBef>
                <a:spcPct val="20000"/>
              </a:spcBef>
              <a:buClr>
                <a:srgbClr val="203464"/>
              </a:buClr>
              <a:buSzPct val="100000"/>
              <a:buFontTx/>
              <a:buBlip>
                <a:blip r:embed="rId4"/>
              </a:buBlip>
              <a:defRPr sz="2500" kern="1200">
                <a:solidFill>
                  <a:srgbClr val="828B94"/>
                </a:solidFill>
                <a:latin typeface="Arial"/>
                <a:ea typeface="+mn-ea"/>
                <a:cs typeface="Arial"/>
              </a:defRPr>
            </a:lvl2pPr>
            <a:lvl3pPr marL="2032025" indent="-406405" algn="ctr" defTabSz="812810" rtl="0" eaLnBrk="1" latinLnBrk="0" hangingPunct="1">
              <a:lnSpc>
                <a:spcPct val="120000"/>
              </a:lnSpc>
              <a:spcBef>
                <a:spcPct val="20000"/>
              </a:spcBef>
              <a:buFont typeface="Arial"/>
              <a:buChar char="•"/>
              <a:defRPr sz="2400" kern="1200">
                <a:solidFill>
                  <a:srgbClr val="828B94"/>
                </a:solidFill>
                <a:latin typeface="Arial"/>
                <a:ea typeface="+mn-ea"/>
                <a:cs typeface="Arial"/>
              </a:defRPr>
            </a:lvl3pPr>
            <a:lvl4pPr marL="2844836" indent="-406405" algn="ctr" defTabSz="812810" rtl="0" eaLnBrk="1" latinLnBrk="0" hangingPunct="1">
              <a:lnSpc>
                <a:spcPct val="120000"/>
              </a:lnSpc>
              <a:spcBef>
                <a:spcPct val="20000"/>
              </a:spcBef>
              <a:buFont typeface="Arial"/>
              <a:buChar char="•"/>
              <a:defRPr sz="2200" b="0" i="0" kern="1200">
                <a:solidFill>
                  <a:srgbClr val="828B94"/>
                </a:solidFill>
                <a:latin typeface="Arial"/>
                <a:ea typeface="+mn-ea"/>
                <a:cs typeface="Arial"/>
              </a:defRPr>
            </a:lvl4pPr>
            <a:lvl5pPr marL="3657646" indent="-406405" algn="ctr" defTabSz="812810" rtl="0" eaLnBrk="1" latinLnBrk="0" hangingPunct="1">
              <a:lnSpc>
                <a:spcPct val="120000"/>
              </a:lnSpc>
              <a:spcBef>
                <a:spcPct val="20000"/>
              </a:spcBef>
              <a:buFont typeface="Arial"/>
              <a:buChar char="•"/>
              <a:defRPr sz="2000" b="0" i="0" kern="1200">
                <a:solidFill>
                  <a:srgbClr val="828B94"/>
                </a:solidFill>
                <a:latin typeface="Arial"/>
                <a:ea typeface="+mn-ea"/>
                <a:cs typeface="Arial"/>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r>
              <a:rPr lang="en-US" sz="2000" dirty="0" smtClean="0">
                <a:solidFill>
                  <a:srgbClr val="FFFFFF"/>
                </a:solidFill>
                <a:latin typeface="Arial" panose="020B0604020202020204" pitchFamily="34" charset="0"/>
                <a:cs typeface="Arial" panose="020B0604020202020204" pitchFamily="34" charset="0"/>
              </a:rPr>
              <a:t>VISIT OUR WEBSITE AT </a:t>
            </a:r>
            <a:r>
              <a:rPr lang="en-US" sz="2000" b="0" dirty="0" smtClean="0">
                <a:solidFill>
                  <a:srgbClr val="FFFFFF"/>
                </a:solidFill>
                <a:latin typeface="Arial" panose="020B0604020202020204" pitchFamily="34" charset="0"/>
                <a:cs typeface="Arial" panose="020B0604020202020204" pitchFamily="34" charset="0"/>
              </a:rPr>
              <a:t>WWW.RADIUSWORLDWIDE.COM </a:t>
            </a:r>
            <a:r>
              <a:rPr lang="en-US" sz="2000" dirty="0">
                <a:solidFill>
                  <a:srgbClr val="FFFFFF"/>
                </a:solidFill>
                <a:latin typeface="Arial" panose="020B0604020202020204" pitchFamily="34" charset="0"/>
                <a:cs typeface="Arial" panose="020B0604020202020204" pitchFamily="34" charset="0"/>
              </a:rPr>
              <a:t>OR CALL US AT </a:t>
            </a:r>
            <a:r>
              <a:rPr lang="en-US" sz="2000" b="0" dirty="0">
                <a:solidFill>
                  <a:srgbClr val="FFFFFF"/>
                </a:solidFill>
                <a:latin typeface="Arial" panose="020B0604020202020204" pitchFamily="34" charset="0"/>
                <a:cs typeface="Arial" panose="020B0604020202020204" pitchFamily="34" charset="0"/>
              </a:rPr>
              <a:t>+1 888.881.6576</a:t>
            </a:r>
            <a:r>
              <a:rPr lang="en-US" sz="2000" b="0" dirty="0" smtClean="0">
                <a:solidFill>
                  <a:srgbClr val="FFFFFF"/>
                </a:solidFill>
                <a:latin typeface="Arial" panose="020B0604020202020204" pitchFamily="34" charset="0"/>
                <a:cs typeface="Arial" panose="020B0604020202020204" pitchFamily="34" charset="0"/>
              </a:rPr>
              <a:t>.</a:t>
            </a:r>
            <a:endParaRPr lang="en-US" sz="2000" b="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80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211" y="1397000"/>
            <a:ext cx="16257588" cy="69210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GB" sz="2857">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8327" y="5400728"/>
            <a:ext cx="1962120" cy="196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9229" y="2124977"/>
            <a:ext cx="1962123" cy="196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8097" y="5648103"/>
            <a:ext cx="1962120" cy="196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41" y="2253941"/>
            <a:ext cx="4187745" cy="286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6437" y="3850424"/>
            <a:ext cx="4454717" cy="296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30432" y="7613600"/>
            <a:ext cx="2457450" cy="578172"/>
          </a:xfrm>
          <a:prstGeom prst="rect">
            <a:avLst/>
          </a:prstGeom>
          <a:noFill/>
        </p:spPr>
        <p:txBody>
          <a:bodyPr wrap="square" tIns="91440" rtlCol="0">
            <a:spAutoFit/>
          </a:bodyPr>
          <a:lstStyle/>
          <a:p>
            <a:pPr algn="ctr" defTabSz="725620"/>
            <a:r>
              <a:rPr lang="en-US" sz="2857" dirty="0" smtClean="0">
                <a:solidFill>
                  <a:srgbClr val="101121"/>
                </a:solidFill>
                <a:latin typeface="Arial" panose="020B0604020202020204" pitchFamily="34" charset="0"/>
                <a:cs typeface="Arial" panose="020B0604020202020204" pitchFamily="34" charset="0"/>
              </a:rPr>
              <a:t>Deep Throat</a:t>
            </a:r>
            <a:endParaRPr lang="en-US" sz="2857" dirty="0">
              <a:solidFill>
                <a:srgbClr val="101121"/>
              </a:solidFill>
              <a:latin typeface="Arial" panose="020B0604020202020204" pitchFamily="34" charset="0"/>
              <a:cs typeface="Arial" panose="020B0604020202020204" pitchFamily="34" charset="0"/>
            </a:endParaRPr>
          </a:p>
        </p:txBody>
      </p:sp>
      <p:sp>
        <p:nvSpPr>
          <p:cNvPr id="5" name="TextBox 4"/>
          <p:cNvSpPr txBox="1"/>
          <p:nvPr/>
        </p:nvSpPr>
        <p:spPr>
          <a:xfrm>
            <a:off x="11538781" y="4087100"/>
            <a:ext cx="2717660" cy="578172"/>
          </a:xfrm>
          <a:prstGeom prst="rect">
            <a:avLst/>
          </a:prstGeom>
          <a:noFill/>
        </p:spPr>
        <p:txBody>
          <a:bodyPr wrap="square" tIns="91440" rtlCol="0">
            <a:spAutoFit/>
          </a:bodyPr>
          <a:lstStyle/>
          <a:p>
            <a:pPr algn="ctr" defTabSz="725620"/>
            <a:r>
              <a:rPr lang="en-US" sz="2857" dirty="0" smtClean="0">
                <a:solidFill>
                  <a:srgbClr val="101121"/>
                </a:solidFill>
                <a:latin typeface="Arial" panose="020B0604020202020204" pitchFamily="34" charset="0"/>
                <a:cs typeface="Arial" panose="020B0604020202020204" pitchFamily="34" charset="0"/>
              </a:rPr>
              <a:t>Carl </a:t>
            </a:r>
            <a:r>
              <a:rPr lang="en-US" sz="2857" dirty="0" err="1" smtClean="0">
                <a:solidFill>
                  <a:srgbClr val="101121"/>
                </a:solidFill>
                <a:latin typeface="Arial" panose="020B0604020202020204" pitchFamily="34" charset="0"/>
                <a:cs typeface="Arial" panose="020B0604020202020204" pitchFamily="34" charset="0"/>
              </a:rPr>
              <a:t>Burnstein</a:t>
            </a:r>
            <a:endParaRPr lang="en-US" sz="2857" dirty="0">
              <a:solidFill>
                <a:srgbClr val="101121"/>
              </a:solidFill>
              <a:latin typeface="Arial" panose="020B0604020202020204" pitchFamily="34" charset="0"/>
              <a:cs typeface="Arial" panose="020B0604020202020204" pitchFamily="34" charset="0"/>
            </a:endParaRPr>
          </a:p>
        </p:txBody>
      </p:sp>
      <p:sp>
        <p:nvSpPr>
          <p:cNvPr id="12" name="TextBox 11"/>
          <p:cNvSpPr txBox="1"/>
          <p:nvPr/>
        </p:nvSpPr>
        <p:spPr>
          <a:xfrm>
            <a:off x="11246627" y="7362848"/>
            <a:ext cx="3225520" cy="578172"/>
          </a:xfrm>
          <a:prstGeom prst="rect">
            <a:avLst/>
          </a:prstGeom>
          <a:noFill/>
        </p:spPr>
        <p:txBody>
          <a:bodyPr wrap="square" tIns="91440" rtlCol="0">
            <a:spAutoFit/>
          </a:bodyPr>
          <a:lstStyle/>
          <a:p>
            <a:pPr algn="ctr" defTabSz="725620"/>
            <a:r>
              <a:rPr lang="en-US" sz="2857" dirty="0" smtClean="0">
                <a:solidFill>
                  <a:srgbClr val="101121"/>
                </a:solidFill>
                <a:latin typeface="Arial" panose="020B0604020202020204" pitchFamily="34" charset="0"/>
                <a:cs typeface="Arial" panose="020B0604020202020204" pitchFamily="34" charset="0"/>
              </a:rPr>
              <a:t>Bob Woodward</a:t>
            </a:r>
            <a:endParaRPr lang="en-US" sz="2857" dirty="0">
              <a:solidFill>
                <a:srgbClr val="101121"/>
              </a:solidFill>
              <a:latin typeface="Arial" panose="020B0604020202020204" pitchFamily="34" charset="0"/>
              <a:cs typeface="Arial" panose="020B0604020202020204" pitchFamily="34" charset="0"/>
            </a:endParaRPr>
          </a:p>
        </p:txBody>
      </p:sp>
      <p:sp>
        <p:nvSpPr>
          <p:cNvPr id="14" name="Title 1"/>
          <p:cNvSpPr txBox="1">
            <a:spLocks/>
          </p:cNvSpPr>
          <p:nvPr/>
        </p:nvSpPr>
        <p:spPr>
          <a:xfrm>
            <a:off x="4084638" y="94905"/>
            <a:ext cx="12172950" cy="1012825"/>
          </a:xfrm>
          <a:prstGeom prst="rect">
            <a:avLst/>
          </a:prstGeom>
        </p:spPr>
        <p:txBody>
          <a:bodyPr vert="horz" lIns="162562" tIns="81281" rIns="162562" bIns="81281" rtlCol="0" anchor="ctr">
            <a:normAutofit/>
          </a:bodyPr>
          <a:lstStyle>
            <a:lvl1pPr algn="ctr" defTabSz="812810" rtl="0" eaLnBrk="1" latinLnBrk="0" hangingPunct="1">
              <a:spcBef>
                <a:spcPct val="0"/>
              </a:spcBef>
              <a:buNone/>
              <a:defRPr sz="2800" b="1" i="0" kern="1200" cap="all" spc="40">
                <a:solidFill>
                  <a:schemeClr val="accent1"/>
                </a:solidFill>
                <a:latin typeface="Arial"/>
                <a:ea typeface="+mj-ea"/>
                <a:cs typeface="Arial"/>
              </a:defRPr>
            </a:lvl1pPr>
          </a:lstStyle>
          <a:p>
            <a:pPr>
              <a:defRPr/>
            </a:pPr>
            <a:r>
              <a:rPr lang="en-US" sz="4400" dirty="0" smtClean="0"/>
              <a:t>ALL THE PRESIDENT’S MEN</a:t>
            </a:r>
            <a:endParaRPr lang="en-US" sz="4400" dirty="0"/>
          </a:p>
        </p:txBody>
      </p:sp>
    </p:spTree>
    <p:extLst>
      <p:ext uri="{BB962C8B-B14F-4D97-AF65-F5344CB8AC3E}">
        <p14:creationId xmlns:p14="http://schemas.microsoft.com/office/powerpoint/2010/main" val="868178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additive="base">
                                        <p:cTn id="31" dur="500" fill="hold"/>
                                        <p:tgtEl>
                                          <p:spTgt spid="1027"/>
                                        </p:tgtEl>
                                        <p:attrNameLst>
                                          <p:attrName>ppt_x</p:attrName>
                                        </p:attrNameLst>
                                      </p:cBhvr>
                                      <p:tavLst>
                                        <p:tav tm="0">
                                          <p:val>
                                            <p:strVal val="#ppt_x"/>
                                          </p:val>
                                        </p:tav>
                                        <p:tav tm="100000">
                                          <p:val>
                                            <p:strVal val="#ppt_x"/>
                                          </p:val>
                                        </p:tav>
                                      </p:tavLst>
                                    </p:anim>
                                    <p:anim calcmode="lin" valueType="num">
                                      <p:cBhvr additive="base">
                                        <p:cTn id="3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0"/>
                                        </p:tgtEl>
                                        <p:attrNameLst>
                                          <p:attrName>style.visibility</p:attrName>
                                        </p:attrNameLst>
                                      </p:cBhvr>
                                      <p:to>
                                        <p:strVal val="visible"/>
                                      </p:to>
                                    </p:set>
                                    <p:anim calcmode="lin" valueType="num">
                                      <p:cBhvr additive="base">
                                        <p:cTn id="43" dur="500" fill="hold"/>
                                        <p:tgtEl>
                                          <p:spTgt spid="1030"/>
                                        </p:tgtEl>
                                        <p:attrNameLst>
                                          <p:attrName>ppt_x</p:attrName>
                                        </p:attrNameLst>
                                      </p:cBhvr>
                                      <p:tavLst>
                                        <p:tav tm="0">
                                          <p:val>
                                            <p:strVal val="#ppt_x"/>
                                          </p:val>
                                        </p:tav>
                                        <p:tav tm="100000">
                                          <p:val>
                                            <p:strVal val="#ppt_x"/>
                                          </p:val>
                                        </p:tav>
                                      </p:tavLst>
                                    </p:anim>
                                    <p:anim calcmode="lin" valueType="num">
                                      <p:cBhvr additive="base">
                                        <p:cTn id="4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1397000"/>
            <a:ext cx="16257588" cy="69210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GB" sz="2857">
              <a:solidFill>
                <a:prstClr val="white"/>
              </a:solidFill>
            </a:endParaRPr>
          </a:p>
        </p:txBody>
      </p:sp>
      <p:sp>
        <p:nvSpPr>
          <p:cNvPr id="2" name="Title 1"/>
          <p:cNvSpPr>
            <a:spLocks noGrp="1"/>
          </p:cNvSpPr>
          <p:nvPr>
            <p:ph type="title" idx="4294967295"/>
          </p:nvPr>
        </p:nvSpPr>
        <p:spPr>
          <a:xfrm>
            <a:off x="4084285" y="65413"/>
            <a:ext cx="12173303" cy="1012889"/>
          </a:xfrm>
        </p:spPr>
        <p:txBody>
          <a:bodyPr>
            <a:normAutofit/>
          </a:bodyPr>
          <a:lstStyle/>
          <a:p>
            <a:r>
              <a:rPr lang="en-US" sz="4400" dirty="0" smtClean="0"/>
              <a:t>Follow the Tax Money</a:t>
            </a:r>
            <a:endParaRPr lang="en-US" sz="4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78" y="4904038"/>
            <a:ext cx="2189065" cy="2546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507" y="4607860"/>
            <a:ext cx="4318669" cy="165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0177" y="3982252"/>
            <a:ext cx="3703123" cy="21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78" y="1424376"/>
            <a:ext cx="1885950" cy="2747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3300" y="2784213"/>
            <a:ext cx="4140200" cy="423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1705" y="1960853"/>
            <a:ext cx="2190750" cy="234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5830" y="6282046"/>
            <a:ext cx="2933700" cy="173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366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anim calcmode="lin" valueType="num">
                                      <p:cBhvr>
                                        <p:cTn id="8" dur="1000" fill="hold"/>
                                        <p:tgtEl>
                                          <p:spTgt spid="2057"/>
                                        </p:tgtEl>
                                        <p:attrNameLst>
                                          <p:attrName>ppt_x</p:attrName>
                                        </p:attrNameLst>
                                      </p:cBhvr>
                                      <p:tavLst>
                                        <p:tav tm="0">
                                          <p:val>
                                            <p:strVal val="#ppt_x"/>
                                          </p:val>
                                        </p:tav>
                                        <p:tav tm="100000">
                                          <p:val>
                                            <p:strVal val="#ppt_x"/>
                                          </p:val>
                                        </p:tav>
                                      </p:tavLst>
                                    </p:anim>
                                    <p:anim calcmode="lin" valueType="num">
                                      <p:cBhvr>
                                        <p:cTn id="9" dur="1000" fill="hold"/>
                                        <p:tgtEl>
                                          <p:spTgt spid="205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1000"/>
                                        <p:tgtEl>
                                          <p:spTgt spid="2053"/>
                                        </p:tgtEl>
                                      </p:cBhvr>
                                    </p:animEffect>
                                    <p:anim calcmode="lin" valueType="num">
                                      <p:cBhvr>
                                        <p:cTn id="13" dur="1000" fill="hold"/>
                                        <p:tgtEl>
                                          <p:spTgt spid="2053"/>
                                        </p:tgtEl>
                                        <p:attrNameLst>
                                          <p:attrName>ppt_x</p:attrName>
                                        </p:attrNameLst>
                                      </p:cBhvr>
                                      <p:tavLst>
                                        <p:tav tm="0">
                                          <p:val>
                                            <p:strVal val="#ppt_x"/>
                                          </p:val>
                                        </p:tav>
                                        <p:tav tm="100000">
                                          <p:val>
                                            <p:strVal val="#ppt_x"/>
                                          </p:val>
                                        </p:tav>
                                      </p:tavLst>
                                    </p:anim>
                                    <p:anim calcmode="lin" valueType="num">
                                      <p:cBhvr>
                                        <p:cTn id="14" dur="1000" fill="hold"/>
                                        <p:tgtEl>
                                          <p:spTgt spid="20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fade">
                                      <p:cBhvr>
                                        <p:cTn id="22" dur="1000"/>
                                        <p:tgtEl>
                                          <p:spTgt spid="2058"/>
                                        </p:tgtEl>
                                      </p:cBhvr>
                                    </p:animEffect>
                                    <p:anim calcmode="lin" valueType="num">
                                      <p:cBhvr>
                                        <p:cTn id="23" dur="1000" fill="hold"/>
                                        <p:tgtEl>
                                          <p:spTgt spid="2058"/>
                                        </p:tgtEl>
                                        <p:attrNameLst>
                                          <p:attrName>ppt_x</p:attrName>
                                        </p:attrNameLst>
                                      </p:cBhvr>
                                      <p:tavLst>
                                        <p:tav tm="0">
                                          <p:val>
                                            <p:strVal val="#ppt_x"/>
                                          </p:val>
                                        </p:tav>
                                        <p:tav tm="100000">
                                          <p:val>
                                            <p:strVal val="#ppt_x"/>
                                          </p:val>
                                        </p:tav>
                                      </p:tavLst>
                                    </p:anim>
                                    <p:anim calcmode="lin" valueType="num">
                                      <p:cBhvr>
                                        <p:cTn id="24"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 calcmode="lin" valueType="num">
                                      <p:cBhvr additive="base">
                                        <p:cTn id="29" dur="500" fill="hold"/>
                                        <p:tgtEl>
                                          <p:spTgt spid="2051"/>
                                        </p:tgtEl>
                                        <p:attrNameLst>
                                          <p:attrName>ppt_x</p:attrName>
                                        </p:attrNameLst>
                                      </p:cBhvr>
                                      <p:tavLst>
                                        <p:tav tm="0">
                                          <p:val>
                                            <p:strVal val="#ppt_x"/>
                                          </p:val>
                                        </p:tav>
                                        <p:tav tm="100000">
                                          <p:val>
                                            <p:strVal val="#ppt_x"/>
                                          </p:val>
                                        </p:tav>
                                      </p:tavLst>
                                    </p:anim>
                                    <p:anim calcmode="lin" valueType="num">
                                      <p:cBhvr additive="base">
                                        <p:cTn id="3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 calcmode="lin" valueType="num">
                                      <p:cBhvr additive="base">
                                        <p:cTn id="35" dur="500" fill="hold"/>
                                        <p:tgtEl>
                                          <p:spTgt spid="2052"/>
                                        </p:tgtEl>
                                        <p:attrNameLst>
                                          <p:attrName>ppt_x</p:attrName>
                                        </p:attrNameLst>
                                      </p:cBhvr>
                                      <p:tavLst>
                                        <p:tav tm="0">
                                          <p:val>
                                            <p:strVal val="#ppt_x"/>
                                          </p:val>
                                        </p:tav>
                                        <p:tav tm="100000">
                                          <p:val>
                                            <p:strVal val="#ppt_x"/>
                                          </p:val>
                                        </p:tav>
                                      </p:tavLst>
                                    </p:anim>
                                    <p:anim calcmode="lin" valueType="num">
                                      <p:cBhvr additive="base">
                                        <p:cTn id="3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fade">
                                      <p:cBhvr>
                                        <p:cTn id="41" dur="1000"/>
                                        <p:tgtEl>
                                          <p:spTgt spid="2054"/>
                                        </p:tgtEl>
                                      </p:cBhvr>
                                    </p:animEffect>
                                    <p:anim calcmode="lin" valueType="num">
                                      <p:cBhvr>
                                        <p:cTn id="42" dur="1000" fill="hold"/>
                                        <p:tgtEl>
                                          <p:spTgt spid="2054"/>
                                        </p:tgtEl>
                                        <p:attrNameLst>
                                          <p:attrName>ppt_x</p:attrName>
                                        </p:attrNameLst>
                                      </p:cBhvr>
                                      <p:tavLst>
                                        <p:tav tm="0">
                                          <p:val>
                                            <p:strVal val="#ppt_x"/>
                                          </p:val>
                                        </p:tav>
                                        <p:tav tm="100000">
                                          <p:val>
                                            <p:strVal val="#ppt_x"/>
                                          </p:val>
                                        </p:tav>
                                      </p:tavLst>
                                    </p:anim>
                                    <p:anim calcmode="lin" valueType="num">
                                      <p:cBhvr>
                                        <p:cTn id="43"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4809997" y="49573"/>
            <a:ext cx="11630024"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r>
              <a:rPr lang="en-US" dirty="0">
                <a:solidFill>
                  <a:srgbClr val="203562"/>
                </a:solidFill>
              </a:rPr>
              <a:t>HR and PERMANENT </a:t>
            </a:r>
            <a:r>
              <a:rPr lang="en-US" dirty="0" smtClean="0">
                <a:solidFill>
                  <a:srgbClr val="203562"/>
                </a:solidFill>
              </a:rPr>
              <a:t>ESTABLISHMENT </a:t>
            </a:r>
            <a:r>
              <a:rPr lang="en-US" dirty="0">
                <a:solidFill>
                  <a:srgbClr val="203562"/>
                </a:solidFill>
              </a:rPr>
              <a:t>RISK</a:t>
            </a:r>
          </a:p>
        </p:txBody>
      </p:sp>
      <p:grpSp>
        <p:nvGrpSpPr>
          <p:cNvPr id="49" name="Group 48"/>
          <p:cNvGrpSpPr/>
          <p:nvPr/>
        </p:nvGrpSpPr>
        <p:grpSpPr>
          <a:xfrm>
            <a:off x="5964293" y="2833044"/>
            <a:ext cx="4135671" cy="5252818"/>
            <a:chOff x="685053" y="3086147"/>
            <a:chExt cx="2671123" cy="3414693"/>
          </a:xfrm>
        </p:grpSpPr>
        <p:sp>
          <p:nvSpPr>
            <p:cNvPr id="4" name="Rectangle 3"/>
            <p:cNvSpPr/>
            <p:nvPr/>
          </p:nvSpPr>
          <p:spPr>
            <a:xfrm>
              <a:off x="685053" y="5470449"/>
              <a:ext cx="2671123" cy="1030391"/>
            </a:xfrm>
            <a:prstGeom prst="rect">
              <a:avLst/>
            </a:prstGeom>
          </p:spPr>
          <p:txBody>
            <a:bodyPr wrap="square" tIns="182880">
              <a:spAutoFit/>
            </a:bodyPr>
            <a:lstStyle/>
            <a:p>
              <a:pPr algn="ctr" defTabSz="725620"/>
              <a:r>
                <a:rPr lang="en-US" altLang="en-US" b="1" dirty="0" smtClean="0">
                  <a:solidFill>
                    <a:srgbClr val="101121"/>
                  </a:solidFill>
                  <a:latin typeface="Arial"/>
                  <a:cs typeface="Arial"/>
                </a:rPr>
                <a:t>Permanent </a:t>
              </a:r>
            </a:p>
            <a:p>
              <a:pPr algn="ctr" defTabSz="725620"/>
              <a:r>
                <a:rPr lang="en-US" altLang="en-US" b="1" dirty="0" smtClean="0">
                  <a:solidFill>
                    <a:srgbClr val="101121"/>
                  </a:solidFill>
                  <a:latin typeface="Arial"/>
                  <a:cs typeface="Arial"/>
                </a:rPr>
                <a:t>Establishment</a:t>
              </a:r>
            </a:p>
            <a:p>
              <a:pPr algn="ctr" defTabSz="725620"/>
              <a:endParaRPr lang="en-US" altLang="en-US" sz="2400" dirty="0">
                <a:solidFill>
                  <a:srgbClr val="101121"/>
                </a:solidFill>
                <a:latin typeface="Arial"/>
                <a:cs typeface="Arial"/>
              </a:endParaRPr>
            </a:p>
          </p:txBody>
        </p:sp>
        <p:grpSp>
          <p:nvGrpSpPr>
            <p:cNvPr id="25" name="Group 24"/>
            <p:cNvGrpSpPr/>
            <p:nvPr/>
          </p:nvGrpSpPr>
          <p:grpSpPr>
            <a:xfrm>
              <a:off x="837101" y="3086147"/>
              <a:ext cx="2368823" cy="2368823"/>
              <a:chOff x="1276254" y="5608596"/>
              <a:chExt cx="2368823" cy="2368823"/>
            </a:xfrm>
          </p:grpSpPr>
          <p:sp>
            <p:nvSpPr>
              <p:cNvPr id="20" name="Oval 19"/>
              <p:cNvSpPr/>
              <p:nvPr/>
            </p:nvSpPr>
            <p:spPr>
              <a:xfrm>
                <a:off x="1276254" y="5608596"/>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25620"/>
                <a:endParaRPr lang="en-US" sz="2857" dirty="0">
                  <a:solidFill>
                    <a:prstClr val="white"/>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833454" y="5978227"/>
                <a:ext cx="1274988" cy="1510584"/>
              </a:xfrm>
              <a:prstGeom prst="rect">
                <a:avLst/>
              </a:prstGeom>
            </p:spPr>
          </p:pic>
        </p:grpSp>
      </p:grpSp>
      <p:sp>
        <p:nvSpPr>
          <p:cNvPr id="26" name="Right Arrow 25"/>
          <p:cNvSpPr/>
          <p:nvPr/>
        </p:nvSpPr>
        <p:spPr>
          <a:xfrm rot="11901872">
            <a:off x="4684321" y="3326308"/>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US" sz="2857">
              <a:solidFill>
                <a:prstClr val="white"/>
              </a:solidFill>
            </a:endParaRPr>
          </a:p>
        </p:txBody>
      </p:sp>
      <p:sp>
        <p:nvSpPr>
          <p:cNvPr id="29" name="Right Arrow 28"/>
          <p:cNvSpPr/>
          <p:nvPr/>
        </p:nvSpPr>
        <p:spPr>
          <a:xfrm rot="20345686">
            <a:off x="10452558" y="334312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US" sz="2857">
              <a:solidFill>
                <a:prstClr val="white"/>
              </a:solidFill>
            </a:endParaRPr>
          </a:p>
        </p:txBody>
      </p:sp>
      <p:sp>
        <p:nvSpPr>
          <p:cNvPr id="30" name="Right Arrow 29"/>
          <p:cNvSpPr/>
          <p:nvPr/>
        </p:nvSpPr>
        <p:spPr>
          <a:xfrm rot="1683893">
            <a:off x="10354543" y="574162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US" sz="2857">
              <a:solidFill>
                <a:prstClr val="white"/>
              </a:solidFill>
            </a:endParaRPr>
          </a:p>
        </p:txBody>
      </p:sp>
      <p:sp>
        <p:nvSpPr>
          <p:cNvPr id="31" name="Right Arrow 30"/>
          <p:cNvSpPr/>
          <p:nvPr/>
        </p:nvSpPr>
        <p:spPr>
          <a:xfrm rot="9528300">
            <a:off x="4684320" y="604076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725620"/>
            <a:endParaRPr lang="en-US" sz="2857">
              <a:solidFill>
                <a:prstClr val="white"/>
              </a:solidFill>
            </a:endParaRPr>
          </a:p>
        </p:txBody>
      </p:sp>
      <p:sp>
        <p:nvSpPr>
          <p:cNvPr id="37" name="AutoShape 2" descr="Image result for picture of calendar"/>
          <p:cNvSpPr>
            <a:spLocks noChangeAspect="1" noChangeArrowheads="1"/>
          </p:cNvSpPr>
          <p:nvPr/>
        </p:nvSpPr>
        <p:spPr bwMode="auto">
          <a:xfrm>
            <a:off x="63500" y="-136525"/>
            <a:ext cx="2057400"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25620"/>
            <a:endParaRPr lang="en-US" sz="2857">
              <a:solidFill>
                <a:srgbClr val="101121"/>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245" y="5448040"/>
            <a:ext cx="1976554" cy="167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07" y="5477461"/>
            <a:ext cx="2142068" cy="167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77260" y="2026239"/>
            <a:ext cx="3093286" cy="231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25927" y="5137718"/>
            <a:ext cx="3109473" cy="234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2808" y="7293337"/>
            <a:ext cx="3912714" cy="954107"/>
          </a:xfrm>
          <a:prstGeom prst="rect">
            <a:avLst/>
          </a:prstGeom>
          <a:noFill/>
        </p:spPr>
        <p:txBody>
          <a:bodyPr wrap="square" rtlCol="0">
            <a:spAutoFit/>
          </a:bodyPr>
          <a:lstStyle/>
          <a:p>
            <a:pPr algn="ctr" defTabSz="725620"/>
            <a:r>
              <a:rPr lang="en-US" sz="2800" b="1" dirty="0" smtClean="0">
                <a:solidFill>
                  <a:srgbClr val="101121"/>
                </a:solidFill>
              </a:rPr>
              <a:t>Employment Documentation</a:t>
            </a:r>
            <a:endParaRPr lang="en-US" sz="2800" b="1" dirty="0">
              <a:solidFill>
                <a:srgbClr val="101121"/>
              </a:solidFill>
            </a:endParaRPr>
          </a:p>
        </p:txBody>
      </p:sp>
      <p:sp>
        <p:nvSpPr>
          <p:cNvPr id="16" name="TextBox 15"/>
          <p:cNvSpPr txBox="1"/>
          <p:nvPr/>
        </p:nvSpPr>
        <p:spPr>
          <a:xfrm>
            <a:off x="1052656" y="4131802"/>
            <a:ext cx="2307170" cy="523220"/>
          </a:xfrm>
          <a:prstGeom prst="rect">
            <a:avLst/>
          </a:prstGeom>
          <a:noFill/>
        </p:spPr>
        <p:txBody>
          <a:bodyPr wrap="none" rtlCol="0">
            <a:spAutoFit/>
          </a:bodyPr>
          <a:lstStyle/>
          <a:p>
            <a:pPr defTabSz="725620"/>
            <a:r>
              <a:rPr lang="en-US" sz="2800" b="1" dirty="0" smtClean="0">
                <a:solidFill>
                  <a:srgbClr val="101121"/>
                </a:solidFill>
              </a:rPr>
              <a:t>Types of Roles</a:t>
            </a:r>
            <a:endParaRPr lang="en-US" sz="2800" b="1" dirty="0">
              <a:solidFill>
                <a:srgbClr val="101121"/>
              </a:solidFill>
            </a:endParaRPr>
          </a:p>
        </p:txBody>
      </p:sp>
      <p:sp>
        <p:nvSpPr>
          <p:cNvPr id="33" name="TextBox 32"/>
          <p:cNvSpPr txBox="1"/>
          <p:nvPr/>
        </p:nvSpPr>
        <p:spPr>
          <a:xfrm>
            <a:off x="11986030" y="4450521"/>
            <a:ext cx="3870994" cy="532005"/>
          </a:xfrm>
          <a:prstGeom prst="rect">
            <a:avLst/>
          </a:prstGeom>
          <a:noFill/>
        </p:spPr>
        <p:txBody>
          <a:bodyPr wrap="square" rtlCol="0">
            <a:spAutoFit/>
          </a:bodyPr>
          <a:lstStyle/>
          <a:p>
            <a:pPr defTabSz="725620"/>
            <a:r>
              <a:rPr lang="en-US" sz="2857" b="1" dirty="0" smtClean="0">
                <a:solidFill>
                  <a:srgbClr val="101121"/>
                </a:solidFill>
              </a:rPr>
              <a:t>Fixed Place of Business</a:t>
            </a:r>
            <a:endParaRPr lang="en-US" sz="2857" b="1" dirty="0">
              <a:solidFill>
                <a:srgbClr val="101121"/>
              </a:solidFill>
            </a:endParaRPr>
          </a:p>
        </p:txBody>
      </p:sp>
      <p:sp>
        <p:nvSpPr>
          <p:cNvPr id="35" name="TextBox 34"/>
          <p:cNvSpPr txBox="1"/>
          <p:nvPr/>
        </p:nvSpPr>
        <p:spPr>
          <a:xfrm>
            <a:off x="12163449" y="7745954"/>
            <a:ext cx="2895344" cy="532005"/>
          </a:xfrm>
          <a:prstGeom prst="rect">
            <a:avLst/>
          </a:prstGeom>
          <a:noFill/>
        </p:spPr>
        <p:txBody>
          <a:bodyPr wrap="none" rtlCol="0">
            <a:spAutoFit/>
          </a:bodyPr>
          <a:lstStyle/>
          <a:p>
            <a:pPr defTabSz="725620"/>
            <a:r>
              <a:rPr lang="en-US" sz="2857" b="1" dirty="0" smtClean="0">
                <a:solidFill>
                  <a:srgbClr val="101121"/>
                </a:solidFill>
              </a:rPr>
              <a:t>Sales Commission</a:t>
            </a:r>
            <a:endParaRPr lang="en-US" sz="2857" b="1" dirty="0">
              <a:solidFill>
                <a:srgbClr val="101121"/>
              </a:solidFill>
            </a:endParaRPr>
          </a:p>
        </p:txBody>
      </p:sp>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416" y="1837379"/>
            <a:ext cx="3121105" cy="1991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9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ppt_x"/>
                                          </p:val>
                                        </p:tav>
                                        <p:tav tm="100000">
                                          <p:val>
                                            <p:strVal val="#ppt_x"/>
                                          </p:val>
                                        </p:tav>
                                      </p:tavLst>
                                    </p:anim>
                                    <p:anim calcmode="lin" valueType="num">
                                      <p:cBhvr additive="base">
                                        <p:cTn id="12" dur="500" fill="hold"/>
                                        <p:tgtEl>
                                          <p:spTgt spid="20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53"/>
                                        </p:tgtEl>
                                        <p:attrNameLst>
                                          <p:attrName>style.visibility</p:attrName>
                                        </p:attrNameLst>
                                      </p:cBhvr>
                                      <p:to>
                                        <p:strVal val="visible"/>
                                      </p:to>
                                    </p:set>
                                    <p:anim calcmode="lin" valueType="num">
                                      <p:cBhvr additive="base">
                                        <p:cTn id="29" dur="500" fill="hold"/>
                                        <p:tgtEl>
                                          <p:spTgt spid="2053"/>
                                        </p:tgtEl>
                                        <p:attrNameLst>
                                          <p:attrName>ppt_x</p:attrName>
                                        </p:attrNameLst>
                                      </p:cBhvr>
                                      <p:tavLst>
                                        <p:tav tm="0">
                                          <p:val>
                                            <p:strVal val="#ppt_x"/>
                                          </p:val>
                                        </p:tav>
                                        <p:tav tm="100000">
                                          <p:val>
                                            <p:strVal val="#ppt_x"/>
                                          </p:val>
                                        </p:tav>
                                      </p:tavLst>
                                    </p:anim>
                                    <p:anim calcmode="lin" valueType="num">
                                      <p:cBhvr additive="base">
                                        <p:cTn id="30" dur="500" fill="hold"/>
                                        <p:tgtEl>
                                          <p:spTgt spid="205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6"/>
                                        </p:tgtEl>
                                        <p:attrNameLst>
                                          <p:attrName>style.visibility</p:attrName>
                                        </p:attrNameLst>
                                      </p:cBhvr>
                                      <p:to>
                                        <p:strVal val="visible"/>
                                      </p:to>
                                    </p:set>
                                    <p:anim calcmode="lin" valueType="num">
                                      <p:cBhvr additive="base">
                                        <p:cTn id="43" dur="500" fill="hold"/>
                                        <p:tgtEl>
                                          <p:spTgt spid="2056"/>
                                        </p:tgtEl>
                                        <p:attrNameLst>
                                          <p:attrName>ppt_x</p:attrName>
                                        </p:attrNameLst>
                                      </p:cBhvr>
                                      <p:tavLst>
                                        <p:tav tm="0">
                                          <p:val>
                                            <p:strVal val="#ppt_x"/>
                                          </p:val>
                                        </p:tav>
                                        <p:tav tm="100000">
                                          <p:val>
                                            <p:strVal val="#ppt_x"/>
                                          </p:val>
                                        </p:tav>
                                      </p:tavLst>
                                    </p:anim>
                                    <p:anim calcmode="lin" valueType="num">
                                      <p:cBhvr additive="base">
                                        <p:cTn id="44" dur="500" fill="hold"/>
                                        <p:tgtEl>
                                          <p:spTgt spid="205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55"/>
                                        </p:tgtEl>
                                        <p:attrNameLst>
                                          <p:attrName>style.visibility</p:attrName>
                                        </p:attrNameLst>
                                      </p:cBhvr>
                                      <p:to>
                                        <p:strVal val="visible"/>
                                      </p:to>
                                    </p:set>
                                    <p:anim calcmode="lin" valueType="num">
                                      <p:cBhvr additive="base">
                                        <p:cTn id="53" dur="500" fill="hold"/>
                                        <p:tgtEl>
                                          <p:spTgt spid="2055"/>
                                        </p:tgtEl>
                                        <p:attrNameLst>
                                          <p:attrName>ppt_x</p:attrName>
                                        </p:attrNameLst>
                                      </p:cBhvr>
                                      <p:tavLst>
                                        <p:tav tm="0">
                                          <p:val>
                                            <p:strVal val="#ppt_x"/>
                                          </p:val>
                                        </p:tav>
                                        <p:tav tm="100000">
                                          <p:val>
                                            <p:strVal val="#ppt_x"/>
                                          </p:val>
                                        </p:tav>
                                      </p:tavLst>
                                    </p:anim>
                                    <p:anim calcmode="lin" valueType="num">
                                      <p:cBhvr additive="base">
                                        <p:cTn id="54" dur="500" fill="hold"/>
                                        <p:tgtEl>
                                          <p:spTgt spid="205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P spid="11" grpId="0"/>
      <p:bldP spid="16" grpId="0"/>
      <p:bldP spid="33"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812879" y="191621"/>
            <a:ext cx="13703221"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endParaRPr lang="en-US" dirty="0">
              <a:solidFill>
                <a:srgbClr val="203562"/>
              </a:solidFill>
            </a:endParaRPr>
          </a:p>
        </p:txBody>
      </p:sp>
      <p:sp>
        <p:nvSpPr>
          <p:cNvPr id="38" name="AutoShape 4" descr="http://png.clipart.me/graphics/thumbs/145/business-center-building-office-for-real-estate-brochures-or-web-icon-isometric-vector-eps10_145906124.jpg">
            <a:hlinkClick r:id="rId3"/>
          </p:cNvPr>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1371600" y="2703454"/>
            <a:ext cx="13563599" cy="4497445"/>
            <a:chOff x="3826324" y="2734069"/>
            <a:chExt cx="11595353" cy="3646818"/>
          </a:xfrm>
        </p:grpSpPr>
        <p:sp>
          <p:nvSpPr>
            <p:cNvPr id="17" name="Rectangle 7"/>
            <p:cNvSpPr>
              <a:spLocks noChangeArrowheads="1"/>
            </p:cNvSpPr>
            <p:nvPr/>
          </p:nvSpPr>
          <p:spPr bwMode="auto">
            <a:xfrm>
              <a:off x="10007574" y="5180566"/>
              <a:ext cx="2685142" cy="12003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pPr algn="ctr"/>
              <a:r>
                <a:rPr lang="en-US" altLang="en-US" sz="2400" b="1" dirty="0" smtClean="0">
                  <a:solidFill>
                    <a:schemeClr val="tx2"/>
                  </a:solidFill>
                  <a:latin typeface="Arial"/>
                  <a:cs typeface="Arial"/>
                </a:rPr>
                <a:t>Overseas Payroll /  HR Frameworks</a:t>
              </a:r>
              <a:endParaRPr lang="en-US" altLang="en-US" sz="2400" dirty="0">
                <a:solidFill>
                  <a:schemeClr val="tx2"/>
                </a:solidFill>
                <a:latin typeface="Arial"/>
                <a:cs typeface="Arial"/>
              </a:endParaRPr>
            </a:p>
          </p:txBody>
        </p:sp>
        <p:sp>
          <p:nvSpPr>
            <p:cNvPr id="4" name="Rectangle 3"/>
            <p:cNvSpPr/>
            <p:nvPr/>
          </p:nvSpPr>
          <p:spPr>
            <a:xfrm>
              <a:off x="3826324" y="5277932"/>
              <a:ext cx="2968236"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Winning Globally</a:t>
              </a:r>
            </a:p>
          </p:txBody>
        </p:sp>
        <p:sp>
          <p:nvSpPr>
            <p:cNvPr id="15" name="TextBox 14"/>
            <p:cNvSpPr txBox="1"/>
            <p:nvPr/>
          </p:nvSpPr>
          <p:spPr>
            <a:xfrm>
              <a:off x="13124513" y="5106460"/>
              <a:ext cx="2225503" cy="1200329"/>
            </a:xfrm>
            <a:prstGeom prst="rect">
              <a:avLst/>
            </a:prstGeom>
            <a:noFill/>
          </p:spPr>
          <p:txBody>
            <a:bodyPr wrap="square" rtlCol="0">
              <a:spAutoFit/>
            </a:bodyPr>
            <a:lstStyle/>
            <a:p>
              <a:pPr algn="ctr"/>
              <a:r>
                <a:rPr lang="en-US" altLang="en-US" sz="2400" b="1" dirty="0" smtClean="0">
                  <a:solidFill>
                    <a:schemeClr val="tx2"/>
                  </a:solidFill>
                  <a:latin typeface="Arial"/>
                  <a:cs typeface="Arial"/>
                </a:rPr>
                <a:t>Budgeting for Payroll / HR Costs</a:t>
              </a:r>
              <a:endParaRPr lang="en-US" sz="2400" dirty="0">
                <a:solidFill>
                  <a:schemeClr val="tx2"/>
                </a:solidFill>
              </a:endParaRPr>
            </a:p>
          </p:txBody>
        </p:sp>
        <p:sp>
          <p:nvSpPr>
            <p:cNvPr id="2" name="Rectangle 1"/>
            <p:cNvSpPr/>
            <p:nvPr/>
          </p:nvSpPr>
          <p:spPr>
            <a:xfrm>
              <a:off x="7044795" y="5148494"/>
              <a:ext cx="3041217" cy="830997"/>
            </a:xfrm>
            <a:prstGeom prst="rect">
              <a:avLst/>
            </a:prstGeom>
          </p:spPr>
          <p:txBody>
            <a:bodyPr wrap="none">
              <a:spAutoFit/>
            </a:bodyPr>
            <a:lstStyle/>
            <a:p>
              <a:pPr algn="ctr"/>
              <a:r>
                <a:rPr lang="en-US" altLang="en-US" sz="2400" b="1" dirty="0" smtClean="0">
                  <a:solidFill>
                    <a:schemeClr val="tx2"/>
                  </a:solidFill>
                  <a:latin typeface="Arial"/>
                  <a:cs typeface="Arial"/>
                </a:rPr>
                <a:t>Company Structure</a:t>
              </a:r>
            </a:p>
            <a:p>
              <a:pPr algn="ctr"/>
              <a:r>
                <a:rPr lang="en-US" altLang="en-US" sz="2400" b="1" dirty="0" smtClean="0">
                  <a:solidFill>
                    <a:schemeClr val="tx2"/>
                  </a:solidFill>
                  <a:latin typeface="Arial"/>
                  <a:cs typeface="Arial"/>
                </a:rPr>
                <a:t>&amp; Tax </a:t>
              </a:r>
              <a:endParaRPr lang="en-GB" sz="2400" dirty="0">
                <a:solidFill>
                  <a:schemeClr val="tx2"/>
                </a:solidFill>
              </a:endParaRPr>
            </a:p>
          </p:txBody>
        </p:sp>
        <p:sp>
          <p:nvSpPr>
            <p:cNvPr id="20" name="Oval 19"/>
            <p:cNvSpPr/>
            <p:nvPr/>
          </p:nvSpPr>
          <p:spPr>
            <a:xfrm>
              <a:off x="3917479" y="2779671"/>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grpSp>
          <p:nvGrpSpPr>
            <p:cNvPr id="19" name="Group 18"/>
            <p:cNvGrpSpPr/>
            <p:nvPr/>
          </p:nvGrpSpPr>
          <p:grpSpPr>
            <a:xfrm>
              <a:off x="7257017" y="2734069"/>
              <a:ext cx="2368823" cy="2305390"/>
              <a:chOff x="7215059" y="5873562"/>
              <a:chExt cx="2368823" cy="2305390"/>
            </a:xfrm>
          </p:grpSpPr>
          <p:sp>
            <p:nvSpPr>
              <p:cNvPr id="21" name="Oval 20"/>
              <p:cNvSpPr/>
              <p:nvPr/>
            </p:nvSpPr>
            <p:spPr>
              <a:xfrm>
                <a:off x="7215059" y="5873562"/>
                <a:ext cx="2368823" cy="230539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8653467" y="7247581"/>
                <a:ext cx="663712" cy="663712"/>
              </a:xfrm>
              <a:prstGeom prst="rect">
                <a:avLst/>
              </a:prstGeom>
            </p:spPr>
          </p:pic>
        </p:grpSp>
        <p:grpSp>
          <p:nvGrpSpPr>
            <p:cNvPr id="16" name="Group 15"/>
            <p:cNvGrpSpPr/>
            <p:nvPr/>
          </p:nvGrpSpPr>
          <p:grpSpPr>
            <a:xfrm>
              <a:off x="10165734" y="2734937"/>
              <a:ext cx="2368823" cy="2368823"/>
              <a:chOff x="9855772" y="5731705"/>
              <a:chExt cx="2368823" cy="2368823"/>
            </a:xfrm>
          </p:grpSpPr>
          <p:sp>
            <p:nvSpPr>
              <p:cNvPr id="22" name="Oval 21"/>
              <p:cNvSpPr/>
              <p:nvPr/>
            </p:nvSpPr>
            <p:spPr>
              <a:xfrm>
                <a:off x="9855772" y="5731705"/>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10399082" y="6063663"/>
                <a:ext cx="1282201" cy="1704905"/>
              </a:xfrm>
              <a:prstGeom prst="rect">
                <a:avLst/>
              </a:prstGeom>
            </p:spPr>
          </p:pic>
        </p:grpSp>
        <p:sp>
          <p:nvSpPr>
            <p:cNvPr id="24" name="Oval 23"/>
            <p:cNvSpPr/>
            <p:nvPr/>
          </p:nvSpPr>
          <p:spPr>
            <a:xfrm>
              <a:off x="13052854" y="2734937"/>
              <a:ext cx="2368823" cy="2245714"/>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13437467" y="3203105"/>
              <a:ext cx="1625927" cy="1309375"/>
            </a:xfrm>
            <a:prstGeom prst="rect">
              <a:avLst/>
            </a:prstGeom>
          </p:spPr>
        </p:pic>
      </p:grpSp>
      <p:sp>
        <p:nvSpPr>
          <p:cNvPr id="7" name="Title 6"/>
          <p:cNvSpPr>
            <a:spLocks noGrp="1"/>
          </p:cNvSpPr>
          <p:nvPr>
            <p:ph type="title"/>
          </p:nvPr>
        </p:nvSpPr>
        <p:spPr>
          <a:xfrm>
            <a:off x="4084285" y="191620"/>
            <a:ext cx="12173303" cy="1012889"/>
          </a:xfrm>
        </p:spPr>
        <p:txBody>
          <a:bodyPr>
            <a:normAutofit fontScale="90000"/>
          </a:bodyPr>
          <a:lstStyle/>
          <a:p>
            <a:r>
              <a:rPr lang="en-US" dirty="0">
                <a:solidFill>
                  <a:srgbClr val="203562"/>
                </a:solidFill>
              </a:rPr>
              <a:t>Business considerations for </a:t>
            </a:r>
            <a:r>
              <a:rPr lang="en-US" dirty="0" smtClean="0">
                <a:solidFill>
                  <a:srgbClr val="203562"/>
                </a:solidFill>
              </a:rPr>
              <a:t>the payroll &amp; HR  teams</a:t>
            </a:r>
            <a:endParaRPr lang="en-US" dirty="0"/>
          </a:p>
        </p:txBody>
      </p:sp>
      <p:pic>
        <p:nvPicPr>
          <p:cNvPr id="29" name="Picture 28"/>
          <p:cNvPicPr>
            <a:picLocks noChangeAspect="1"/>
          </p:cNvPicPr>
          <p:nvPr/>
        </p:nvPicPr>
        <p:blipFill>
          <a:blip r:embed="rId7"/>
          <a:stretch>
            <a:fillRect/>
          </a:stretch>
        </p:blipFill>
        <p:spPr>
          <a:xfrm>
            <a:off x="5865418" y="3223255"/>
            <a:ext cx="1049693" cy="1243658"/>
          </a:xfrm>
          <a:prstGeom prst="rect">
            <a:avLst/>
          </a:prstGeom>
        </p:spPr>
      </p:pic>
      <p:pic>
        <p:nvPicPr>
          <p:cNvPr id="31" name="Picture 11" descr="7-icon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01963" y="2822825"/>
            <a:ext cx="2723446" cy="272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743012" y="2438400"/>
            <a:ext cx="4121101" cy="4671118"/>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71600" y="2438400"/>
            <a:ext cx="7230482" cy="4671118"/>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61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9105899" y="2419351"/>
            <a:ext cx="6115051" cy="2613724"/>
          </a:xfrm>
        </p:spPr>
        <p:txBody>
          <a:bodyPr/>
          <a:lstStyle/>
          <a:p>
            <a:pPr algn="l"/>
            <a:r>
              <a:rPr lang="en-US" dirty="0"/>
              <a:t>We have </a:t>
            </a:r>
            <a:r>
              <a:rPr lang="en-US" dirty="0" smtClean="0"/>
              <a:t>lots</a:t>
            </a:r>
          </a:p>
          <a:p>
            <a:pPr algn="l"/>
            <a:r>
              <a:rPr lang="en-US" dirty="0" smtClean="0"/>
              <a:t>in common . . . </a:t>
            </a:r>
            <a:endParaRPr lang="en-GB" dirty="0"/>
          </a:p>
        </p:txBody>
      </p:sp>
      <p:sp>
        <p:nvSpPr>
          <p:cNvPr id="4" name="Title 3"/>
          <p:cNvSpPr>
            <a:spLocks noGrp="1"/>
          </p:cNvSpPr>
          <p:nvPr>
            <p:ph type="title"/>
          </p:nvPr>
        </p:nvSpPr>
        <p:spPr>
          <a:xfrm>
            <a:off x="4083762" y="409197"/>
            <a:ext cx="12173303" cy="1012889"/>
          </a:xfrm>
        </p:spPr>
        <p:txBody>
          <a:bodyPr>
            <a:noAutofit/>
          </a:bodyPr>
          <a:lstStyle/>
          <a:p>
            <a:r>
              <a:rPr lang="en-US" dirty="0" smtClean="0"/>
              <a:t>Value the diversity Across </a:t>
            </a:r>
            <a:r>
              <a:rPr lang="en-US" dirty="0"/>
              <a:t>the Pond</a:t>
            </a:r>
            <a:r>
              <a:rPr lang="en-GB" sz="4400" dirty="0"/>
              <a:t/>
            </a:r>
            <a:br>
              <a:rPr lang="en-GB" sz="4400" dirty="0"/>
            </a:br>
            <a:endParaRPr lang="en-GB" sz="4400" dirty="0"/>
          </a:p>
        </p:txBody>
      </p:sp>
      <p:sp>
        <p:nvSpPr>
          <p:cNvPr id="6" name="object 8"/>
          <p:cNvSpPr/>
          <p:nvPr/>
        </p:nvSpPr>
        <p:spPr>
          <a:xfrm>
            <a:off x="1109512" y="2705622"/>
            <a:ext cx="7626350" cy="4469367"/>
          </a:xfrm>
          <a:prstGeom prst="rect">
            <a:avLst/>
          </a:prstGeom>
          <a:blipFill>
            <a:blip r:embed="rId3" cstate="print"/>
            <a:stretch>
              <a:fillRect/>
            </a:stretch>
          </a:blipFill>
        </p:spPr>
        <p:txBody>
          <a:bodyPr wrap="square" lIns="0" tIns="0" rIns="0" bIns="0" rtlCol="0">
            <a:noAutofit/>
          </a:bodyPr>
          <a:lstStyle/>
          <a:p>
            <a:pPr defTabSz="725620"/>
            <a:endParaRPr sz="2857">
              <a:solidFill>
                <a:srgbClr val="101121"/>
              </a:solidFill>
            </a:endParaRPr>
          </a:p>
        </p:txBody>
      </p:sp>
    </p:spTree>
    <p:extLst>
      <p:ext uri="{BB962C8B-B14F-4D97-AF65-F5344CB8AC3E}">
        <p14:creationId xmlns:p14="http://schemas.microsoft.com/office/powerpoint/2010/main" val="36561564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84285" y="28829"/>
            <a:ext cx="12173303" cy="1012889"/>
          </a:xfrm>
        </p:spPr>
        <p:txBody>
          <a:bodyPr>
            <a:normAutofit/>
          </a:bodyPr>
          <a:lstStyle/>
          <a:p>
            <a:r>
              <a:rPr lang="en-US" sz="4400" dirty="0" smtClean="0"/>
              <a:t>Royalty</a:t>
            </a:r>
            <a:endParaRPr lang="en-GB" sz="4400" dirty="0"/>
          </a:p>
        </p:txBody>
      </p:sp>
      <p:grpSp>
        <p:nvGrpSpPr>
          <p:cNvPr id="9" name="Group 8"/>
          <p:cNvGrpSpPr/>
          <p:nvPr/>
        </p:nvGrpSpPr>
        <p:grpSpPr>
          <a:xfrm>
            <a:off x="10212888" y="1789119"/>
            <a:ext cx="5001016" cy="5029652"/>
            <a:chOff x="7494810" y="3744888"/>
            <a:chExt cx="1267968" cy="127522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810" y="4123883"/>
              <a:ext cx="1267968" cy="8962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4810" y="3744888"/>
              <a:ext cx="1267968" cy="378995"/>
            </a:xfrm>
            <a:prstGeom prst="rect">
              <a:avLst/>
            </a:prstGeom>
          </p:spPr>
        </p:pic>
      </p:grpSp>
      <p:pic>
        <p:nvPicPr>
          <p:cNvPr id="3074" name="Picture 2" descr="http://abcnews.go.com/images/Entertainment/gty_kardashian_family_thg_111219_wblo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696" y="3033486"/>
            <a:ext cx="8094924" cy="341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052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84285" y="0"/>
            <a:ext cx="12173303" cy="1012889"/>
          </a:xfrm>
        </p:spPr>
        <p:txBody>
          <a:bodyPr>
            <a:normAutofit/>
          </a:bodyPr>
          <a:lstStyle/>
          <a:p>
            <a:r>
              <a:rPr lang="en-US" sz="4400" dirty="0" smtClean="0"/>
              <a:t>Haute Cuisine</a:t>
            </a:r>
            <a:endParaRPr lang="en-GB" sz="4400" dirty="0"/>
          </a:p>
        </p:txBody>
      </p:sp>
      <p:grpSp>
        <p:nvGrpSpPr>
          <p:cNvPr id="6" name="Group 5"/>
          <p:cNvGrpSpPr/>
          <p:nvPr/>
        </p:nvGrpSpPr>
        <p:grpSpPr>
          <a:xfrm>
            <a:off x="8376622" y="3061034"/>
            <a:ext cx="4609560" cy="3229917"/>
            <a:chOff x="7525290" y="2699084"/>
            <a:chExt cx="1207008" cy="84575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290" y="3168316"/>
              <a:ext cx="1207008" cy="3765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290" y="2699084"/>
              <a:ext cx="1207008" cy="469232"/>
            </a:xfrm>
            <a:prstGeom prst="rect">
              <a:avLst/>
            </a:prstGeom>
          </p:spPr>
        </p:pic>
      </p:grpSp>
      <p:grpSp>
        <p:nvGrpSpPr>
          <p:cNvPr id="10" name="Group 9"/>
          <p:cNvGrpSpPr/>
          <p:nvPr/>
        </p:nvGrpSpPr>
        <p:grpSpPr>
          <a:xfrm>
            <a:off x="2362202" y="2699085"/>
            <a:ext cx="3680080" cy="4161283"/>
            <a:chOff x="10641870" y="2596969"/>
            <a:chExt cx="1146048" cy="1295904"/>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1870" y="2596969"/>
              <a:ext cx="1146048" cy="46628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1870" y="3063252"/>
              <a:ext cx="1146048" cy="829621"/>
            </a:xfrm>
            <a:prstGeom prst="rect">
              <a:avLst/>
            </a:prstGeom>
          </p:spPr>
        </p:pic>
      </p:grpSp>
    </p:spTree>
    <p:extLst>
      <p:ext uri="{BB962C8B-B14F-4D97-AF65-F5344CB8AC3E}">
        <p14:creationId xmlns:p14="http://schemas.microsoft.com/office/powerpoint/2010/main" val="36442128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84285" y="16256"/>
            <a:ext cx="12173303" cy="1012889"/>
          </a:xfrm>
        </p:spPr>
        <p:txBody>
          <a:bodyPr>
            <a:normAutofit/>
          </a:bodyPr>
          <a:lstStyle/>
          <a:p>
            <a:r>
              <a:rPr lang="en-US" sz="4400" dirty="0" smtClean="0"/>
              <a:t>But there are differences …</a:t>
            </a:r>
            <a:endParaRPr lang="en-GB" sz="4400" dirty="0"/>
          </a:p>
        </p:txBody>
      </p:sp>
      <p:sp>
        <p:nvSpPr>
          <p:cNvPr id="10" name="object 9"/>
          <p:cNvSpPr/>
          <p:nvPr/>
        </p:nvSpPr>
        <p:spPr>
          <a:xfrm>
            <a:off x="9666871" y="2257469"/>
            <a:ext cx="4963529" cy="4569216"/>
          </a:xfrm>
          <a:prstGeom prst="rect">
            <a:avLst/>
          </a:prstGeom>
          <a:blipFill>
            <a:blip r:embed="rId3" cstate="print"/>
            <a:stretch>
              <a:fillRect/>
            </a:stretch>
          </a:blipFill>
        </p:spPr>
        <p:txBody>
          <a:bodyPr wrap="square" lIns="0" tIns="0" rIns="0" bIns="0" rtlCol="0">
            <a:noAutofit/>
          </a:bodyPr>
          <a:lstStyle/>
          <a:p>
            <a:pPr defTabSz="725620"/>
            <a:endParaRPr sz="2857">
              <a:solidFill>
                <a:srgbClr val="101121"/>
              </a:solidFill>
            </a:endParaRPr>
          </a:p>
        </p:txBody>
      </p:sp>
      <p:sp>
        <p:nvSpPr>
          <p:cNvPr id="2" name="Rectangle 1"/>
          <p:cNvSpPr/>
          <p:nvPr/>
        </p:nvSpPr>
        <p:spPr>
          <a:xfrm>
            <a:off x="1538872" y="2269558"/>
            <a:ext cx="8127999" cy="4901334"/>
          </a:xfrm>
          <a:prstGeom prst="rect">
            <a:avLst/>
          </a:prstGeom>
        </p:spPr>
        <p:txBody>
          <a:bodyPr lIns="91431" tIns="45716" rIns="91431" bIns="45716">
            <a:spAutoFit/>
          </a:bodyPr>
          <a:lstStyle/>
          <a:p>
            <a:pPr marL="591603" marR="91106" indent="-571445" defTabSz="725620">
              <a:lnSpc>
                <a:spcPts val="5356"/>
              </a:lnSpc>
              <a:spcBef>
                <a:spcPts val="267"/>
              </a:spcBef>
              <a:buFont typeface="Arial" panose="020B0604020202020204" pitchFamily="34" charset="0"/>
              <a:buChar char="•"/>
            </a:pPr>
            <a:r>
              <a:rPr lang="en-US" sz="4000" spc="-6" dirty="0">
                <a:solidFill>
                  <a:srgbClr val="101121"/>
                </a:solidFill>
                <a:latin typeface="Arial"/>
                <a:cs typeface="Arial"/>
              </a:rPr>
              <a:t>Languag</a:t>
            </a:r>
            <a:r>
              <a:rPr lang="en-US" sz="4000" dirty="0">
                <a:solidFill>
                  <a:srgbClr val="101121"/>
                </a:solidFill>
                <a:latin typeface="Arial"/>
                <a:cs typeface="Arial"/>
              </a:rPr>
              <a:t>e</a:t>
            </a:r>
            <a:r>
              <a:rPr lang="en-US" sz="4000" spc="-22" dirty="0">
                <a:solidFill>
                  <a:srgbClr val="101121"/>
                </a:solidFill>
                <a:latin typeface="Arial"/>
                <a:cs typeface="Arial"/>
              </a:rPr>
              <a:t> </a:t>
            </a:r>
            <a:r>
              <a:rPr lang="en-US" sz="4000" dirty="0">
                <a:solidFill>
                  <a:srgbClr val="101121"/>
                </a:solidFill>
                <a:latin typeface="Arial"/>
                <a:cs typeface="Arial"/>
              </a:rPr>
              <a:t>– a US dr</a:t>
            </a:r>
            <a:r>
              <a:rPr lang="en-US" sz="4000" spc="-14" dirty="0">
                <a:solidFill>
                  <a:srgbClr val="101121"/>
                </a:solidFill>
                <a:latin typeface="Arial"/>
                <a:cs typeface="Arial"/>
              </a:rPr>
              <a:t>a</a:t>
            </a:r>
            <a:r>
              <a:rPr lang="en-US" sz="4000" dirty="0">
                <a:solidFill>
                  <a:srgbClr val="101121"/>
                </a:solidFill>
                <a:latin typeface="Arial"/>
                <a:cs typeface="Arial"/>
              </a:rPr>
              <a:t>ft</a:t>
            </a:r>
            <a:r>
              <a:rPr lang="en-US" sz="4000" spc="-14" dirty="0">
                <a:solidFill>
                  <a:srgbClr val="101121"/>
                </a:solidFill>
                <a:latin typeface="Arial"/>
                <a:cs typeface="Arial"/>
              </a:rPr>
              <a:t>e</a:t>
            </a:r>
            <a:r>
              <a:rPr lang="en-US" sz="4000" dirty="0">
                <a:solidFill>
                  <a:srgbClr val="101121"/>
                </a:solidFill>
                <a:latin typeface="Arial"/>
                <a:cs typeface="Arial"/>
              </a:rPr>
              <a:t>d</a:t>
            </a:r>
            <a:r>
              <a:rPr lang="en-US" sz="4000" spc="-22" dirty="0">
                <a:solidFill>
                  <a:srgbClr val="101121"/>
                </a:solidFill>
                <a:latin typeface="Arial"/>
                <a:cs typeface="Arial"/>
              </a:rPr>
              <a:t> </a:t>
            </a:r>
            <a:r>
              <a:rPr lang="en-US" sz="4000" dirty="0">
                <a:solidFill>
                  <a:srgbClr val="101121"/>
                </a:solidFill>
                <a:latin typeface="Arial"/>
                <a:cs typeface="Arial"/>
              </a:rPr>
              <a:t>contr</a:t>
            </a:r>
            <a:r>
              <a:rPr lang="en-US" sz="4000" spc="-22" dirty="0">
                <a:solidFill>
                  <a:srgbClr val="101121"/>
                </a:solidFill>
                <a:latin typeface="Arial"/>
                <a:cs typeface="Arial"/>
              </a:rPr>
              <a:t>a</a:t>
            </a:r>
            <a:r>
              <a:rPr lang="en-US" sz="4000" dirty="0">
                <a:solidFill>
                  <a:srgbClr val="101121"/>
                </a:solidFill>
                <a:latin typeface="Arial"/>
                <a:cs typeface="Arial"/>
              </a:rPr>
              <a:t>ct</a:t>
            </a:r>
            <a:r>
              <a:rPr lang="en-US" sz="4000" spc="-30" dirty="0">
                <a:solidFill>
                  <a:srgbClr val="101121"/>
                </a:solidFill>
                <a:latin typeface="Arial"/>
                <a:cs typeface="Arial"/>
              </a:rPr>
              <a:t> </a:t>
            </a:r>
            <a:r>
              <a:rPr lang="en-US" sz="4000" dirty="0">
                <a:solidFill>
                  <a:srgbClr val="101121"/>
                </a:solidFill>
                <a:latin typeface="Arial"/>
                <a:cs typeface="Arial"/>
              </a:rPr>
              <a:t>d</a:t>
            </a:r>
            <a:r>
              <a:rPr lang="en-US" sz="4000" spc="-14" dirty="0">
                <a:solidFill>
                  <a:srgbClr val="101121"/>
                </a:solidFill>
                <a:latin typeface="Arial"/>
                <a:cs typeface="Arial"/>
              </a:rPr>
              <a:t>o</a:t>
            </a:r>
            <a:r>
              <a:rPr lang="en-US" sz="4000" dirty="0">
                <a:solidFill>
                  <a:srgbClr val="101121"/>
                </a:solidFill>
                <a:latin typeface="Arial"/>
                <a:cs typeface="Arial"/>
              </a:rPr>
              <a:t>es n</a:t>
            </a:r>
            <a:r>
              <a:rPr lang="en-US" sz="4000" spc="-14" dirty="0">
                <a:solidFill>
                  <a:srgbClr val="101121"/>
                </a:solidFill>
                <a:latin typeface="Arial"/>
                <a:cs typeface="Arial"/>
              </a:rPr>
              <a:t>o</a:t>
            </a:r>
            <a:r>
              <a:rPr lang="en-US" sz="4000" dirty="0">
                <a:solidFill>
                  <a:srgbClr val="101121"/>
                </a:solidFill>
                <a:latin typeface="Arial"/>
                <a:cs typeface="Arial"/>
              </a:rPr>
              <a:t>t </a:t>
            </a:r>
            <a:r>
              <a:rPr lang="en-US" sz="4000" spc="-14" dirty="0">
                <a:solidFill>
                  <a:srgbClr val="101121"/>
                </a:solidFill>
                <a:latin typeface="Arial"/>
                <a:cs typeface="Arial"/>
              </a:rPr>
              <a:t>a</a:t>
            </a:r>
            <a:r>
              <a:rPr lang="en-US" sz="4000" dirty="0">
                <a:solidFill>
                  <a:srgbClr val="101121"/>
                </a:solidFill>
                <a:latin typeface="Arial"/>
                <a:cs typeface="Arial"/>
              </a:rPr>
              <a:t>lways</a:t>
            </a:r>
            <a:r>
              <a:rPr lang="en-US" sz="4000" spc="-22" dirty="0">
                <a:solidFill>
                  <a:srgbClr val="101121"/>
                </a:solidFill>
                <a:latin typeface="Arial"/>
                <a:cs typeface="Arial"/>
              </a:rPr>
              <a:t> </a:t>
            </a:r>
            <a:r>
              <a:rPr lang="en-US" sz="4000" dirty="0">
                <a:solidFill>
                  <a:srgbClr val="101121"/>
                </a:solidFill>
                <a:latin typeface="Arial"/>
                <a:cs typeface="Arial"/>
              </a:rPr>
              <a:t>tra</a:t>
            </a:r>
            <a:r>
              <a:rPr lang="en-US" sz="4000" spc="-22" dirty="0">
                <a:solidFill>
                  <a:srgbClr val="101121"/>
                </a:solidFill>
                <a:latin typeface="Arial"/>
                <a:cs typeface="Arial"/>
              </a:rPr>
              <a:t>n</a:t>
            </a:r>
            <a:r>
              <a:rPr lang="en-US" sz="4000" dirty="0">
                <a:solidFill>
                  <a:srgbClr val="101121"/>
                </a:solidFill>
                <a:latin typeface="Arial"/>
                <a:cs typeface="Arial"/>
              </a:rPr>
              <a:t>slate</a:t>
            </a:r>
            <a:r>
              <a:rPr lang="en-US" sz="4000" spc="-30" dirty="0">
                <a:solidFill>
                  <a:srgbClr val="101121"/>
                </a:solidFill>
                <a:latin typeface="Arial"/>
                <a:cs typeface="Arial"/>
              </a:rPr>
              <a:t> </a:t>
            </a:r>
            <a:r>
              <a:rPr lang="en-US" sz="4000" dirty="0">
                <a:solidFill>
                  <a:srgbClr val="101121"/>
                </a:solidFill>
                <a:latin typeface="Arial"/>
                <a:cs typeface="Arial"/>
              </a:rPr>
              <a:t>in the UK</a:t>
            </a:r>
          </a:p>
          <a:p>
            <a:pPr marL="591603" marR="91106" indent="-571445" defTabSz="725620">
              <a:lnSpc>
                <a:spcPts val="5356"/>
              </a:lnSpc>
              <a:spcBef>
                <a:spcPts val="267"/>
              </a:spcBef>
              <a:buFont typeface="Arial" panose="020B0604020202020204" pitchFamily="34" charset="0"/>
              <a:buChar char="•"/>
            </a:pPr>
            <a:endParaRPr lang="en-US" sz="4000" dirty="0">
              <a:solidFill>
                <a:srgbClr val="101121"/>
              </a:solidFill>
              <a:latin typeface="Arial"/>
              <a:cs typeface="Arial"/>
            </a:endParaRPr>
          </a:p>
          <a:p>
            <a:pPr marL="591603" marR="140007" indent="-571445" defTabSz="725620">
              <a:lnSpc>
                <a:spcPct val="100041"/>
              </a:lnSpc>
              <a:spcBef>
                <a:spcPts val="1224"/>
              </a:spcBef>
              <a:buFont typeface="Arial" panose="020B0604020202020204" pitchFamily="34" charset="0"/>
              <a:buChar char="•"/>
            </a:pPr>
            <a:r>
              <a:rPr lang="en-US" sz="4000" dirty="0">
                <a:solidFill>
                  <a:srgbClr val="101121"/>
                </a:solidFill>
                <a:latin typeface="Arial"/>
                <a:cs typeface="Arial"/>
              </a:rPr>
              <a:t>L</a:t>
            </a:r>
            <a:r>
              <a:rPr lang="en-US" sz="4000" spc="-14" dirty="0">
                <a:solidFill>
                  <a:srgbClr val="101121"/>
                </a:solidFill>
                <a:latin typeface="Arial"/>
                <a:cs typeface="Arial"/>
              </a:rPr>
              <a:t>e</a:t>
            </a:r>
            <a:r>
              <a:rPr lang="en-US" sz="4000" dirty="0">
                <a:solidFill>
                  <a:srgbClr val="101121"/>
                </a:solidFill>
                <a:latin typeface="Arial"/>
                <a:cs typeface="Arial"/>
              </a:rPr>
              <a:t>g</a:t>
            </a:r>
            <a:r>
              <a:rPr lang="en-US" sz="4000" spc="-14" dirty="0">
                <a:solidFill>
                  <a:srgbClr val="101121"/>
                </a:solidFill>
                <a:latin typeface="Arial"/>
                <a:cs typeface="Arial"/>
              </a:rPr>
              <a:t>a</a:t>
            </a:r>
            <a:r>
              <a:rPr lang="en-US" sz="4000" dirty="0">
                <a:solidFill>
                  <a:srgbClr val="101121"/>
                </a:solidFill>
                <a:latin typeface="Arial"/>
                <a:cs typeface="Arial"/>
              </a:rPr>
              <a:t>l sy</a:t>
            </a:r>
            <a:r>
              <a:rPr lang="en-US" sz="4000" spc="14" dirty="0">
                <a:solidFill>
                  <a:srgbClr val="101121"/>
                </a:solidFill>
                <a:latin typeface="Arial"/>
                <a:cs typeface="Arial"/>
              </a:rPr>
              <a:t>s</a:t>
            </a:r>
            <a:r>
              <a:rPr lang="en-US" sz="4000" dirty="0">
                <a:solidFill>
                  <a:srgbClr val="101121"/>
                </a:solidFill>
                <a:latin typeface="Arial"/>
                <a:cs typeface="Arial"/>
              </a:rPr>
              <a:t>te</a:t>
            </a:r>
            <a:r>
              <a:rPr lang="en-US" sz="4000" spc="-22" dirty="0">
                <a:solidFill>
                  <a:srgbClr val="101121"/>
                </a:solidFill>
                <a:latin typeface="Arial"/>
                <a:cs typeface="Arial"/>
              </a:rPr>
              <a:t>m</a:t>
            </a:r>
            <a:r>
              <a:rPr lang="en-US" sz="4000" dirty="0">
                <a:solidFill>
                  <a:srgbClr val="101121"/>
                </a:solidFill>
                <a:latin typeface="Arial"/>
                <a:cs typeface="Arial"/>
              </a:rPr>
              <a:t>s:</a:t>
            </a:r>
            <a:r>
              <a:rPr lang="en-US" sz="4000" spc="-46" dirty="0">
                <a:solidFill>
                  <a:srgbClr val="101121"/>
                </a:solidFill>
                <a:latin typeface="Arial"/>
                <a:cs typeface="Arial"/>
              </a:rPr>
              <a:t> </a:t>
            </a:r>
            <a:r>
              <a:rPr lang="en-US" sz="4000" dirty="0">
                <a:solidFill>
                  <a:srgbClr val="101121"/>
                </a:solidFill>
                <a:latin typeface="Arial"/>
                <a:cs typeface="Arial"/>
              </a:rPr>
              <a:t>b</a:t>
            </a:r>
            <a:r>
              <a:rPr lang="en-US" sz="4000" spc="-14" dirty="0">
                <a:solidFill>
                  <a:srgbClr val="101121"/>
                </a:solidFill>
                <a:latin typeface="Arial"/>
                <a:cs typeface="Arial"/>
              </a:rPr>
              <a:t>o</a:t>
            </a:r>
            <a:r>
              <a:rPr lang="en-US" sz="4000" dirty="0">
                <a:solidFill>
                  <a:srgbClr val="101121"/>
                </a:solidFill>
                <a:latin typeface="Arial"/>
                <a:cs typeface="Arial"/>
              </a:rPr>
              <a:t>th com</a:t>
            </a:r>
            <a:r>
              <a:rPr lang="en-US" sz="4000" spc="-22" dirty="0">
                <a:solidFill>
                  <a:srgbClr val="101121"/>
                </a:solidFill>
                <a:latin typeface="Arial"/>
                <a:cs typeface="Arial"/>
              </a:rPr>
              <a:t>m</a:t>
            </a:r>
            <a:r>
              <a:rPr lang="en-US" sz="4000" dirty="0">
                <a:solidFill>
                  <a:srgbClr val="101121"/>
                </a:solidFill>
                <a:latin typeface="Arial"/>
                <a:cs typeface="Arial"/>
              </a:rPr>
              <a:t>on</a:t>
            </a:r>
            <a:r>
              <a:rPr lang="en-US" sz="4000" spc="-40" dirty="0">
                <a:solidFill>
                  <a:srgbClr val="101121"/>
                </a:solidFill>
                <a:latin typeface="Arial"/>
                <a:cs typeface="Arial"/>
              </a:rPr>
              <a:t> </a:t>
            </a:r>
            <a:r>
              <a:rPr lang="en-US" sz="4000" dirty="0">
                <a:solidFill>
                  <a:srgbClr val="101121"/>
                </a:solidFill>
                <a:latin typeface="Arial"/>
                <a:cs typeface="Arial"/>
              </a:rPr>
              <a:t>l</a:t>
            </a:r>
            <a:r>
              <a:rPr lang="en-US" sz="4000" spc="-14" dirty="0">
                <a:solidFill>
                  <a:srgbClr val="101121"/>
                </a:solidFill>
                <a:latin typeface="Arial"/>
                <a:cs typeface="Arial"/>
              </a:rPr>
              <a:t>a</a:t>
            </a:r>
            <a:r>
              <a:rPr lang="en-US" sz="4000" dirty="0">
                <a:solidFill>
                  <a:srgbClr val="101121"/>
                </a:solidFill>
                <a:latin typeface="Arial"/>
                <a:cs typeface="Arial"/>
              </a:rPr>
              <a:t>w sy</a:t>
            </a:r>
            <a:r>
              <a:rPr lang="en-US" sz="4000" spc="14" dirty="0">
                <a:solidFill>
                  <a:srgbClr val="101121"/>
                </a:solidFill>
                <a:latin typeface="Arial"/>
                <a:cs typeface="Arial"/>
              </a:rPr>
              <a:t>s</a:t>
            </a:r>
            <a:r>
              <a:rPr lang="en-US" sz="4000" dirty="0">
                <a:solidFill>
                  <a:srgbClr val="101121"/>
                </a:solidFill>
                <a:latin typeface="Arial"/>
                <a:cs typeface="Arial"/>
              </a:rPr>
              <a:t>t</a:t>
            </a:r>
            <a:r>
              <a:rPr lang="en-US" sz="4000" spc="-14" dirty="0">
                <a:solidFill>
                  <a:srgbClr val="101121"/>
                </a:solidFill>
                <a:latin typeface="Arial"/>
                <a:cs typeface="Arial"/>
              </a:rPr>
              <a:t>e</a:t>
            </a:r>
            <a:r>
              <a:rPr lang="en-US" sz="4000" dirty="0">
                <a:solidFill>
                  <a:srgbClr val="101121"/>
                </a:solidFill>
                <a:latin typeface="Arial"/>
                <a:cs typeface="Arial"/>
              </a:rPr>
              <a:t>ms b</a:t>
            </a:r>
            <a:r>
              <a:rPr lang="en-US" sz="4000" spc="-14" dirty="0">
                <a:solidFill>
                  <a:srgbClr val="101121"/>
                </a:solidFill>
                <a:latin typeface="Arial"/>
                <a:cs typeface="Arial"/>
              </a:rPr>
              <a:t>u</a:t>
            </a:r>
            <a:r>
              <a:rPr lang="en-US" sz="4000" dirty="0">
                <a:solidFill>
                  <a:srgbClr val="101121"/>
                </a:solidFill>
                <a:latin typeface="Arial"/>
                <a:cs typeface="Arial"/>
              </a:rPr>
              <a:t>t very</a:t>
            </a:r>
            <a:r>
              <a:rPr lang="en-US" sz="4000" spc="-30" dirty="0">
                <a:solidFill>
                  <a:srgbClr val="101121"/>
                </a:solidFill>
                <a:latin typeface="Arial"/>
                <a:cs typeface="Arial"/>
              </a:rPr>
              <a:t> </a:t>
            </a:r>
            <a:r>
              <a:rPr lang="en-US" sz="4000" dirty="0">
                <a:solidFill>
                  <a:srgbClr val="101121"/>
                </a:solidFill>
                <a:latin typeface="Arial"/>
                <a:cs typeface="Arial"/>
              </a:rPr>
              <a:t>di</a:t>
            </a:r>
            <a:r>
              <a:rPr lang="en-US" sz="4000" spc="-22" dirty="0">
                <a:solidFill>
                  <a:srgbClr val="101121"/>
                </a:solidFill>
                <a:latin typeface="Arial"/>
                <a:cs typeface="Arial"/>
              </a:rPr>
              <a:t>f</a:t>
            </a:r>
            <a:r>
              <a:rPr lang="en-US" sz="4000" dirty="0">
                <a:solidFill>
                  <a:srgbClr val="101121"/>
                </a:solidFill>
                <a:latin typeface="Arial"/>
                <a:cs typeface="Arial"/>
              </a:rPr>
              <a:t>fer</a:t>
            </a:r>
            <a:r>
              <a:rPr lang="en-US" sz="4000" spc="-22" dirty="0">
                <a:solidFill>
                  <a:srgbClr val="101121"/>
                </a:solidFill>
                <a:latin typeface="Arial"/>
                <a:cs typeface="Arial"/>
              </a:rPr>
              <a:t>e</a:t>
            </a:r>
            <a:r>
              <a:rPr lang="en-US" sz="4000" dirty="0">
                <a:solidFill>
                  <a:srgbClr val="101121"/>
                </a:solidFill>
                <a:latin typeface="Arial"/>
                <a:cs typeface="Arial"/>
              </a:rPr>
              <a:t>nt, i</a:t>
            </a:r>
            <a:r>
              <a:rPr lang="en-US" sz="4000" spc="-14" dirty="0">
                <a:solidFill>
                  <a:srgbClr val="101121"/>
                </a:solidFill>
                <a:latin typeface="Arial"/>
                <a:cs typeface="Arial"/>
              </a:rPr>
              <a:t>n</a:t>
            </a:r>
            <a:r>
              <a:rPr lang="en-US" sz="4000" dirty="0">
                <a:solidFill>
                  <a:srgbClr val="101121"/>
                </a:solidFill>
                <a:latin typeface="Arial"/>
                <a:cs typeface="Arial"/>
              </a:rPr>
              <a:t>clu</a:t>
            </a:r>
            <a:r>
              <a:rPr lang="en-US" sz="4000" spc="-22" dirty="0">
                <a:solidFill>
                  <a:srgbClr val="101121"/>
                </a:solidFill>
                <a:latin typeface="Arial"/>
                <a:cs typeface="Arial"/>
              </a:rPr>
              <a:t>d</a:t>
            </a:r>
            <a:r>
              <a:rPr lang="en-US" sz="4000" dirty="0">
                <a:solidFill>
                  <a:srgbClr val="101121"/>
                </a:solidFill>
                <a:latin typeface="Arial"/>
                <a:cs typeface="Arial"/>
              </a:rPr>
              <a:t>i</a:t>
            </a:r>
            <a:r>
              <a:rPr lang="en-US" sz="4000" spc="-14" dirty="0">
                <a:solidFill>
                  <a:srgbClr val="101121"/>
                </a:solidFill>
                <a:latin typeface="Arial"/>
                <a:cs typeface="Arial"/>
              </a:rPr>
              <a:t>n</a:t>
            </a:r>
            <a:r>
              <a:rPr lang="en-US" sz="4000" dirty="0">
                <a:solidFill>
                  <a:srgbClr val="101121"/>
                </a:solidFill>
                <a:latin typeface="Arial"/>
                <a:cs typeface="Arial"/>
              </a:rPr>
              <a:t>g e</a:t>
            </a:r>
            <a:r>
              <a:rPr lang="en-US" sz="4000" spc="-22" dirty="0">
                <a:solidFill>
                  <a:srgbClr val="101121"/>
                </a:solidFill>
                <a:latin typeface="Arial"/>
                <a:cs typeface="Arial"/>
              </a:rPr>
              <a:t>m</a:t>
            </a:r>
            <a:r>
              <a:rPr lang="en-US" sz="4000" dirty="0">
                <a:solidFill>
                  <a:srgbClr val="101121"/>
                </a:solidFill>
                <a:latin typeface="Arial"/>
                <a:cs typeface="Arial"/>
              </a:rPr>
              <a:t>p</a:t>
            </a:r>
            <a:r>
              <a:rPr lang="en-US" sz="4000" spc="-14" dirty="0">
                <a:solidFill>
                  <a:srgbClr val="101121"/>
                </a:solidFill>
                <a:latin typeface="Arial"/>
                <a:cs typeface="Arial"/>
              </a:rPr>
              <a:t>l</a:t>
            </a:r>
            <a:r>
              <a:rPr lang="en-US" sz="4000" dirty="0">
                <a:solidFill>
                  <a:srgbClr val="101121"/>
                </a:solidFill>
                <a:latin typeface="Arial"/>
                <a:cs typeface="Arial"/>
              </a:rPr>
              <a:t>oym</a:t>
            </a:r>
            <a:r>
              <a:rPr lang="en-US" sz="4000" spc="-22" dirty="0">
                <a:solidFill>
                  <a:srgbClr val="101121"/>
                </a:solidFill>
                <a:latin typeface="Arial"/>
                <a:cs typeface="Arial"/>
              </a:rPr>
              <a:t>e</a:t>
            </a:r>
            <a:r>
              <a:rPr lang="en-US" sz="4000" dirty="0">
                <a:solidFill>
                  <a:srgbClr val="101121"/>
                </a:solidFill>
                <a:latin typeface="Arial"/>
                <a:cs typeface="Arial"/>
              </a:rPr>
              <a:t>nt law</a:t>
            </a:r>
          </a:p>
        </p:txBody>
      </p:sp>
    </p:spTree>
    <p:extLst>
      <p:ext uri="{BB962C8B-B14F-4D97-AF65-F5344CB8AC3E}">
        <p14:creationId xmlns:p14="http://schemas.microsoft.com/office/powerpoint/2010/main" val="31707496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90550" y="4156530"/>
            <a:ext cx="3371850" cy="180975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1"/>
                </a:solidFill>
                <a:latin typeface="Arial" panose="020B0604020202020204" pitchFamily="34" charset="0"/>
                <a:cs typeface="Arial" panose="020B0604020202020204" pitchFamily="34" charset="0"/>
              </a:rPr>
              <a:t>Local</a:t>
            </a:r>
            <a:r>
              <a:rPr lang="en-US" sz="3200" dirty="0" smtClean="0">
                <a:solidFill>
                  <a:schemeClr val="tx1"/>
                </a:solidFill>
                <a:latin typeface="Arial" panose="020B0604020202020204" pitchFamily="34" charset="0"/>
                <a:cs typeface="Arial" panose="020B0604020202020204" pitchFamily="34" charset="0"/>
              </a:rPr>
              <a:t> </a:t>
            </a:r>
            <a:r>
              <a:rPr lang="en-US" sz="3200" b="1" dirty="0" smtClean="0">
                <a:solidFill>
                  <a:schemeClr val="tx1"/>
                </a:solidFill>
                <a:latin typeface="Arial" panose="020B0604020202020204" pitchFamily="34" charset="0"/>
                <a:cs typeface="Arial" panose="020B0604020202020204" pitchFamily="34" charset="0"/>
              </a:rPr>
              <a:t>Hire Employees</a:t>
            </a:r>
            <a:endParaRPr lang="en-US" sz="3200" b="1"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6046270" y="1865412"/>
            <a:ext cx="3848100" cy="2168684"/>
          </a:xfrm>
          <a:prstGeom prst="round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International Staffing </a:t>
            </a:r>
          </a:p>
          <a:p>
            <a:pPr algn="ctr"/>
            <a:r>
              <a:rPr lang="en-US" sz="4000" b="1" dirty="0">
                <a:solidFill>
                  <a:schemeClr val="tx1"/>
                </a:solidFill>
                <a:latin typeface="Arial" panose="020B0604020202020204" pitchFamily="34" charset="0"/>
                <a:cs typeface="Arial" panose="020B0604020202020204" pitchFamily="34" charset="0"/>
              </a:rPr>
              <a:t>Profile</a:t>
            </a:r>
          </a:p>
        </p:txBody>
      </p:sp>
      <p:sp>
        <p:nvSpPr>
          <p:cNvPr id="20" name="Right Arrow 19"/>
          <p:cNvSpPr/>
          <p:nvPr/>
        </p:nvSpPr>
        <p:spPr>
          <a:xfrm rot="8853614">
            <a:off x="4263695" y="3914214"/>
            <a:ext cx="978408" cy="484632"/>
          </a:xfrm>
          <a:prstGeom prst="rightArrow">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4" name="Straight Arrow Connector 3"/>
          <p:cNvCxnSpPr/>
          <p:nvPr/>
        </p:nvCxnSpPr>
        <p:spPr>
          <a:xfrm>
            <a:off x="4210050" y="5162550"/>
            <a:ext cx="5486400" cy="6652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9894370" y="5379362"/>
            <a:ext cx="3954980" cy="1173837"/>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FF0000"/>
                </a:solidFill>
                <a:latin typeface="Arial" panose="020B0604020202020204" pitchFamily="34" charset="0"/>
                <a:cs typeface="Arial" panose="020B0604020202020204" pitchFamily="34" charset="0"/>
              </a:rPr>
              <a:t>Documentation</a:t>
            </a:r>
            <a:endParaRPr lang="en-US" sz="3600" b="1"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5423770" y="112735"/>
            <a:ext cx="10833818" cy="769441"/>
          </a:xfrm>
          <a:prstGeom prst="rect">
            <a:avLst/>
          </a:prstGeom>
        </p:spPr>
        <p:txBody>
          <a:bodyPr wrap="square">
            <a:spAutoFit/>
          </a:bodyPr>
          <a:lstStyle/>
          <a:p>
            <a:pPr algn="ctr"/>
            <a:r>
              <a:rPr lang="en-US" sz="4400" b="1" dirty="0">
                <a:solidFill>
                  <a:srgbClr val="203562"/>
                </a:solidFill>
                <a:latin typeface="Arial" panose="020B0604020202020204" pitchFamily="34" charset="0"/>
                <a:cs typeface="Arial" panose="020B0604020202020204" pitchFamily="34" charset="0"/>
              </a:rPr>
              <a:t>Global Staffing Plan</a:t>
            </a:r>
          </a:p>
        </p:txBody>
      </p:sp>
    </p:spTree>
    <p:extLst>
      <p:ext uri="{BB962C8B-B14F-4D97-AF65-F5344CB8AC3E}">
        <p14:creationId xmlns:p14="http://schemas.microsoft.com/office/powerpoint/2010/main" val="21661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285" y="3730"/>
            <a:ext cx="12173303" cy="1012889"/>
          </a:xfrm>
        </p:spPr>
        <p:txBody>
          <a:bodyPr/>
          <a:lstStyle/>
          <a:p>
            <a:r>
              <a:rPr lang="en-US" dirty="0" smtClean="0"/>
              <a:t>Sample </a:t>
            </a:r>
            <a:r>
              <a:rPr lang="en-US" dirty="0" err="1" smtClean="0"/>
              <a:t>u.s.</a:t>
            </a:r>
            <a:r>
              <a:rPr lang="en-US" dirty="0" smtClean="0"/>
              <a:t> offer letter</a:t>
            </a:r>
            <a:endParaRPr lang="en-US" dirty="0"/>
          </a:p>
        </p:txBody>
      </p:sp>
      <p:sp>
        <p:nvSpPr>
          <p:cNvPr id="3" name="Content Placeholder 2"/>
          <p:cNvSpPr>
            <a:spLocks noGrp="1"/>
          </p:cNvSpPr>
          <p:nvPr>
            <p:ph idx="1"/>
          </p:nvPr>
        </p:nvSpPr>
        <p:spPr>
          <a:xfrm>
            <a:off x="812880" y="2304454"/>
            <a:ext cx="14631829" cy="5725490"/>
          </a:xfrm>
        </p:spPr>
        <p:txBody>
          <a:bodyPr>
            <a:normAutofit fontScale="92500" lnSpcReduction="20000"/>
          </a:bodyPr>
          <a:lstStyle/>
          <a:p>
            <a:r>
              <a:rPr lang="en-US" dirty="0">
                <a:solidFill>
                  <a:schemeClr val="accent5"/>
                </a:solidFill>
              </a:rPr>
              <a:t>Dear Jane Doe</a:t>
            </a:r>
            <a:r>
              <a:rPr lang="en-US" dirty="0" smtClean="0">
                <a:solidFill>
                  <a:schemeClr val="accent5"/>
                </a:solidFill>
              </a:rPr>
              <a:t>,</a:t>
            </a:r>
            <a:endParaRPr lang="en-US" dirty="0"/>
          </a:p>
          <a:p>
            <a:r>
              <a:rPr lang="en-US" dirty="0">
                <a:solidFill>
                  <a:schemeClr val="accent5"/>
                </a:solidFill>
              </a:rPr>
              <a:t>On behalf of XYZ INC. (the “Company”), I am pleased to confirm our offer of employment to you for the position of  EMEA Regional Sales Director …</a:t>
            </a:r>
          </a:p>
          <a:p>
            <a:r>
              <a:rPr lang="en-US" dirty="0"/>
              <a:t>You will be paid a base salary of </a:t>
            </a:r>
            <a:r>
              <a:rPr lang="en-US" u="sng" dirty="0">
                <a:solidFill>
                  <a:srgbClr val="FF0000"/>
                </a:solidFill>
              </a:rPr>
              <a:t>$5,000 per month </a:t>
            </a:r>
            <a:r>
              <a:rPr lang="en-US" dirty="0"/>
              <a:t>less applicable tax and other withholdings.</a:t>
            </a:r>
          </a:p>
          <a:p>
            <a:endParaRPr lang="en-US" dirty="0"/>
          </a:p>
          <a:p>
            <a:r>
              <a:rPr lang="en-US" dirty="0"/>
              <a:t>You will also be eligible to participate in various </a:t>
            </a:r>
            <a:r>
              <a:rPr lang="en-US" dirty="0">
                <a:solidFill>
                  <a:schemeClr val="accent5"/>
                </a:solidFill>
              </a:rPr>
              <a:t>Company fringe benefit plans</a:t>
            </a:r>
            <a:r>
              <a:rPr lang="en-US" dirty="0"/>
              <a:t>, including group insurance and 401(k) programs. You will also be eligible for </a:t>
            </a:r>
            <a:r>
              <a:rPr lang="en-US" u="sng" dirty="0">
                <a:solidFill>
                  <a:srgbClr val="FF0000"/>
                </a:solidFill>
              </a:rPr>
              <a:t>fifteen (15) days of paid time off</a:t>
            </a:r>
            <a:r>
              <a:rPr lang="en-US" dirty="0">
                <a:solidFill>
                  <a:srgbClr val="FF0000"/>
                </a:solidFill>
              </a:rPr>
              <a:t> </a:t>
            </a:r>
            <a:r>
              <a:rPr lang="en-US" dirty="0"/>
              <a:t>(PTO) each year.</a:t>
            </a:r>
          </a:p>
          <a:p>
            <a:r>
              <a:rPr lang="en-US" dirty="0"/>
              <a:t> </a:t>
            </a:r>
          </a:p>
          <a:p>
            <a:r>
              <a:rPr lang="en-US" dirty="0"/>
              <a:t>Subject to the approval of the Company’s Board of Directors, you will be </a:t>
            </a:r>
            <a:r>
              <a:rPr lang="en-US" u="sng" dirty="0">
                <a:solidFill>
                  <a:srgbClr val="FF0000"/>
                </a:solidFill>
              </a:rPr>
              <a:t>granted an option to purchase  X  shares of Company common stock….</a:t>
            </a:r>
          </a:p>
          <a:p>
            <a:endParaRPr lang="en-US" dirty="0"/>
          </a:p>
          <a:p>
            <a:r>
              <a:rPr lang="en-US" u="sng" dirty="0">
                <a:solidFill>
                  <a:srgbClr val="FF0000"/>
                </a:solidFill>
              </a:rPr>
              <a:t>Your employment with the Company is “at will.”  </a:t>
            </a:r>
            <a:r>
              <a:rPr lang="en-US" dirty="0"/>
              <a:t>It is for no specified term and may be terminated by you or the Company at any time, with or without cause or advance notice…</a:t>
            </a:r>
          </a:p>
          <a:p>
            <a:endParaRPr lang="en-US" dirty="0"/>
          </a:p>
        </p:txBody>
      </p:sp>
    </p:spTree>
    <p:extLst>
      <p:ext uri="{BB962C8B-B14F-4D97-AF65-F5344CB8AC3E}">
        <p14:creationId xmlns:p14="http://schemas.microsoft.com/office/powerpoint/2010/main" val="2368245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812879" y="191621"/>
            <a:ext cx="13703221"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endParaRPr lang="en-US" dirty="0">
              <a:solidFill>
                <a:srgbClr val="203562"/>
              </a:solidFill>
            </a:endParaRPr>
          </a:p>
        </p:txBody>
      </p:sp>
      <p:sp>
        <p:nvSpPr>
          <p:cNvPr id="38" name="AutoShape 4" descr="http://png.clipart.me/graphics/thumbs/145/business-center-building-office-for-real-estate-brochures-or-web-icon-isometric-vector-eps10_145906124.jpg">
            <a:hlinkClick r:id="rId3"/>
          </p:cNvPr>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1371600" y="2703454"/>
            <a:ext cx="13563599" cy="4497445"/>
            <a:chOff x="3826324" y="2734069"/>
            <a:chExt cx="11595353" cy="3646818"/>
          </a:xfrm>
        </p:grpSpPr>
        <p:sp>
          <p:nvSpPr>
            <p:cNvPr id="17" name="Rectangle 7"/>
            <p:cNvSpPr>
              <a:spLocks noChangeArrowheads="1"/>
            </p:cNvSpPr>
            <p:nvPr/>
          </p:nvSpPr>
          <p:spPr bwMode="auto">
            <a:xfrm>
              <a:off x="10007574" y="5180566"/>
              <a:ext cx="2685142" cy="12003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pPr algn="ctr"/>
              <a:r>
                <a:rPr lang="en-US" altLang="en-US" sz="2400" b="1" dirty="0" smtClean="0">
                  <a:solidFill>
                    <a:schemeClr val="tx2"/>
                  </a:solidFill>
                  <a:latin typeface="Arial"/>
                  <a:cs typeface="Arial"/>
                </a:rPr>
                <a:t>Overseas Payroll /  HR Frameworks</a:t>
              </a:r>
              <a:endParaRPr lang="en-US" altLang="en-US" sz="2400" dirty="0">
                <a:solidFill>
                  <a:schemeClr val="tx2"/>
                </a:solidFill>
                <a:latin typeface="Arial"/>
                <a:cs typeface="Arial"/>
              </a:endParaRPr>
            </a:p>
          </p:txBody>
        </p:sp>
        <p:sp>
          <p:nvSpPr>
            <p:cNvPr id="4" name="Rectangle 3"/>
            <p:cNvSpPr/>
            <p:nvPr/>
          </p:nvSpPr>
          <p:spPr>
            <a:xfrm>
              <a:off x="3826324" y="5277932"/>
              <a:ext cx="2968236"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Winning Globally</a:t>
              </a:r>
            </a:p>
          </p:txBody>
        </p:sp>
        <p:sp>
          <p:nvSpPr>
            <p:cNvPr id="15" name="TextBox 14"/>
            <p:cNvSpPr txBox="1"/>
            <p:nvPr/>
          </p:nvSpPr>
          <p:spPr>
            <a:xfrm>
              <a:off x="13124513" y="5106460"/>
              <a:ext cx="2225503" cy="1200329"/>
            </a:xfrm>
            <a:prstGeom prst="rect">
              <a:avLst/>
            </a:prstGeom>
            <a:noFill/>
          </p:spPr>
          <p:txBody>
            <a:bodyPr wrap="square" rtlCol="0">
              <a:spAutoFit/>
            </a:bodyPr>
            <a:lstStyle/>
            <a:p>
              <a:pPr algn="ctr"/>
              <a:r>
                <a:rPr lang="en-US" altLang="en-US" sz="2400" b="1" dirty="0" smtClean="0">
                  <a:solidFill>
                    <a:schemeClr val="tx2"/>
                  </a:solidFill>
                  <a:latin typeface="Arial"/>
                  <a:cs typeface="Arial"/>
                </a:rPr>
                <a:t>Budgeting for Payroll / HR Costs</a:t>
              </a:r>
              <a:endParaRPr lang="en-US" sz="2400" dirty="0">
                <a:solidFill>
                  <a:schemeClr val="tx2"/>
                </a:solidFill>
              </a:endParaRPr>
            </a:p>
          </p:txBody>
        </p:sp>
        <p:sp>
          <p:nvSpPr>
            <p:cNvPr id="2" name="Rectangle 1"/>
            <p:cNvSpPr/>
            <p:nvPr/>
          </p:nvSpPr>
          <p:spPr>
            <a:xfrm>
              <a:off x="7044795" y="5148494"/>
              <a:ext cx="3041217" cy="830997"/>
            </a:xfrm>
            <a:prstGeom prst="rect">
              <a:avLst/>
            </a:prstGeom>
          </p:spPr>
          <p:txBody>
            <a:bodyPr wrap="none">
              <a:spAutoFit/>
            </a:bodyPr>
            <a:lstStyle/>
            <a:p>
              <a:pPr algn="ctr"/>
              <a:r>
                <a:rPr lang="en-US" altLang="en-US" sz="2400" b="1" dirty="0" smtClean="0">
                  <a:solidFill>
                    <a:schemeClr val="tx2"/>
                  </a:solidFill>
                  <a:latin typeface="Arial"/>
                  <a:cs typeface="Arial"/>
                </a:rPr>
                <a:t>Company Structure</a:t>
              </a:r>
            </a:p>
            <a:p>
              <a:pPr algn="ctr"/>
              <a:r>
                <a:rPr lang="en-US" altLang="en-US" sz="2400" b="1" dirty="0" smtClean="0">
                  <a:solidFill>
                    <a:schemeClr val="tx2"/>
                  </a:solidFill>
                  <a:latin typeface="Arial"/>
                  <a:cs typeface="Arial"/>
                </a:rPr>
                <a:t>&amp; Tax </a:t>
              </a:r>
              <a:endParaRPr lang="en-GB" sz="2400" dirty="0">
                <a:solidFill>
                  <a:schemeClr val="tx2"/>
                </a:solidFill>
              </a:endParaRPr>
            </a:p>
          </p:txBody>
        </p:sp>
        <p:sp>
          <p:nvSpPr>
            <p:cNvPr id="20" name="Oval 19"/>
            <p:cNvSpPr/>
            <p:nvPr/>
          </p:nvSpPr>
          <p:spPr>
            <a:xfrm>
              <a:off x="3917479" y="2779671"/>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grpSp>
          <p:nvGrpSpPr>
            <p:cNvPr id="19" name="Group 18"/>
            <p:cNvGrpSpPr/>
            <p:nvPr/>
          </p:nvGrpSpPr>
          <p:grpSpPr>
            <a:xfrm>
              <a:off x="7257017" y="2734069"/>
              <a:ext cx="2368823" cy="2305390"/>
              <a:chOff x="7215059" y="5873562"/>
              <a:chExt cx="2368823" cy="2305390"/>
            </a:xfrm>
          </p:grpSpPr>
          <p:sp>
            <p:nvSpPr>
              <p:cNvPr id="21" name="Oval 20"/>
              <p:cNvSpPr/>
              <p:nvPr/>
            </p:nvSpPr>
            <p:spPr>
              <a:xfrm>
                <a:off x="7215059" y="5873562"/>
                <a:ext cx="2368823" cy="230539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8653467" y="7247581"/>
                <a:ext cx="663712" cy="663712"/>
              </a:xfrm>
              <a:prstGeom prst="rect">
                <a:avLst/>
              </a:prstGeom>
            </p:spPr>
          </p:pic>
        </p:grpSp>
        <p:grpSp>
          <p:nvGrpSpPr>
            <p:cNvPr id="16" name="Group 15"/>
            <p:cNvGrpSpPr/>
            <p:nvPr/>
          </p:nvGrpSpPr>
          <p:grpSpPr>
            <a:xfrm>
              <a:off x="10165734" y="2734937"/>
              <a:ext cx="2368823" cy="2368823"/>
              <a:chOff x="9855772" y="5731705"/>
              <a:chExt cx="2368823" cy="2368823"/>
            </a:xfrm>
          </p:grpSpPr>
          <p:sp>
            <p:nvSpPr>
              <p:cNvPr id="22" name="Oval 21"/>
              <p:cNvSpPr/>
              <p:nvPr/>
            </p:nvSpPr>
            <p:spPr>
              <a:xfrm>
                <a:off x="9855772" y="5731705"/>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10399082" y="6063663"/>
                <a:ext cx="1282201" cy="1704905"/>
              </a:xfrm>
              <a:prstGeom prst="rect">
                <a:avLst/>
              </a:prstGeom>
            </p:spPr>
          </p:pic>
        </p:grpSp>
        <p:sp>
          <p:nvSpPr>
            <p:cNvPr id="24" name="Oval 23"/>
            <p:cNvSpPr/>
            <p:nvPr/>
          </p:nvSpPr>
          <p:spPr>
            <a:xfrm>
              <a:off x="13052854" y="2734937"/>
              <a:ext cx="2368823" cy="2245714"/>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13437467" y="3203105"/>
              <a:ext cx="1625927" cy="1309375"/>
            </a:xfrm>
            <a:prstGeom prst="rect">
              <a:avLst/>
            </a:prstGeom>
          </p:spPr>
        </p:pic>
      </p:grpSp>
      <p:sp>
        <p:nvSpPr>
          <p:cNvPr id="7" name="Title 6"/>
          <p:cNvSpPr>
            <a:spLocks noGrp="1"/>
          </p:cNvSpPr>
          <p:nvPr>
            <p:ph type="title"/>
          </p:nvPr>
        </p:nvSpPr>
        <p:spPr>
          <a:xfrm>
            <a:off x="4084285" y="191620"/>
            <a:ext cx="12173303" cy="1012889"/>
          </a:xfrm>
        </p:spPr>
        <p:txBody>
          <a:bodyPr>
            <a:normAutofit/>
          </a:bodyPr>
          <a:lstStyle/>
          <a:p>
            <a:r>
              <a:rPr lang="en-US" dirty="0">
                <a:solidFill>
                  <a:srgbClr val="203562"/>
                </a:solidFill>
              </a:rPr>
              <a:t>Business considerations for </a:t>
            </a:r>
            <a:r>
              <a:rPr lang="en-US" dirty="0" smtClean="0">
                <a:solidFill>
                  <a:srgbClr val="203562"/>
                </a:solidFill>
              </a:rPr>
              <a:t>the payroll &amp; HR  teams</a:t>
            </a:r>
            <a:endParaRPr lang="en-US" dirty="0"/>
          </a:p>
        </p:txBody>
      </p:sp>
      <p:pic>
        <p:nvPicPr>
          <p:cNvPr id="29" name="Picture 28"/>
          <p:cNvPicPr>
            <a:picLocks noChangeAspect="1"/>
          </p:cNvPicPr>
          <p:nvPr/>
        </p:nvPicPr>
        <p:blipFill>
          <a:blip r:embed="rId7"/>
          <a:stretch>
            <a:fillRect/>
          </a:stretch>
        </p:blipFill>
        <p:spPr>
          <a:xfrm>
            <a:off x="5865418" y="3223255"/>
            <a:ext cx="1049693" cy="1243658"/>
          </a:xfrm>
          <a:prstGeom prst="rect">
            <a:avLst/>
          </a:prstGeom>
        </p:spPr>
      </p:pic>
      <p:pic>
        <p:nvPicPr>
          <p:cNvPr id="31" name="Picture 11" descr="7-icon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01963" y="2822825"/>
            <a:ext cx="2723446" cy="272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38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61556" y="0"/>
            <a:ext cx="10696032" cy="1029145"/>
          </a:xfrm>
        </p:spPr>
        <p:txBody>
          <a:bodyPr/>
          <a:lstStyle/>
          <a:p>
            <a:pPr algn="ctr"/>
            <a:r>
              <a:rPr lang="en-US" dirty="0" smtClean="0"/>
              <a:t>Local HIRE </a:t>
            </a:r>
            <a:r>
              <a:rPr lang="en-US" dirty="0" smtClean="0">
                <a:latin typeface="Arial" panose="020B0604020202020204" pitchFamily="34" charset="0"/>
                <a:cs typeface="Arial" panose="020B0604020202020204" pitchFamily="34" charset="0"/>
              </a:rPr>
              <a:t>EMPLOYEE</a:t>
            </a:r>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7"/>
          </p:nvPr>
        </p:nvSpPr>
        <p:spPr>
          <a:xfrm>
            <a:off x="7153202" y="4031999"/>
            <a:ext cx="9139238" cy="1367862"/>
          </a:xfrm>
        </p:spPr>
        <p:txBody>
          <a:bodyPr>
            <a:noAutofit/>
          </a:bodyPr>
          <a:lstStyle/>
          <a:p>
            <a:pPr marL="12700" marR="68579">
              <a:lnSpc>
                <a:spcPts val="3779"/>
              </a:lnSpc>
              <a:spcBef>
                <a:spcPts val="189"/>
              </a:spcBef>
            </a:pPr>
            <a:r>
              <a:rPr lang="en-US" sz="3600" b="1" i="1" dirty="0">
                <a:solidFill>
                  <a:srgbClr val="203562"/>
                </a:solidFill>
                <a:latin typeface="Arial"/>
              </a:rPr>
              <a:t>Are C</a:t>
            </a:r>
            <a:r>
              <a:rPr lang="en-US" sz="3600" b="1" i="1" spc="-14" dirty="0">
                <a:solidFill>
                  <a:srgbClr val="203562"/>
                </a:solidFill>
                <a:latin typeface="Arial"/>
              </a:rPr>
              <a:t>o</a:t>
            </a:r>
            <a:r>
              <a:rPr lang="en-US" sz="3600" b="1" i="1" dirty="0">
                <a:solidFill>
                  <a:srgbClr val="203562"/>
                </a:solidFill>
                <a:latin typeface="Arial"/>
              </a:rPr>
              <a:t>ntracts Necessary</a:t>
            </a:r>
            <a:r>
              <a:rPr lang="en-US" sz="3600" b="1" i="1" spc="-29" dirty="0">
                <a:solidFill>
                  <a:srgbClr val="203562"/>
                </a:solidFill>
                <a:latin typeface="Arial"/>
              </a:rPr>
              <a:t> </a:t>
            </a:r>
            <a:r>
              <a:rPr lang="en-US" sz="3600" b="1" i="1" dirty="0" smtClean="0">
                <a:solidFill>
                  <a:srgbClr val="203562"/>
                </a:solidFill>
                <a:latin typeface="Arial"/>
              </a:rPr>
              <a:t>And What </a:t>
            </a:r>
            <a:r>
              <a:rPr lang="en-US" sz="3600" b="1" i="1" dirty="0">
                <a:solidFill>
                  <a:srgbClr val="203562"/>
                </a:solidFill>
                <a:latin typeface="Arial"/>
              </a:rPr>
              <a:t>Shou</a:t>
            </a:r>
            <a:r>
              <a:rPr lang="en-US" sz="3600" b="1" i="1" spc="-9" dirty="0">
                <a:solidFill>
                  <a:srgbClr val="203562"/>
                </a:solidFill>
                <a:latin typeface="Arial"/>
              </a:rPr>
              <a:t>l</a:t>
            </a:r>
            <a:r>
              <a:rPr lang="en-US" sz="3600" b="1" i="1" dirty="0">
                <a:solidFill>
                  <a:srgbClr val="203562"/>
                </a:solidFill>
                <a:latin typeface="Arial"/>
              </a:rPr>
              <a:t>d</a:t>
            </a:r>
            <a:r>
              <a:rPr lang="en-US" sz="3600" b="1" i="1" spc="14" dirty="0">
                <a:solidFill>
                  <a:srgbClr val="203562"/>
                </a:solidFill>
                <a:latin typeface="Arial"/>
              </a:rPr>
              <a:t> </a:t>
            </a:r>
            <a:r>
              <a:rPr lang="en-US" sz="3600" b="1" i="1" dirty="0">
                <a:solidFill>
                  <a:srgbClr val="203562"/>
                </a:solidFill>
                <a:latin typeface="Arial"/>
              </a:rPr>
              <a:t>They </a:t>
            </a:r>
            <a:r>
              <a:rPr lang="en-US" sz="3600" b="1" i="1" spc="-9" dirty="0">
                <a:solidFill>
                  <a:srgbClr val="203562"/>
                </a:solidFill>
                <a:latin typeface="Arial"/>
              </a:rPr>
              <a:t>L</a:t>
            </a:r>
            <a:r>
              <a:rPr lang="en-US" sz="3600" b="1" i="1" dirty="0">
                <a:solidFill>
                  <a:srgbClr val="203562"/>
                </a:solidFill>
                <a:latin typeface="Arial"/>
              </a:rPr>
              <a:t>ook Like?</a:t>
            </a:r>
            <a:endParaRPr lang="en-US" sz="3600" i="1" dirty="0">
              <a:solidFill>
                <a:srgbClr val="203562"/>
              </a:solidFill>
              <a:latin typeface="Arial"/>
            </a:endParaRPr>
          </a:p>
        </p:txBody>
      </p:sp>
      <p:pic>
        <p:nvPicPr>
          <p:cNvPr id="6" name="Picture 2" descr="http://www.glasbergen.com/wp-content/gallery/humanresources/toon-3351.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325" y="2421072"/>
            <a:ext cx="6178550" cy="547059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1"/>
          <p:cNvSpPr txBox="1">
            <a:spLocks/>
          </p:cNvSpPr>
          <p:nvPr/>
        </p:nvSpPr>
        <p:spPr>
          <a:xfrm>
            <a:off x="974652" y="2000676"/>
            <a:ext cx="14622456" cy="5094820"/>
          </a:xfrm>
          <a:prstGeom prst="rect">
            <a:avLst/>
          </a:prstGeom>
        </p:spPr>
      </p:sp>
    </p:spTree>
    <p:extLst>
      <p:ext uri="{BB962C8B-B14F-4D97-AF65-F5344CB8AC3E}">
        <p14:creationId xmlns:p14="http://schemas.microsoft.com/office/powerpoint/2010/main" val="8934288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951978" y="3379372"/>
            <a:ext cx="3535926" cy="180975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1"/>
                </a:solidFill>
                <a:latin typeface="Arial" panose="020B0604020202020204" pitchFamily="34" charset="0"/>
                <a:cs typeface="Arial" panose="020B0604020202020204" pitchFamily="34" charset="0"/>
              </a:rPr>
              <a:t>Local</a:t>
            </a:r>
            <a:r>
              <a:rPr lang="en-US" sz="3200" dirty="0" smtClean="0">
                <a:solidFill>
                  <a:schemeClr val="tx1"/>
                </a:solidFill>
                <a:latin typeface="Arial" panose="020B0604020202020204" pitchFamily="34" charset="0"/>
                <a:cs typeface="Arial" panose="020B0604020202020204" pitchFamily="34" charset="0"/>
              </a:rPr>
              <a:t> </a:t>
            </a:r>
            <a:r>
              <a:rPr lang="en-US" sz="3200" b="1" dirty="0" smtClean="0">
                <a:solidFill>
                  <a:schemeClr val="tx1"/>
                </a:solidFill>
                <a:latin typeface="Arial" panose="020B0604020202020204" pitchFamily="34" charset="0"/>
                <a:cs typeface="Arial" panose="020B0604020202020204" pitchFamily="34" charset="0"/>
              </a:rPr>
              <a:t>Hire Employees</a:t>
            </a:r>
            <a:endParaRPr lang="en-US" sz="3200" b="1"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6046270" y="1865412"/>
            <a:ext cx="3848100" cy="2168684"/>
          </a:xfrm>
          <a:prstGeom prst="round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International Staffing </a:t>
            </a:r>
          </a:p>
          <a:p>
            <a:pPr algn="ctr"/>
            <a:r>
              <a:rPr lang="en-US" sz="4000" b="1" dirty="0">
                <a:solidFill>
                  <a:schemeClr val="tx1"/>
                </a:solidFill>
                <a:latin typeface="Arial" panose="020B0604020202020204" pitchFamily="34" charset="0"/>
                <a:cs typeface="Arial" panose="020B0604020202020204" pitchFamily="34" charset="0"/>
              </a:rPr>
              <a:t>Profile</a:t>
            </a:r>
          </a:p>
        </p:txBody>
      </p:sp>
      <p:sp>
        <p:nvSpPr>
          <p:cNvPr id="10" name="Snip Same Side Corner Rectangle 9"/>
          <p:cNvSpPr/>
          <p:nvPr/>
        </p:nvSpPr>
        <p:spPr>
          <a:xfrm>
            <a:off x="6674920" y="6069017"/>
            <a:ext cx="2590800" cy="1543050"/>
          </a:xfrm>
          <a:prstGeom prst="snip2Same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1"/>
                </a:solidFill>
                <a:latin typeface="Arial" panose="020B0604020202020204" pitchFamily="34" charset="0"/>
                <a:cs typeface="Arial" panose="020B0604020202020204" pitchFamily="34" charset="0"/>
              </a:rPr>
              <a:t>Contractor</a:t>
            </a:r>
            <a:endParaRPr lang="en-US" sz="3200" b="1" dirty="0">
              <a:solidFill>
                <a:schemeClr val="tx1"/>
              </a:solidFill>
              <a:latin typeface="Arial" panose="020B0604020202020204" pitchFamily="34" charset="0"/>
              <a:cs typeface="Arial" panose="020B0604020202020204" pitchFamily="34" charset="0"/>
            </a:endParaRPr>
          </a:p>
        </p:txBody>
      </p:sp>
      <p:sp>
        <p:nvSpPr>
          <p:cNvPr id="20" name="Right Arrow 19"/>
          <p:cNvSpPr/>
          <p:nvPr/>
        </p:nvSpPr>
        <p:spPr>
          <a:xfrm rot="8853614">
            <a:off x="4289040" y="2857941"/>
            <a:ext cx="978408" cy="484632"/>
          </a:xfrm>
          <a:prstGeom prst="rightArrow">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Arial" panose="020B0604020202020204" pitchFamily="34" charset="0"/>
              <a:cs typeface="Arial" panose="020B0604020202020204" pitchFamily="34" charset="0"/>
            </a:endParaRPr>
          </a:p>
        </p:txBody>
      </p:sp>
      <p:sp>
        <p:nvSpPr>
          <p:cNvPr id="21" name="Down Arrow 20"/>
          <p:cNvSpPr/>
          <p:nvPr/>
        </p:nvSpPr>
        <p:spPr>
          <a:xfrm>
            <a:off x="7540216" y="4598738"/>
            <a:ext cx="484632" cy="978408"/>
          </a:xfrm>
          <a:prstGeom prst="downArrow">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220" y="5666844"/>
            <a:ext cx="2341584" cy="155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3889252" y="4869438"/>
            <a:ext cx="2368823" cy="3167341"/>
            <a:chOff x="6899530" y="3257367"/>
            <a:chExt cx="2368823" cy="4117224"/>
          </a:xfrm>
        </p:grpSpPr>
        <p:sp>
          <p:nvSpPr>
            <p:cNvPr id="13" name="Rectangle 12"/>
            <p:cNvSpPr/>
            <p:nvPr/>
          </p:nvSpPr>
          <p:spPr>
            <a:xfrm>
              <a:off x="7121693" y="5634249"/>
              <a:ext cx="1929968" cy="1740342"/>
            </a:xfrm>
            <a:prstGeom prst="rect">
              <a:avLst/>
            </a:prstGeom>
          </p:spPr>
          <p:txBody>
            <a:bodyPr wrap="square" tIns="1828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smtClean="0">
                  <a:ln>
                    <a:noFill/>
                  </a:ln>
                  <a:solidFill>
                    <a:srgbClr val="101121"/>
                  </a:solidFill>
                  <a:effectLst/>
                  <a:uLnTx/>
                  <a:uFillTx/>
                  <a:latin typeface="Arial" panose="020B0604020202020204" pitchFamily="34" charset="0"/>
                  <a:cs typeface="Arial" panose="020B0604020202020204" pitchFamily="34" charset="0"/>
                </a:rPr>
                <a:t>Contactor vs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101121"/>
                  </a:solidFill>
                  <a:effectLst/>
                  <a:uLnTx/>
                  <a:uFillTx/>
                  <a:latin typeface="Arial" panose="020B0604020202020204" pitchFamily="34" charset="0"/>
                  <a:cs typeface="Arial" panose="020B0604020202020204" pitchFamily="34" charset="0"/>
                </a:rPr>
                <a:t>Employee</a:t>
              </a:r>
              <a:endParaRPr kumimoji="0" lang="en-US" sz="2400" b="0" i="0" u="none" strike="noStrike" kern="0" cap="none" spc="0" normalizeH="0" baseline="0" noProof="0" dirty="0" smtClean="0">
                <a:ln>
                  <a:noFill/>
                </a:ln>
                <a:solidFill>
                  <a:srgbClr val="101121"/>
                </a:solidFill>
                <a:effectLst/>
                <a:uLnTx/>
                <a:uFillTx/>
                <a:latin typeface="Arial" panose="020B0604020202020204" pitchFamily="34" charset="0"/>
                <a:cs typeface="Arial" panose="020B0604020202020204" pitchFamily="34" charset="0"/>
              </a:endParaRPr>
            </a:p>
          </p:txBody>
        </p:sp>
        <p:sp>
          <p:nvSpPr>
            <p:cNvPr id="14" name="Oval 13"/>
            <p:cNvSpPr/>
            <p:nvPr/>
          </p:nvSpPr>
          <p:spPr>
            <a:xfrm>
              <a:off x="6899530" y="3257367"/>
              <a:ext cx="2368823" cy="2368823"/>
            </a:xfrm>
            <a:prstGeom prst="ellipse">
              <a:avLst/>
            </a:prstGeom>
            <a:solidFill>
              <a:srgbClr val="D9D9D9"/>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endParaRPr>
            </a:p>
          </p:txBody>
        </p:sp>
        <p:sp>
          <p:nvSpPr>
            <p:cNvPr id="15" name="Freeform 5"/>
            <p:cNvSpPr>
              <a:spLocks noEditPoints="1"/>
            </p:cNvSpPr>
            <p:nvPr/>
          </p:nvSpPr>
          <p:spPr bwMode="auto">
            <a:xfrm>
              <a:off x="7200674" y="3949700"/>
              <a:ext cx="467294" cy="574519"/>
            </a:xfrm>
            <a:custGeom>
              <a:avLst/>
              <a:gdLst>
                <a:gd name="T0" fmla="*/ 23 w 46"/>
                <a:gd name="T1" fmla="*/ 0 h 56"/>
                <a:gd name="T2" fmla="*/ 3 w 46"/>
                <a:gd name="T3" fmla="*/ 28 h 56"/>
                <a:gd name="T4" fmla="*/ 23 w 46"/>
                <a:gd name="T5" fmla="*/ 56 h 56"/>
                <a:gd name="T6" fmla="*/ 43 w 46"/>
                <a:gd name="T7" fmla="*/ 28 h 56"/>
                <a:gd name="T8" fmla="*/ 23 w 46"/>
                <a:gd name="T9" fmla="*/ 0 h 56"/>
                <a:gd name="T10" fmla="*/ 40 w 46"/>
                <a:gd name="T11" fmla="*/ 24 h 56"/>
                <a:gd name="T12" fmla="*/ 40 w 46"/>
                <a:gd name="T13" fmla="*/ 28 h 56"/>
                <a:gd name="T14" fmla="*/ 39 w 46"/>
                <a:gd name="T15" fmla="*/ 38 h 56"/>
                <a:gd name="T16" fmla="*/ 34 w 46"/>
                <a:gd name="T17" fmla="*/ 46 h 56"/>
                <a:gd name="T18" fmla="*/ 29 w 46"/>
                <a:gd name="T19" fmla="*/ 52 h 56"/>
                <a:gd name="T20" fmla="*/ 23 w 46"/>
                <a:gd name="T21" fmla="*/ 54 h 56"/>
                <a:gd name="T22" fmla="*/ 17 w 46"/>
                <a:gd name="T23" fmla="*/ 52 h 56"/>
                <a:gd name="T24" fmla="*/ 11 w 46"/>
                <a:gd name="T25" fmla="*/ 46 h 56"/>
                <a:gd name="T26" fmla="*/ 7 w 46"/>
                <a:gd name="T27" fmla="*/ 38 h 56"/>
                <a:gd name="T28" fmla="*/ 6 w 46"/>
                <a:gd name="T29" fmla="*/ 30 h 56"/>
                <a:gd name="T30" fmla="*/ 11 w 46"/>
                <a:gd name="T31" fmla="*/ 26 h 56"/>
                <a:gd name="T32" fmla="*/ 14 w 46"/>
                <a:gd name="T33" fmla="*/ 19 h 56"/>
                <a:gd name="T34" fmla="*/ 15 w 46"/>
                <a:gd name="T35" fmla="*/ 14 h 56"/>
                <a:gd name="T36" fmla="*/ 22 w 46"/>
                <a:gd name="T37" fmla="*/ 14 h 56"/>
                <a:gd name="T38" fmla="*/ 28 w 46"/>
                <a:gd name="T39" fmla="*/ 15 h 56"/>
                <a:gd name="T40" fmla="*/ 34 w 46"/>
                <a:gd name="T41" fmla="*/ 14 h 56"/>
                <a:gd name="T42" fmla="*/ 40 w 46"/>
                <a:gd name="T43" fmla="*/ 13 h 56"/>
                <a:gd name="T44" fmla="*/ 40 w 46"/>
                <a:gd name="T45" fmla="*/ 14 h 56"/>
                <a:gd name="T46" fmla="*/ 40 w 46"/>
                <a:gd name="T47" fmla="*/ 16 h 56"/>
                <a:gd name="T48" fmla="*/ 40 w 46"/>
                <a:gd name="T49"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56">
                  <a:moveTo>
                    <a:pt x="23" y="0"/>
                  </a:moveTo>
                  <a:cubicBezTo>
                    <a:pt x="0" y="0"/>
                    <a:pt x="3" y="13"/>
                    <a:pt x="3" y="28"/>
                  </a:cubicBezTo>
                  <a:cubicBezTo>
                    <a:pt x="3" y="44"/>
                    <a:pt x="14" y="56"/>
                    <a:pt x="23" y="56"/>
                  </a:cubicBezTo>
                  <a:cubicBezTo>
                    <a:pt x="32" y="56"/>
                    <a:pt x="43" y="44"/>
                    <a:pt x="43" y="28"/>
                  </a:cubicBezTo>
                  <a:cubicBezTo>
                    <a:pt x="43" y="13"/>
                    <a:pt x="46" y="0"/>
                    <a:pt x="23" y="0"/>
                  </a:cubicBezTo>
                  <a:close/>
                  <a:moveTo>
                    <a:pt x="40" y="24"/>
                  </a:moveTo>
                  <a:cubicBezTo>
                    <a:pt x="40" y="25"/>
                    <a:pt x="40" y="27"/>
                    <a:pt x="40" y="28"/>
                  </a:cubicBezTo>
                  <a:cubicBezTo>
                    <a:pt x="40" y="31"/>
                    <a:pt x="40" y="35"/>
                    <a:pt x="39" y="38"/>
                  </a:cubicBezTo>
                  <a:cubicBezTo>
                    <a:pt x="38" y="41"/>
                    <a:pt x="36" y="44"/>
                    <a:pt x="34" y="46"/>
                  </a:cubicBezTo>
                  <a:cubicBezTo>
                    <a:pt x="33" y="48"/>
                    <a:pt x="31" y="50"/>
                    <a:pt x="29" y="52"/>
                  </a:cubicBezTo>
                  <a:cubicBezTo>
                    <a:pt x="27" y="53"/>
                    <a:pt x="25" y="54"/>
                    <a:pt x="23" y="54"/>
                  </a:cubicBezTo>
                  <a:cubicBezTo>
                    <a:pt x="21" y="54"/>
                    <a:pt x="19" y="53"/>
                    <a:pt x="17" y="52"/>
                  </a:cubicBezTo>
                  <a:cubicBezTo>
                    <a:pt x="15" y="50"/>
                    <a:pt x="13" y="48"/>
                    <a:pt x="11" y="46"/>
                  </a:cubicBezTo>
                  <a:cubicBezTo>
                    <a:pt x="10" y="44"/>
                    <a:pt x="8" y="41"/>
                    <a:pt x="7" y="38"/>
                  </a:cubicBezTo>
                  <a:cubicBezTo>
                    <a:pt x="6" y="35"/>
                    <a:pt x="6" y="32"/>
                    <a:pt x="6" y="30"/>
                  </a:cubicBezTo>
                  <a:cubicBezTo>
                    <a:pt x="11" y="26"/>
                    <a:pt x="11" y="26"/>
                    <a:pt x="11" y="26"/>
                  </a:cubicBezTo>
                  <a:cubicBezTo>
                    <a:pt x="13" y="24"/>
                    <a:pt x="13" y="21"/>
                    <a:pt x="14" y="19"/>
                  </a:cubicBezTo>
                  <a:cubicBezTo>
                    <a:pt x="14" y="17"/>
                    <a:pt x="14" y="15"/>
                    <a:pt x="15" y="14"/>
                  </a:cubicBezTo>
                  <a:cubicBezTo>
                    <a:pt x="17" y="12"/>
                    <a:pt x="19" y="13"/>
                    <a:pt x="22" y="14"/>
                  </a:cubicBezTo>
                  <a:cubicBezTo>
                    <a:pt x="24" y="14"/>
                    <a:pt x="26" y="15"/>
                    <a:pt x="28" y="15"/>
                  </a:cubicBezTo>
                  <a:cubicBezTo>
                    <a:pt x="30" y="15"/>
                    <a:pt x="32" y="14"/>
                    <a:pt x="34" y="14"/>
                  </a:cubicBezTo>
                  <a:cubicBezTo>
                    <a:pt x="37" y="13"/>
                    <a:pt x="39" y="12"/>
                    <a:pt x="40" y="13"/>
                  </a:cubicBezTo>
                  <a:cubicBezTo>
                    <a:pt x="40" y="13"/>
                    <a:pt x="40" y="14"/>
                    <a:pt x="40" y="14"/>
                  </a:cubicBezTo>
                  <a:cubicBezTo>
                    <a:pt x="40" y="15"/>
                    <a:pt x="40" y="15"/>
                    <a:pt x="40" y="16"/>
                  </a:cubicBezTo>
                  <a:cubicBezTo>
                    <a:pt x="41" y="19"/>
                    <a:pt x="41" y="21"/>
                    <a:pt x="40" y="24"/>
                  </a:cubicBezTo>
                  <a:close/>
                </a:path>
              </a:pathLst>
            </a:custGeom>
            <a:solidFill>
              <a:srgbClr val="3F69B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101121"/>
                </a:solidFill>
                <a:effectLst/>
                <a:uLnTx/>
                <a:uFillTx/>
                <a:latin typeface="Arial" panose="020B0604020202020204" pitchFamily="34" charset="0"/>
                <a:cs typeface="Arial" panose="020B0604020202020204" pitchFamily="34" charset="0"/>
              </a:endParaRPr>
            </a:p>
          </p:txBody>
        </p:sp>
        <p:sp>
          <p:nvSpPr>
            <p:cNvPr id="16" name="Freeform 6"/>
            <p:cNvSpPr>
              <a:spLocks noEditPoints="1"/>
            </p:cNvSpPr>
            <p:nvPr/>
          </p:nvSpPr>
          <p:spPr bwMode="auto">
            <a:xfrm>
              <a:off x="8533268" y="3949700"/>
              <a:ext cx="456704" cy="574519"/>
            </a:xfrm>
            <a:custGeom>
              <a:avLst/>
              <a:gdLst>
                <a:gd name="T0" fmla="*/ 22 w 45"/>
                <a:gd name="T1" fmla="*/ 0 h 56"/>
                <a:gd name="T2" fmla="*/ 2 w 45"/>
                <a:gd name="T3" fmla="*/ 28 h 56"/>
                <a:gd name="T4" fmla="*/ 22 w 45"/>
                <a:gd name="T5" fmla="*/ 56 h 56"/>
                <a:gd name="T6" fmla="*/ 42 w 45"/>
                <a:gd name="T7" fmla="*/ 32 h 56"/>
                <a:gd name="T8" fmla="*/ 42 w 45"/>
                <a:gd name="T9" fmla="*/ 27 h 56"/>
                <a:gd name="T10" fmla="*/ 22 w 45"/>
                <a:gd name="T11" fmla="*/ 0 h 56"/>
                <a:gd name="T12" fmla="*/ 38 w 45"/>
                <a:gd name="T13" fmla="*/ 38 h 56"/>
                <a:gd name="T14" fmla="*/ 34 w 45"/>
                <a:gd name="T15" fmla="*/ 46 h 56"/>
                <a:gd name="T16" fmla="*/ 28 w 45"/>
                <a:gd name="T17" fmla="*/ 52 h 56"/>
                <a:gd name="T18" fmla="*/ 22 w 45"/>
                <a:gd name="T19" fmla="*/ 54 h 56"/>
                <a:gd name="T20" fmla="*/ 17 w 45"/>
                <a:gd name="T21" fmla="*/ 52 h 56"/>
                <a:gd name="T22" fmla="*/ 11 w 45"/>
                <a:gd name="T23" fmla="*/ 46 h 56"/>
                <a:gd name="T24" fmla="*/ 7 w 45"/>
                <a:gd name="T25" fmla="*/ 38 h 56"/>
                <a:gd name="T26" fmla="*/ 5 w 45"/>
                <a:gd name="T27" fmla="*/ 28 h 56"/>
                <a:gd name="T28" fmla="*/ 5 w 45"/>
                <a:gd name="T29" fmla="*/ 24 h 56"/>
                <a:gd name="T30" fmla="*/ 5 w 45"/>
                <a:gd name="T31" fmla="*/ 16 h 56"/>
                <a:gd name="T32" fmla="*/ 5 w 45"/>
                <a:gd name="T33" fmla="*/ 14 h 56"/>
                <a:gd name="T34" fmla="*/ 5 w 45"/>
                <a:gd name="T35" fmla="*/ 13 h 56"/>
                <a:gd name="T36" fmla="*/ 11 w 45"/>
                <a:gd name="T37" fmla="*/ 14 h 56"/>
                <a:gd name="T38" fmla="*/ 17 w 45"/>
                <a:gd name="T39" fmla="*/ 15 h 56"/>
                <a:gd name="T40" fmla="*/ 23 w 45"/>
                <a:gd name="T41" fmla="*/ 14 h 56"/>
                <a:gd name="T42" fmla="*/ 30 w 45"/>
                <a:gd name="T43" fmla="*/ 14 h 56"/>
                <a:gd name="T44" fmla="*/ 32 w 45"/>
                <a:gd name="T45" fmla="*/ 19 h 56"/>
                <a:gd name="T46" fmla="*/ 35 w 45"/>
                <a:gd name="T47" fmla="*/ 26 h 56"/>
                <a:gd name="T48" fmla="*/ 40 w 45"/>
                <a:gd name="T49" fmla="*/ 30 h 56"/>
                <a:gd name="T50" fmla="*/ 38 w 45"/>
                <a:gd name="T5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56">
                  <a:moveTo>
                    <a:pt x="22" y="0"/>
                  </a:moveTo>
                  <a:cubicBezTo>
                    <a:pt x="0" y="0"/>
                    <a:pt x="2" y="13"/>
                    <a:pt x="2" y="28"/>
                  </a:cubicBezTo>
                  <a:cubicBezTo>
                    <a:pt x="2" y="44"/>
                    <a:pt x="13" y="56"/>
                    <a:pt x="22" y="56"/>
                  </a:cubicBezTo>
                  <a:cubicBezTo>
                    <a:pt x="31" y="56"/>
                    <a:pt x="40" y="46"/>
                    <a:pt x="42" y="32"/>
                  </a:cubicBezTo>
                  <a:cubicBezTo>
                    <a:pt x="42" y="31"/>
                    <a:pt x="42" y="29"/>
                    <a:pt x="42" y="27"/>
                  </a:cubicBezTo>
                  <a:cubicBezTo>
                    <a:pt x="43" y="12"/>
                    <a:pt x="45" y="0"/>
                    <a:pt x="22" y="0"/>
                  </a:cubicBezTo>
                  <a:close/>
                  <a:moveTo>
                    <a:pt x="38" y="38"/>
                  </a:moveTo>
                  <a:cubicBezTo>
                    <a:pt x="37" y="41"/>
                    <a:pt x="36" y="44"/>
                    <a:pt x="34" y="46"/>
                  </a:cubicBezTo>
                  <a:cubicBezTo>
                    <a:pt x="32" y="48"/>
                    <a:pt x="30" y="50"/>
                    <a:pt x="28" y="52"/>
                  </a:cubicBezTo>
                  <a:cubicBezTo>
                    <a:pt x="26" y="53"/>
                    <a:pt x="24" y="54"/>
                    <a:pt x="22" y="54"/>
                  </a:cubicBezTo>
                  <a:cubicBezTo>
                    <a:pt x="20" y="54"/>
                    <a:pt x="19" y="53"/>
                    <a:pt x="17" y="52"/>
                  </a:cubicBezTo>
                  <a:cubicBezTo>
                    <a:pt x="14" y="50"/>
                    <a:pt x="12" y="48"/>
                    <a:pt x="11" y="46"/>
                  </a:cubicBezTo>
                  <a:cubicBezTo>
                    <a:pt x="9" y="44"/>
                    <a:pt x="8" y="41"/>
                    <a:pt x="7" y="38"/>
                  </a:cubicBezTo>
                  <a:cubicBezTo>
                    <a:pt x="5" y="35"/>
                    <a:pt x="5" y="31"/>
                    <a:pt x="5" y="28"/>
                  </a:cubicBezTo>
                  <a:cubicBezTo>
                    <a:pt x="5" y="27"/>
                    <a:pt x="5" y="25"/>
                    <a:pt x="5" y="24"/>
                  </a:cubicBezTo>
                  <a:cubicBezTo>
                    <a:pt x="5" y="21"/>
                    <a:pt x="5" y="19"/>
                    <a:pt x="5" y="16"/>
                  </a:cubicBezTo>
                  <a:cubicBezTo>
                    <a:pt x="5" y="15"/>
                    <a:pt x="5" y="15"/>
                    <a:pt x="5" y="14"/>
                  </a:cubicBezTo>
                  <a:cubicBezTo>
                    <a:pt x="5" y="14"/>
                    <a:pt x="5" y="13"/>
                    <a:pt x="5" y="13"/>
                  </a:cubicBezTo>
                  <a:cubicBezTo>
                    <a:pt x="7" y="12"/>
                    <a:pt x="9" y="13"/>
                    <a:pt x="11" y="14"/>
                  </a:cubicBezTo>
                  <a:cubicBezTo>
                    <a:pt x="13" y="14"/>
                    <a:pt x="15" y="15"/>
                    <a:pt x="17" y="15"/>
                  </a:cubicBezTo>
                  <a:cubicBezTo>
                    <a:pt x="19" y="15"/>
                    <a:pt x="21" y="14"/>
                    <a:pt x="23" y="14"/>
                  </a:cubicBezTo>
                  <a:cubicBezTo>
                    <a:pt x="26" y="13"/>
                    <a:pt x="29" y="12"/>
                    <a:pt x="30" y="14"/>
                  </a:cubicBezTo>
                  <a:cubicBezTo>
                    <a:pt x="31" y="15"/>
                    <a:pt x="31" y="17"/>
                    <a:pt x="32" y="19"/>
                  </a:cubicBezTo>
                  <a:cubicBezTo>
                    <a:pt x="32" y="21"/>
                    <a:pt x="33" y="24"/>
                    <a:pt x="35" y="26"/>
                  </a:cubicBezTo>
                  <a:cubicBezTo>
                    <a:pt x="40" y="30"/>
                    <a:pt x="40" y="30"/>
                    <a:pt x="40" y="30"/>
                  </a:cubicBezTo>
                  <a:cubicBezTo>
                    <a:pt x="40" y="32"/>
                    <a:pt x="39" y="35"/>
                    <a:pt x="38" y="38"/>
                  </a:cubicBezTo>
                  <a:close/>
                </a:path>
              </a:pathLst>
            </a:custGeom>
            <a:solidFill>
              <a:srgbClr val="3F69B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101121"/>
                </a:solidFill>
                <a:effectLst/>
                <a:uLnTx/>
                <a:uFillTx/>
                <a:latin typeface="Arial" panose="020B0604020202020204" pitchFamily="34" charset="0"/>
                <a:cs typeface="Arial" panose="020B0604020202020204" pitchFamily="34" charset="0"/>
              </a:endParaRPr>
            </a:p>
          </p:txBody>
        </p:sp>
        <p:sp>
          <p:nvSpPr>
            <p:cNvPr id="17" name="Freeform 7"/>
            <p:cNvSpPr>
              <a:spLocks/>
            </p:cNvSpPr>
            <p:nvPr/>
          </p:nvSpPr>
          <p:spPr bwMode="auto">
            <a:xfrm>
              <a:off x="7059029" y="4531959"/>
              <a:ext cx="750582" cy="369334"/>
            </a:xfrm>
            <a:custGeom>
              <a:avLst/>
              <a:gdLst>
                <a:gd name="T0" fmla="*/ 74 w 74"/>
                <a:gd name="T1" fmla="*/ 29 h 36"/>
                <a:gd name="T2" fmla="*/ 74 w 74"/>
                <a:gd name="T3" fmla="*/ 17 h 36"/>
                <a:gd name="T4" fmla="*/ 54 w 74"/>
                <a:gd name="T5" fmla="*/ 0 h 36"/>
                <a:gd name="T6" fmla="*/ 41 w 74"/>
                <a:gd name="T7" fmla="*/ 31 h 36"/>
                <a:gd name="T8" fmla="*/ 39 w 74"/>
                <a:gd name="T9" fmla="*/ 12 h 36"/>
                <a:gd name="T10" fmla="*/ 39 w 74"/>
                <a:gd name="T11" fmla="*/ 11 h 36"/>
                <a:gd name="T12" fmla="*/ 41 w 74"/>
                <a:gd name="T13" fmla="*/ 7 h 36"/>
                <a:gd name="T14" fmla="*/ 41 w 74"/>
                <a:gd name="T15" fmla="*/ 6 h 36"/>
                <a:gd name="T16" fmla="*/ 40 w 74"/>
                <a:gd name="T17" fmla="*/ 5 h 36"/>
                <a:gd name="T18" fmla="*/ 34 w 74"/>
                <a:gd name="T19" fmla="*/ 5 h 36"/>
                <a:gd name="T20" fmla="*/ 33 w 74"/>
                <a:gd name="T21" fmla="*/ 6 h 36"/>
                <a:gd name="T22" fmla="*/ 33 w 74"/>
                <a:gd name="T23" fmla="*/ 7 h 36"/>
                <a:gd name="T24" fmla="*/ 35 w 74"/>
                <a:gd name="T25" fmla="*/ 11 h 36"/>
                <a:gd name="T26" fmla="*/ 36 w 74"/>
                <a:gd name="T27" fmla="*/ 12 h 36"/>
                <a:gd name="T28" fmla="*/ 33 w 74"/>
                <a:gd name="T29" fmla="*/ 31 h 36"/>
                <a:gd name="T30" fmla="*/ 20 w 74"/>
                <a:gd name="T31" fmla="*/ 0 h 36"/>
                <a:gd name="T32" fmla="*/ 0 w 74"/>
                <a:gd name="T33" fmla="*/ 17 h 36"/>
                <a:gd name="T34" fmla="*/ 0 w 74"/>
                <a:gd name="T35" fmla="*/ 29 h 36"/>
                <a:gd name="T36" fmla="*/ 6 w 74"/>
                <a:gd name="T37" fmla="*/ 36 h 36"/>
                <a:gd name="T38" fmla="*/ 68 w 74"/>
                <a:gd name="T39" fmla="*/ 36 h 36"/>
                <a:gd name="T40" fmla="*/ 74 w 74"/>
                <a:gd name="T41"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36">
                  <a:moveTo>
                    <a:pt x="74" y="29"/>
                  </a:moveTo>
                  <a:cubicBezTo>
                    <a:pt x="74" y="17"/>
                    <a:pt x="74" y="17"/>
                    <a:pt x="74" y="17"/>
                  </a:cubicBezTo>
                  <a:cubicBezTo>
                    <a:pt x="74" y="8"/>
                    <a:pt x="65" y="3"/>
                    <a:pt x="54" y="0"/>
                  </a:cubicBezTo>
                  <a:cubicBezTo>
                    <a:pt x="50" y="14"/>
                    <a:pt x="46" y="19"/>
                    <a:pt x="41" y="31"/>
                  </a:cubicBezTo>
                  <a:cubicBezTo>
                    <a:pt x="39" y="12"/>
                    <a:pt x="39" y="12"/>
                    <a:pt x="39" y="12"/>
                  </a:cubicBezTo>
                  <a:cubicBezTo>
                    <a:pt x="39" y="11"/>
                    <a:pt x="39" y="11"/>
                    <a:pt x="39" y="11"/>
                  </a:cubicBezTo>
                  <a:cubicBezTo>
                    <a:pt x="41" y="7"/>
                    <a:pt x="41" y="7"/>
                    <a:pt x="41" y="7"/>
                  </a:cubicBezTo>
                  <a:cubicBezTo>
                    <a:pt x="41" y="6"/>
                    <a:pt x="41" y="6"/>
                    <a:pt x="41" y="6"/>
                  </a:cubicBezTo>
                  <a:cubicBezTo>
                    <a:pt x="41" y="5"/>
                    <a:pt x="41" y="5"/>
                    <a:pt x="40" y="5"/>
                  </a:cubicBezTo>
                  <a:cubicBezTo>
                    <a:pt x="38" y="5"/>
                    <a:pt x="36" y="5"/>
                    <a:pt x="34" y="5"/>
                  </a:cubicBezTo>
                  <a:cubicBezTo>
                    <a:pt x="33" y="5"/>
                    <a:pt x="33" y="5"/>
                    <a:pt x="33" y="6"/>
                  </a:cubicBezTo>
                  <a:cubicBezTo>
                    <a:pt x="33" y="6"/>
                    <a:pt x="33" y="6"/>
                    <a:pt x="33" y="7"/>
                  </a:cubicBezTo>
                  <a:cubicBezTo>
                    <a:pt x="35" y="11"/>
                    <a:pt x="35" y="11"/>
                    <a:pt x="35" y="11"/>
                  </a:cubicBezTo>
                  <a:cubicBezTo>
                    <a:pt x="36" y="11"/>
                    <a:pt x="36" y="11"/>
                    <a:pt x="36" y="12"/>
                  </a:cubicBezTo>
                  <a:cubicBezTo>
                    <a:pt x="33" y="31"/>
                    <a:pt x="33" y="31"/>
                    <a:pt x="33" y="31"/>
                  </a:cubicBezTo>
                  <a:cubicBezTo>
                    <a:pt x="28" y="19"/>
                    <a:pt x="24" y="15"/>
                    <a:pt x="20" y="0"/>
                  </a:cubicBezTo>
                  <a:cubicBezTo>
                    <a:pt x="9" y="3"/>
                    <a:pt x="0" y="8"/>
                    <a:pt x="0" y="17"/>
                  </a:cubicBezTo>
                  <a:cubicBezTo>
                    <a:pt x="0" y="21"/>
                    <a:pt x="0" y="25"/>
                    <a:pt x="0" y="29"/>
                  </a:cubicBezTo>
                  <a:cubicBezTo>
                    <a:pt x="0" y="33"/>
                    <a:pt x="3" y="36"/>
                    <a:pt x="6" y="36"/>
                  </a:cubicBezTo>
                  <a:cubicBezTo>
                    <a:pt x="27" y="36"/>
                    <a:pt x="47" y="36"/>
                    <a:pt x="68" y="36"/>
                  </a:cubicBezTo>
                  <a:cubicBezTo>
                    <a:pt x="71" y="36"/>
                    <a:pt x="74" y="33"/>
                    <a:pt x="74" y="29"/>
                  </a:cubicBezTo>
                  <a:close/>
                </a:path>
              </a:pathLst>
            </a:custGeom>
            <a:solidFill>
              <a:srgbClr val="3F69B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101121"/>
                </a:solidFill>
                <a:effectLst/>
                <a:uLnTx/>
                <a:uFillTx/>
                <a:latin typeface="Arial" panose="020B0604020202020204" pitchFamily="34" charset="0"/>
                <a:cs typeface="Arial" panose="020B0604020202020204" pitchFamily="34" charset="0"/>
              </a:endParaRPr>
            </a:p>
          </p:txBody>
        </p:sp>
        <p:sp>
          <p:nvSpPr>
            <p:cNvPr id="18" name="Freeform 8"/>
            <p:cNvSpPr>
              <a:spLocks/>
            </p:cNvSpPr>
            <p:nvPr/>
          </p:nvSpPr>
          <p:spPr bwMode="auto">
            <a:xfrm>
              <a:off x="8381033" y="4531959"/>
              <a:ext cx="761172" cy="369334"/>
            </a:xfrm>
            <a:custGeom>
              <a:avLst/>
              <a:gdLst>
                <a:gd name="T0" fmla="*/ 75 w 75"/>
                <a:gd name="T1" fmla="*/ 29 h 36"/>
                <a:gd name="T2" fmla="*/ 75 w 75"/>
                <a:gd name="T3" fmla="*/ 17 h 36"/>
                <a:gd name="T4" fmla="*/ 54 w 75"/>
                <a:gd name="T5" fmla="*/ 0 h 36"/>
                <a:gd name="T6" fmla="*/ 41 w 75"/>
                <a:gd name="T7" fmla="*/ 31 h 36"/>
                <a:gd name="T8" fmla="*/ 39 w 75"/>
                <a:gd name="T9" fmla="*/ 12 h 36"/>
                <a:gd name="T10" fmla="*/ 39 w 75"/>
                <a:gd name="T11" fmla="*/ 11 h 36"/>
                <a:gd name="T12" fmla="*/ 41 w 75"/>
                <a:gd name="T13" fmla="*/ 7 h 36"/>
                <a:gd name="T14" fmla="*/ 41 w 75"/>
                <a:gd name="T15" fmla="*/ 6 h 36"/>
                <a:gd name="T16" fmla="*/ 41 w 75"/>
                <a:gd name="T17" fmla="*/ 5 h 36"/>
                <a:gd name="T18" fmla="*/ 34 w 75"/>
                <a:gd name="T19" fmla="*/ 5 h 36"/>
                <a:gd name="T20" fmla="*/ 33 w 75"/>
                <a:gd name="T21" fmla="*/ 6 h 36"/>
                <a:gd name="T22" fmla="*/ 33 w 75"/>
                <a:gd name="T23" fmla="*/ 7 h 36"/>
                <a:gd name="T24" fmla="*/ 36 w 75"/>
                <a:gd name="T25" fmla="*/ 11 h 36"/>
                <a:gd name="T26" fmla="*/ 36 w 75"/>
                <a:gd name="T27" fmla="*/ 12 h 36"/>
                <a:gd name="T28" fmla="*/ 34 w 75"/>
                <a:gd name="T29" fmla="*/ 31 h 36"/>
                <a:gd name="T30" fmla="*/ 21 w 75"/>
                <a:gd name="T31" fmla="*/ 0 h 36"/>
                <a:gd name="T32" fmla="*/ 0 w 75"/>
                <a:gd name="T33" fmla="*/ 17 h 36"/>
                <a:gd name="T34" fmla="*/ 0 w 75"/>
                <a:gd name="T35" fmla="*/ 29 h 36"/>
                <a:gd name="T36" fmla="*/ 7 w 75"/>
                <a:gd name="T37" fmla="*/ 36 h 36"/>
                <a:gd name="T38" fmla="*/ 68 w 75"/>
                <a:gd name="T39" fmla="*/ 36 h 36"/>
                <a:gd name="T40" fmla="*/ 75 w 75"/>
                <a:gd name="T41"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36">
                  <a:moveTo>
                    <a:pt x="75" y="29"/>
                  </a:moveTo>
                  <a:cubicBezTo>
                    <a:pt x="75" y="25"/>
                    <a:pt x="75" y="21"/>
                    <a:pt x="75" y="17"/>
                  </a:cubicBezTo>
                  <a:cubicBezTo>
                    <a:pt x="75" y="8"/>
                    <a:pt x="66" y="3"/>
                    <a:pt x="54" y="0"/>
                  </a:cubicBezTo>
                  <a:cubicBezTo>
                    <a:pt x="50" y="15"/>
                    <a:pt x="47" y="19"/>
                    <a:pt x="41" y="31"/>
                  </a:cubicBezTo>
                  <a:cubicBezTo>
                    <a:pt x="39" y="12"/>
                    <a:pt x="39" y="12"/>
                    <a:pt x="39" y="12"/>
                  </a:cubicBezTo>
                  <a:cubicBezTo>
                    <a:pt x="39" y="11"/>
                    <a:pt x="39" y="11"/>
                    <a:pt x="39" y="11"/>
                  </a:cubicBezTo>
                  <a:cubicBezTo>
                    <a:pt x="41" y="7"/>
                    <a:pt x="41" y="7"/>
                    <a:pt x="41" y="7"/>
                  </a:cubicBezTo>
                  <a:cubicBezTo>
                    <a:pt x="41" y="6"/>
                    <a:pt x="41" y="6"/>
                    <a:pt x="41" y="6"/>
                  </a:cubicBezTo>
                  <a:cubicBezTo>
                    <a:pt x="41" y="5"/>
                    <a:pt x="41" y="5"/>
                    <a:pt x="41" y="5"/>
                  </a:cubicBezTo>
                  <a:cubicBezTo>
                    <a:pt x="38" y="5"/>
                    <a:pt x="36" y="5"/>
                    <a:pt x="34" y="5"/>
                  </a:cubicBezTo>
                  <a:cubicBezTo>
                    <a:pt x="34" y="5"/>
                    <a:pt x="33" y="5"/>
                    <a:pt x="33" y="6"/>
                  </a:cubicBezTo>
                  <a:cubicBezTo>
                    <a:pt x="33" y="6"/>
                    <a:pt x="33" y="6"/>
                    <a:pt x="33" y="7"/>
                  </a:cubicBezTo>
                  <a:cubicBezTo>
                    <a:pt x="36" y="11"/>
                    <a:pt x="36" y="11"/>
                    <a:pt x="36" y="11"/>
                  </a:cubicBezTo>
                  <a:cubicBezTo>
                    <a:pt x="36" y="11"/>
                    <a:pt x="36" y="11"/>
                    <a:pt x="36" y="12"/>
                  </a:cubicBezTo>
                  <a:cubicBezTo>
                    <a:pt x="34" y="31"/>
                    <a:pt x="34" y="31"/>
                    <a:pt x="34" y="31"/>
                  </a:cubicBezTo>
                  <a:cubicBezTo>
                    <a:pt x="28" y="19"/>
                    <a:pt x="24" y="14"/>
                    <a:pt x="21" y="0"/>
                  </a:cubicBezTo>
                  <a:cubicBezTo>
                    <a:pt x="9" y="3"/>
                    <a:pt x="0" y="8"/>
                    <a:pt x="0" y="17"/>
                  </a:cubicBezTo>
                  <a:cubicBezTo>
                    <a:pt x="0" y="21"/>
                    <a:pt x="0" y="25"/>
                    <a:pt x="0" y="29"/>
                  </a:cubicBezTo>
                  <a:cubicBezTo>
                    <a:pt x="0" y="33"/>
                    <a:pt x="3" y="36"/>
                    <a:pt x="7" y="36"/>
                  </a:cubicBezTo>
                  <a:cubicBezTo>
                    <a:pt x="27" y="36"/>
                    <a:pt x="48" y="36"/>
                    <a:pt x="68" y="36"/>
                  </a:cubicBezTo>
                  <a:cubicBezTo>
                    <a:pt x="72" y="36"/>
                    <a:pt x="75" y="33"/>
                    <a:pt x="75" y="29"/>
                  </a:cubicBezTo>
                  <a:close/>
                </a:path>
              </a:pathLst>
            </a:custGeom>
            <a:solidFill>
              <a:srgbClr val="3F69B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101121"/>
                </a:solidFill>
                <a:effectLst/>
                <a:uLnTx/>
                <a:uFillTx/>
                <a:latin typeface="Arial" panose="020B0604020202020204" pitchFamily="34" charset="0"/>
                <a:cs typeface="Arial" panose="020B0604020202020204" pitchFamily="34" charset="0"/>
              </a:endParaRPr>
            </a:p>
          </p:txBody>
        </p:sp>
        <p:sp>
          <p:nvSpPr>
            <p:cNvPr id="19" name="AutoShape 10"/>
            <p:cNvSpPr>
              <a:spLocks noChangeAspect="1" noChangeArrowheads="1" noTextEdit="1"/>
            </p:cNvSpPr>
            <p:nvPr/>
          </p:nvSpPr>
          <p:spPr bwMode="auto">
            <a:xfrm>
              <a:off x="7708900" y="3962400"/>
              <a:ext cx="76358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101121"/>
                </a:solidFill>
                <a:effectLst/>
                <a:uLnTx/>
                <a:uFillTx/>
                <a:latin typeface="Arial" panose="020B0604020202020204" pitchFamily="34" charset="0"/>
                <a:cs typeface="Arial" panose="020B0604020202020204" pitchFamily="34" charset="0"/>
              </a:endParaRPr>
            </a:p>
          </p:txBody>
        </p:sp>
        <p:sp>
          <p:nvSpPr>
            <p:cNvPr id="22" name="Freeform 12"/>
            <p:cNvSpPr>
              <a:spLocks/>
            </p:cNvSpPr>
            <p:nvPr/>
          </p:nvSpPr>
          <p:spPr bwMode="auto">
            <a:xfrm>
              <a:off x="7708900" y="3971925"/>
              <a:ext cx="442913" cy="554038"/>
            </a:xfrm>
            <a:custGeom>
              <a:avLst/>
              <a:gdLst>
                <a:gd name="T0" fmla="*/ 0 w 279"/>
                <a:gd name="T1" fmla="*/ 0 h 349"/>
                <a:gd name="T2" fmla="*/ 65 w 279"/>
                <a:gd name="T3" fmla="*/ 0 h 349"/>
                <a:gd name="T4" fmla="*/ 136 w 279"/>
                <a:gd name="T5" fmla="*/ 241 h 349"/>
                <a:gd name="T6" fmla="*/ 214 w 279"/>
                <a:gd name="T7" fmla="*/ 0 h 349"/>
                <a:gd name="T8" fmla="*/ 279 w 279"/>
                <a:gd name="T9" fmla="*/ 0 h 349"/>
                <a:gd name="T10" fmla="*/ 166 w 279"/>
                <a:gd name="T11" fmla="*/ 349 h 349"/>
                <a:gd name="T12" fmla="*/ 113 w 279"/>
                <a:gd name="T13" fmla="*/ 349 h 349"/>
                <a:gd name="T14" fmla="*/ 0 w 279"/>
                <a:gd name="T15" fmla="*/ 0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349">
                  <a:moveTo>
                    <a:pt x="0" y="0"/>
                  </a:moveTo>
                  <a:lnTo>
                    <a:pt x="65" y="0"/>
                  </a:lnTo>
                  <a:lnTo>
                    <a:pt x="136" y="241"/>
                  </a:lnTo>
                  <a:lnTo>
                    <a:pt x="214" y="0"/>
                  </a:lnTo>
                  <a:lnTo>
                    <a:pt x="279" y="0"/>
                  </a:lnTo>
                  <a:lnTo>
                    <a:pt x="166" y="349"/>
                  </a:lnTo>
                  <a:lnTo>
                    <a:pt x="113" y="349"/>
                  </a:lnTo>
                  <a:lnTo>
                    <a:pt x="0" y="0"/>
                  </a:lnTo>
                  <a:close/>
                </a:path>
              </a:pathLst>
            </a:custGeom>
            <a:solidFill>
              <a:srgbClr val="3F69B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101121"/>
                </a:solidFill>
                <a:effectLst/>
                <a:uLnTx/>
                <a:uFillTx/>
                <a:latin typeface="Arial" panose="020B0604020202020204" pitchFamily="34" charset="0"/>
                <a:cs typeface="Arial" panose="020B0604020202020204" pitchFamily="34" charset="0"/>
              </a:endParaRPr>
            </a:p>
          </p:txBody>
        </p:sp>
        <p:sp>
          <p:nvSpPr>
            <p:cNvPr id="23" name="Freeform 13"/>
            <p:cNvSpPr>
              <a:spLocks/>
            </p:cNvSpPr>
            <p:nvPr/>
          </p:nvSpPr>
          <p:spPr bwMode="auto">
            <a:xfrm>
              <a:off x="8142288" y="3962400"/>
              <a:ext cx="339725" cy="573088"/>
            </a:xfrm>
            <a:custGeom>
              <a:avLst/>
              <a:gdLst>
                <a:gd name="T0" fmla="*/ 8 w 36"/>
                <a:gd name="T1" fmla="*/ 41 h 60"/>
                <a:gd name="T2" fmla="*/ 19 w 36"/>
                <a:gd name="T3" fmla="*/ 49 h 60"/>
                <a:gd name="T4" fmla="*/ 26 w 36"/>
                <a:gd name="T5" fmla="*/ 43 h 60"/>
                <a:gd name="T6" fmla="*/ 14 w 36"/>
                <a:gd name="T7" fmla="*/ 34 h 60"/>
                <a:gd name="T8" fmla="*/ 3 w 36"/>
                <a:gd name="T9" fmla="*/ 17 h 60"/>
                <a:gd name="T10" fmla="*/ 19 w 36"/>
                <a:gd name="T11" fmla="*/ 0 h 60"/>
                <a:gd name="T12" fmla="*/ 34 w 36"/>
                <a:gd name="T13" fmla="*/ 10 h 60"/>
                <a:gd name="T14" fmla="*/ 27 w 36"/>
                <a:gd name="T15" fmla="*/ 16 h 60"/>
                <a:gd name="T16" fmla="*/ 19 w 36"/>
                <a:gd name="T17" fmla="*/ 12 h 60"/>
                <a:gd name="T18" fmla="*/ 13 w 36"/>
                <a:gd name="T19" fmla="*/ 16 h 60"/>
                <a:gd name="T20" fmla="*/ 25 w 36"/>
                <a:gd name="T21" fmla="*/ 25 h 60"/>
                <a:gd name="T22" fmla="*/ 36 w 36"/>
                <a:gd name="T23" fmla="*/ 42 h 60"/>
                <a:gd name="T24" fmla="*/ 19 w 36"/>
                <a:gd name="T25" fmla="*/ 60 h 60"/>
                <a:gd name="T26" fmla="*/ 0 w 36"/>
                <a:gd name="T27" fmla="*/ 47 h 60"/>
                <a:gd name="T28" fmla="*/ 8 w 36"/>
                <a:gd name="T29"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0">
                  <a:moveTo>
                    <a:pt x="8" y="41"/>
                  </a:moveTo>
                  <a:cubicBezTo>
                    <a:pt x="10" y="46"/>
                    <a:pt x="14" y="49"/>
                    <a:pt x="19" y="49"/>
                  </a:cubicBezTo>
                  <a:cubicBezTo>
                    <a:pt x="24" y="49"/>
                    <a:pt x="26" y="46"/>
                    <a:pt x="26" y="43"/>
                  </a:cubicBezTo>
                  <a:cubicBezTo>
                    <a:pt x="26" y="38"/>
                    <a:pt x="21" y="37"/>
                    <a:pt x="14" y="34"/>
                  </a:cubicBezTo>
                  <a:cubicBezTo>
                    <a:pt x="8" y="30"/>
                    <a:pt x="3" y="26"/>
                    <a:pt x="3" y="17"/>
                  </a:cubicBezTo>
                  <a:cubicBezTo>
                    <a:pt x="3" y="6"/>
                    <a:pt x="10" y="0"/>
                    <a:pt x="19" y="0"/>
                  </a:cubicBezTo>
                  <a:cubicBezTo>
                    <a:pt x="26" y="0"/>
                    <a:pt x="31" y="5"/>
                    <a:pt x="34" y="10"/>
                  </a:cubicBezTo>
                  <a:cubicBezTo>
                    <a:pt x="27" y="16"/>
                    <a:pt x="27" y="16"/>
                    <a:pt x="27" y="16"/>
                  </a:cubicBezTo>
                  <a:cubicBezTo>
                    <a:pt x="26" y="13"/>
                    <a:pt x="23" y="12"/>
                    <a:pt x="19" y="12"/>
                  </a:cubicBezTo>
                  <a:cubicBezTo>
                    <a:pt x="15" y="12"/>
                    <a:pt x="13" y="14"/>
                    <a:pt x="13" y="16"/>
                  </a:cubicBezTo>
                  <a:cubicBezTo>
                    <a:pt x="13" y="21"/>
                    <a:pt x="17" y="21"/>
                    <a:pt x="25" y="25"/>
                  </a:cubicBezTo>
                  <a:cubicBezTo>
                    <a:pt x="33" y="29"/>
                    <a:pt x="36" y="34"/>
                    <a:pt x="36" y="42"/>
                  </a:cubicBezTo>
                  <a:cubicBezTo>
                    <a:pt x="36" y="53"/>
                    <a:pt x="31" y="60"/>
                    <a:pt x="19" y="60"/>
                  </a:cubicBezTo>
                  <a:cubicBezTo>
                    <a:pt x="9" y="60"/>
                    <a:pt x="3" y="55"/>
                    <a:pt x="0" y="47"/>
                  </a:cubicBezTo>
                  <a:lnTo>
                    <a:pt x="8" y="41"/>
                  </a:lnTo>
                  <a:close/>
                </a:path>
              </a:pathLst>
            </a:custGeom>
            <a:solidFill>
              <a:srgbClr val="3F69B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101121"/>
                </a:solidFill>
                <a:effectLst/>
                <a:uLnTx/>
                <a:uFillTx/>
                <a:latin typeface="Arial" panose="020B0604020202020204" pitchFamily="34" charset="0"/>
                <a:cs typeface="Arial" panose="020B0604020202020204" pitchFamily="34" charset="0"/>
              </a:endParaRPr>
            </a:p>
          </p:txBody>
        </p:sp>
      </p:grpSp>
      <p:sp>
        <p:nvSpPr>
          <p:cNvPr id="25" name="Rectangle 24"/>
          <p:cNvSpPr/>
          <p:nvPr/>
        </p:nvSpPr>
        <p:spPr>
          <a:xfrm>
            <a:off x="5423770" y="112735"/>
            <a:ext cx="10833818" cy="769441"/>
          </a:xfrm>
          <a:prstGeom prst="rect">
            <a:avLst/>
          </a:prstGeom>
        </p:spPr>
        <p:txBody>
          <a:bodyPr wrap="square">
            <a:spAutoFit/>
          </a:bodyPr>
          <a:lstStyle/>
          <a:p>
            <a:pPr algn="ctr"/>
            <a:r>
              <a:rPr lang="en-US" sz="4400" b="1" dirty="0">
                <a:solidFill>
                  <a:srgbClr val="203562"/>
                </a:solidFill>
                <a:latin typeface="Arial" panose="020B0604020202020204" pitchFamily="34" charset="0"/>
                <a:cs typeface="Arial" panose="020B0604020202020204" pitchFamily="34" charset="0"/>
              </a:rPr>
              <a:t>Global Staffing Plan</a:t>
            </a:r>
          </a:p>
        </p:txBody>
      </p:sp>
    </p:spTree>
    <p:extLst>
      <p:ext uri="{BB962C8B-B14F-4D97-AF65-F5344CB8AC3E}">
        <p14:creationId xmlns:p14="http://schemas.microsoft.com/office/powerpoint/2010/main" val="77362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0" y="2452355"/>
            <a:ext cx="5695950" cy="5303649"/>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1695885" y="2064086"/>
            <a:ext cx="8854063" cy="5074581"/>
          </a:xfrm>
          <a:prstGeom prst="rect">
            <a:avLst/>
          </a:prstGeom>
        </p:spPr>
        <p:txBody>
          <a:bodyPr wrap="square" lIns="0" tIns="0" rIns="0" bIns="0" rtlCol="0">
            <a:noAutofit/>
          </a:bodyPr>
          <a:lstStyle/>
          <a:p>
            <a:pPr marL="20160">
              <a:lnSpc>
                <a:spcPts val="4056"/>
              </a:lnSpc>
              <a:spcBef>
                <a:spcPts val="202"/>
              </a:spcBef>
            </a:pPr>
            <a:endParaRPr sz="3800" dirty="0">
              <a:latin typeface="Arial"/>
              <a:cs typeface="Arial"/>
            </a:endParaRPr>
          </a:p>
        </p:txBody>
      </p:sp>
      <p:sp>
        <p:nvSpPr>
          <p:cNvPr id="2" name="object 2"/>
          <p:cNvSpPr txBox="1"/>
          <p:nvPr/>
        </p:nvSpPr>
        <p:spPr>
          <a:xfrm>
            <a:off x="952875" y="5212460"/>
            <a:ext cx="316120" cy="440267"/>
          </a:xfrm>
          <a:prstGeom prst="rect">
            <a:avLst/>
          </a:prstGeom>
        </p:spPr>
        <p:txBody>
          <a:bodyPr wrap="square" lIns="0" tIns="0" rIns="0" bIns="0" rtlCol="0">
            <a:noAutofit/>
          </a:bodyPr>
          <a:lstStyle/>
          <a:p>
            <a:pPr marL="20160">
              <a:lnSpc>
                <a:spcPts val="4056"/>
              </a:lnSpc>
              <a:spcBef>
                <a:spcPts val="202"/>
              </a:spcBef>
            </a:pPr>
            <a:endParaRPr sz="3800" dirty="0">
              <a:latin typeface="Arial"/>
              <a:cs typeface="Arial"/>
            </a:endParaRPr>
          </a:p>
        </p:txBody>
      </p:sp>
      <p:sp>
        <p:nvSpPr>
          <p:cNvPr id="8" name="Rectangle 7"/>
          <p:cNvSpPr/>
          <p:nvPr/>
        </p:nvSpPr>
        <p:spPr>
          <a:xfrm>
            <a:off x="114735" y="2854403"/>
            <a:ext cx="4562100" cy="1720984"/>
          </a:xfrm>
          <a:prstGeom prst="rect">
            <a:avLst/>
          </a:prstGeom>
        </p:spPr>
        <p:txBody>
          <a:bodyPr wrap="square">
            <a:spAutoFit/>
          </a:bodyPr>
          <a:lstStyle/>
          <a:p>
            <a:pPr marL="20160" lvl="0" algn="ctr">
              <a:lnSpc>
                <a:spcPts val="4056"/>
              </a:lnSpc>
              <a:spcBef>
                <a:spcPts val="202"/>
              </a:spcBef>
            </a:pPr>
            <a:r>
              <a:rPr lang="en-US" sz="3200" b="1" dirty="0" smtClean="0">
                <a:solidFill>
                  <a:srgbClr val="585858"/>
                </a:solidFill>
                <a:latin typeface="Arial"/>
                <a:cs typeface="Arial"/>
              </a:rPr>
              <a:t>“Test </a:t>
            </a:r>
            <a:r>
              <a:rPr lang="en-US" sz="3200" b="1" dirty="0">
                <a:solidFill>
                  <a:srgbClr val="585858"/>
                </a:solidFill>
                <a:latin typeface="Arial"/>
                <a:cs typeface="Arial"/>
              </a:rPr>
              <a:t>the </a:t>
            </a:r>
            <a:endParaRPr lang="en-US" sz="3200" b="1" dirty="0" smtClean="0">
              <a:solidFill>
                <a:srgbClr val="585858"/>
              </a:solidFill>
              <a:latin typeface="Arial"/>
              <a:cs typeface="Arial"/>
            </a:endParaRPr>
          </a:p>
          <a:p>
            <a:pPr marL="20160" lvl="0" algn="ctr">
              <a:lnSpc>
                <a:spcPts val="4056"/>
              </a:lnSpc>
              <a:spcBef>
                <a:spcPts val="202"/>
              </a:spcBef>
            </a:pPr>
            <a:r>
              <a:rPr lang="en-US" sz="3200" b="1" spc="40" dirty="0" smtClean="0">
                <a:solidFill>
                  <a:srgbClr val="585858"/>
                </a:solidFill>
                <a:latin typeface="Arial"/>
                <a:cs typeface="Arial"/>
              </a:rPr>
              <a:t>w</a:t>
            </a:r>
            <a:r>
              <a:rPr lang="en-US" sz="3200" b="1" dirty="0" smtClean="0">
                <a:solidFill>
                  <a:srgbClr val="585858"/>
                </a:solidFill>
                <a:latin typeface="Arial"/>
                <a:cs typeface="Arial"/>
              </a:rPr>
              <a:t>aters</a:t>
            </a:r>
            <a:r>
              <a:rPr lang="en-US" sz="3200" b="1" dirty="0">
                <a:solidFill>
                  <a:srgbClr val="585858"/>
                </a:solidFill>
                <a:latin typeface="Arial"/>
                <a:cs typeface="Arial"/>
              </a:rPr>
              <a:t>”</a:t>
            </a:r>
            <a:r>
              <a:rPr lang="en-US" sz="3200" b="1" spc="-22" dirty="0">
                <a:solidFill>
                  <a:srgbClr val="585858"/>
                </a:solidFill>
                <a:latin typeface="Arial"/>
                <a:cs typeface="Arial"/>
              </a:rPr>
              <a:t> </a:t>
            </a:r>
            <a:r>
              <a:rPr lang="en-US" sz="3200" b="1" dirty="0">
                <a:solidFill>
                  <a:srgbClr val="585858"/>
                </a:solidFill>
                <a:latin typeface="Arial"/>
                <a:cs typeface="Arial"/>
              </a:rPr>
              <a:t>in</a:t>
            </a:r>
            <a:r>
              <a:rPr lang="en-US" sz="3200" b="1" spc="-22" dirty="0">
                <a:solidFill>
                  <a:srgbClr val="585858"/>
                </a:solidFill>
                <a:latin typeface="Arial"/>
                <a:cs typeface="Arial"/>
              </a:rPr>
              <a:t> </a:t>
            </a:r>
            <a:r>
              <a:rPr lang="en-US" sz="3200" b="1" dirty="0" smtClean="0">
                <a:solidFill>
                  <a:srgbClr val="585858"/>
                </a:solidFill>
                <a:latin typeface="Arial"/>
                <a:cs typeface="Arial"/>
              </a:rPr>
              <a:t>a </a:t>
            </a:r>
          </a:p>
          <a:p>
            <a:pPr marL="20160" lvl="0" algn="ctr">
              <a:lnSpc>
                <a:spcPts val="4056"/>
              </a:lnSpc>
              <a:spcBef>
                <a:spcPts val="202"/>
              </a:spcBef>
            </a:pPr>
            <a:r>
              <a:rPr lang="en-US" sz="3200" b="1" dirty="0" smtClean="0">
                <a:solidFill>
                  <a:srgbClr val="585858"/>
                </a:solidFill>
                <a:latin typeface="Arial"/>
                <a:cs typeface="Arial"/>
              </a:rPr>
              <a:t>new </a:t>
            </a:r>
            <a:r>
              <a:rPr lang="en-US" sz="3200" b="1" dirty="0">
                <a:solidFill>
                  <a:srgbClr val="585858"/>
                </a:solidFill>
                <a:latin typeface="Arial"/>
                <a:cs typeface="Arial"/>
              </a:rPr>
              <a:t>market</a:t>
            </a:r>
            <a:endParaRPr lang="en-US" sz="3200" b="1" dirty="0">
              <a:solidFill>
                <a:srgbClr val="101121"/>
              </a:solidFill>
              <a:latin typeface="Arial"/>
              <a:cs typeface="Aria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668" y="2452356"/>
            <a:ext cx="5158798" cy="546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048" y="2452355"/>
            <a:ext cx="6050540" cy="582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182824" y="215341"/>
            <a:ext cx="12048445" cy="861774"/>
          </a:xfrm>
          <a:prstGeom prst="rect">
            <a:avLst/>
          </a:prstGeom>
        </p:spPr>
        <p:txBody>
          <a:bodyPr wrap="square">
            <a:spAutoFit/>
          </a:bodyPr>
          <a:lstStyle/>
          <a:p>
            <a:pPr algn="ctr">
              <a:lnSpc>
                <a:spcPts val="5999"/>
              </a:lnSpc>
              <a:spcBef>
                <a:spcPts val="300"/>
              </a:spcBef>
            </a:pPr>
            <a:r>
              <a:rPr lang="en-US" sz="3600" b="1" dirty="0">
                <a:latin typeface="Arial"/>
                <a:cs typeface="Arial"/>
              </a:rPr>
              <a:t>What You</a:t>
            </a:r>
            <a:r>
              <a:rPr lang="en-US" sz="3600" b="1" spc="14" dirty="0">
                <a:latin typeface="Arial"/>
                <a:cs typeface="Arial"/>
              </a:rPr>
              <a:t> </a:t>
            </a:r>
            <a:r>
              <a:rPr lang="en-US" sz="3600" b="1" dirty="0">
                <a:latin typeface="Arial"/>
                <a:cs typeface="Arial"/>
              </a:rPr>
              <a:t>Sho</a:t>
            </a:r>
            <a:r>
              <a:rPr lang="en-US" sz="3600" b="1" spc="6" dirty="0">
                <a:latin typeface="Arial"/>
                <a:cs typeface="Arial"/>
              </a:rPr>
              <a:t>u</a:t>
            </a:r>
            <a:r>
              <a:rPr lang="en-US" sz="3600" b="1" dirty="0">
                <a:latin typeface="Arial"/>
                <a:cs typeface="Arial"/>
              </a:rPr>
              <a:t>ld Know </a:t>
            </a:r>
            <a:r>
              <a:rPr lang="en-US" sz="3600" b="1" dirty="0" smtClean="0">
                <a:latin typeface="Arial"/>
                <a:cs typeface="Arial"/>
              </a:rPr>
              <a:t>About En</a:t>
            </a:r>
            <a:r>
              <a:rPr lang="en-US" sz="3600" b="1" spc="6" dirty="0" smtClean="0">
                <a:latin typeface="Arial"/>
                <a:cs typeface="Arial"/>
              </a:rPr>
              <a:t>g</a:t>
            </a:r>
            <a:r>
              <a:rPr lang="en-US" sz="3600" b="1" dirty="0" smtClean="0">
                <a:latin typeface="Arial"/>
                <a:cs typeface="Arial"/>
              </a:rPr>
              <a:t>ag</a:t>
            </a:r>
            <a:r>
              <a:rPr lang="en-US" sz="3600" b="1" spc="14" dirty="0" smtClean="0">
                <a:latin typeface="Arial"/>
                <a:cs typeface="Arial"/>
              </a:rPr>
              <a:t>i</a:t>
            </a:r>
            <a:r>
              <a:rPr lang="en-US" sz="3600" b="1" dirty="0" smtClean="0">
                <a:latin typeface="Arial"/>
                <a:cs typeface="Arial"/>
              </a:rPr>
              <a:t>ng</a:t>
            </a:r>
            <a:r>
              <a:rPr lang="en-US" sz="3600" b="1" spc="-22" dirty="0" smtClean="0">
                <a:latin typeface="Arial"/>
                <a:cs typeface="Arial"/>
              </a:rPr>
              <a:t> </a:t>
            </a:r>
            <a:r>
              <a:rPr lang="en-US" sz="3600" b="1" dirty="0">
                <a:latin typeface="Arial"/>
                <a:cs typeface="Arial"/>
              </a:rPr>
              <a:t>C</a:t>
            </a:r>
            <a:r>
              <a:rPr lang="en-US" sz="3600" b="1" spc="6" dirty="0">
                <a:latin typeface="Arial"/>
                <a:cs typeface="Arial"/>
              </a:rPr>
              <a:t>o</a:t>
            </a:r>
            <a:r>
              <a:rPr lang="en-US" sz="3600" b="1" dirty="0">
                <a:latin typeface="Arial"/>
                <a:cs typeface="Arial"/>
              </a:rPr>
              <a:t>ntractors</a:t>
            </a:r>
          </a:p>
        </p:txBody>
      </p:sp>
      <p:sp>
        <p:nvSpPr>
          <p:cNvPr id="10" name="TextBox 9"/>
          <p:cNvSpPr txBox="1"/>
          <p:nvPr/>
        </p:nvSpPr>
        <p:spPr>
          <a:xfrm>
            <a:off x="5686335" y="3246677"/>
            <a:ext cx="2280801" cy="1077218"/>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Financial</a:t>
            </a:r>
          </a:p>
          <a:p>
            <a:r>
              <a:rPr lang="en-US" sz="3200" b="1" dirty="0" smtClean="0">
                <a:latin typeface="Arial" panose="020B0604020202020204" pitchFamily="34" charset="0"/>
                <a:cs typeface="Arial" panose="020B0604020202020204" pitchFamily="34" charset="0"/>
              </a:rPr>
              <a:t>Penalties</a:t>
            </a:r>
            <a:endParaRPr lang="en-US" sz="3200" b="1" dirty="0">
              <a:latin typeface="Arial" panose="020B0604020202020204" pitchFamily="34" charset="0"/>
              <a:cs typeface="Arial" panose="020B0604020202020204" pitchFamily="34" charset="0"/>
            </a:endParaRPr>
          </a:p>
        </p:txBody>
      </p:sp>
      <p:sp>
        <p:nvSpPr>
          <p:cNvPr id="11" name="TextBox 10"/>
          <p:cNvSpPr txBox="1"/>
          <p:nvPr/>
        </p:nvSpPr>
        <p:spPr>
          <a:xfrm>
            <a:off x="13487400" y="3132352"/>
            <a:ext cx="2770188" cy="1569660"/>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Employee</a:t>
            </a:r>
          </a:p>
          <a:p>
            <a:pPr algn="ctr"/>
            <a:r>
              <a:rPr lang="en-US" sz="3200" b="1" dirty="0" smtClean="0">
                <a:latin typeface="Arial" panose="020B0604020202020204" pitchFamily="34" charset="0"/>
                <a:cs typeface="Arial" panose="020B0604020202020204" pitchFamily="34" charset="0"/>
              </a:rPr>
              <a:t> v </a:t>
            </a:r>
          </a:p>
          <a:p>
            <a:pPr algn="ctr"/>
            <a:r>
              <a:rPr lang="en-US" sz="3200" b="1" dirty="0" smtClean="0">
                <a:latin typeface="Arial" panose="020B0604020202020204" pitchFamily="34" charset="0"/>
                <a:cs typeface="Arial" panose="020B0604020202020204" pitchFamily="34" charset="0"/>
              </a:rPr>
              <a:t>Contractor</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20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additive="base">
                                        <p:cTn id="17" dur="500" fill="hold"/>
                                        <p:tgtEl>
                                          <p:spTgt spid="3076"/>
                                        </p:tgtEl>
                                        <p:attrNameLst>
                                          <p:attrName>ppt_x</p:attrName>
                                        </p:attrNameLst>
                                      </p:cBhvr>
                                      <p:tavLst>
                                        <p:tav tm="0">
                                          <p:val>
                                            <p:strVal val="#ppt_x"/>
                                          </p:val>
                                        </p:tav>
                                        <p:tav tm="100000">
                                          <p:val>
                                            <p:strVal val="#ppt_x"/>
                                          </p:val>
                                        </p:tav>
                                      </p:tavLst>
                                    </p:anim>
                                    <p:anim calcmode="lin" valueType="num">
                                      <p:cBhvr additive="base">
                                        <p:cTn id="18" dur="500" fill="hold"/>
                                        <p:tgtEl>
                                          <p:spTgt spid="307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additive="base">
                                        <p:cTn id="31" dur="500" fill="hold"/>
                                        <p:tgtEl>
                                          <p:spTgt spid="3074"/>
                                        </p:tgtEl>
                                        <p:attrNameLst>
                                          <p:attrName>ppt_x</p:attrName>
                                        </p:attrNameLst>
                                      </p:cBhvr>
                                      <p:tavLst>
                                        <p:tav tm="0">
                                          <p:val>
                                            <p:strVal val="#ppt_x"/>
                                          </p:val>
                                        </p:tav>
                                        <p:tav tm="100000">
                                          <p:val>
                                            <p:strVal val="#ppt_x"/>
                                          </p:val>
                                        </p:tav>
                                      </p:tavLst>
                                    </p:anim>
                                    <p:anim calcmode="lin" valueType="num">
                                      <p:cBhvr additive="base">
                                        <p:cTn id="3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528884" y="3379372"/>
            <a:ext cx="2959020" cy="180975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1"/>
                </a:solidFill>
              </a:rPr>
              <a:t>Local</a:t>
            </a:r>
            <a:r>
              <a:rPr lang="en-US" sz="3200" dirty="0" smtClean="0">
                <a:solidFill>
                  <a:schemeClr val="tx1"/>
                </a:solidFill>
              </a:rPr>
              <a:t> </a:t>
            </a:r>
            <a:r>
              <a:rPr lang="en-US" sz="3200" b="1" dirty="0" smtClean="0">
                <a:solidFill>
                  <a:schemeClr val="tx1"/>
                </a:solidFill>
              </a:rPr>
              <a:t>Hire Employees</a:t>
            </a:r>
            <a:endParaRPr lang="en-US" sz="3200" b="1" dirty="0">
              <a:solidFill>
                <a:schemeClr val="tx1"/>
              </a:solidFill>
            </a:endParaRPr>
          </a:p>
        </p:txBody>
      </p:sp>
      <p:sp>
        <p:nvSpPr>
          <p:cNvPr id="7" name="Rounded Rectangle 6"/>
          <p:cNvSpPr/>
          <p:nvPr/>
        </p:nvSpPr>
        <p:spPr>
          <a:xfrm>
            <a:off x="6046270" y="1865412"/>
            <a:ext cx="3848100" cy="2168684"/>
          </a:xfrm>
          <a:prstGeom prst="round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tx1"/>
                </a:solidFill>
              </a:rPr>
              <a:t>International Staffing </a:t>
            </a:r>
          </a:p>
          <a:p>
            <a:pPr algn="ctr"/>
            <a:r>
              <a:rPr lang="en-US" sz="4000" b="1" dirty="0">
                <a:solidFill>
                  <a:schemeClr val="tx1"/>
                </a:solidFill>
              </a:rPr>
              <a:t>Profile</a:t>
            </a:r>
          </a:p>
        </p:txBody>
      </p:sp>
      <p:sp>
        <p:nvSpPr>
          <p:cNvPr id="10" name="Snip Same Side Corner Rectangle 9"/>
          <p:cNvSpPr/>
          <p:nvPr/>
        </p:nvSpPr>
        <p:spPr>
          <a:xfrm>
            <a:off x="6674920" y="6069017"/>
            <a:ext cx="2590800" cy="1543050"/>
          </a:xfrm>
          <a:prstGeom prst="snip2Same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1"/>
                </a:solidFill>
              </a:rPr>
              <a:t>Contractor</a:t>
            </a:r>
            <a:endParaRPr lang="en-US" sz="3200" b="1" dirty="0">
              <a:solidFill>
                <a:schemeClr val="tx1"/>
              </a:solidFill>
            </a:endParaRPr>
          </a:p>
        </p:txBody>
      </p:sp>
      <p:sp>
        <p:nvSpPr>
          <p:cNvPr id="12" name="Parallelogram 11"/>
          <p:cNvSpPr/>
          <p:nvPr/>
        </p:nvSpPr>
        <p:spPr>
          <a:xfrm>
            <a:off x="11730339" y="4505577"/>
            <a:ext cx="3049753" cy="1367090"/>
          </a:xfrm>
          <a:prstGeom prst="parallelogram">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1"/>
                </a:solidFill>
              </a:rPr>
              <a:t>Expatriates</a:t>
            </a:r>
            <a:endParaRPr lang="en-US" sz="3200" dirty="0"/>
          </a:p>
        </p:txBody>
      </p:sp>
      <p:sp>
        <p:nvSpPr>
          <p:cNvPr id="20" name="Right Arrow 19"/>
          <p:cNvSpPr/>
          <p:nvPr/>
        </p:nvSpPr>
        <p:spPr>
          <a:xfrm rot="8853614">
            <a:off x="4289040" y="2857941"/>
            <a:ext cx="978408" cy="484632"/>
          </a:xfrm>
          <a:prstGeom prst="rightArrow">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411082">
            <a:off x="10522887" y="4164265"/>
            <a:ext cx="92075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Down Arrow 20"/>
          <p:cNvSpPr/>
          <p:nvPr/>
        </p:nvSpPr>
        <p:spPr>
          <a:xfrm>
            <a:off x="7540216" y="4598738"/>
            <a:ext cx="484632" cy="978408"/>
          </a:xfrm>
          <a:prstGeom prst="downArrow">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33350" y="355313"/>
            <a:ext cx="16124238"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Global Staffing Plan</a:t>
            </a:r>
          </a:p>
        </p:txBody>
      </p:sp>
    </p:spTree>
    <p:extLst>
      <p:ext uri="{BB962C8B-B14F-4D97-AF65-F5344CB8AC3E}">
        <p14:creationId xmlns:p14="http://schemas.microsoft.com/office/powerpoint/2010/main" val="317110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oronto_Dollarphotoclub_5907419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6258040" cy="9144000"/>
          </a:xfrm>
          <a:prstGeom prst="rect">
            <a:avLst/>
          </a:prstGeom>
        </p:spPr>
      </p:pic>
      <p:sp>
        <p:nvSpPr>
          <p:cNvPr id="9" name="Rectangle 8"/>
          <p:cNvSpPr/>
          <p:nvPr/>
        </p:nvSpPr>
        <p:spPr>
          <a:xfrm>
            <a:off x="-1" y="0"/>
            <a:ext cx="16257588" cy="91440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Rectangle 9"/>
          <p:cNvSpPr/>
          <p:nvPr/>
        </p:nvSpPr>
        <p:spPr>
          <a:xfrm>
            <a:off x="452" y="0"/>
            <a:ext cx="16257588" cy="92964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 name="Text Placeholder 1"/>
          <p:cNvSpPr txBox="1">
            <a:spLocks/>
          </p:cNvSpPr>
          <p:nvPr/>
        </p:nvSpPr>
        <p:spPr>
          <a:xfrm>
            <a:off x="1273466" y="3425392"/>
            <a:ext cx="13710656" cy="2293216"/>
          </a:xfrm>
          <a:prstGeom prst="rect">
            <a:avLst/>
          </a:prstGeom>
        </p:spPr>
        <p:txBody>
          <a:bodyPr anchor="ctr"/>
          <a:lstStyle>
            <a:lvl1pPr marL="609608" indent="-609608" algn="l" defTabSz="812810" rtl="0" eaLnBrk="1" latinLnBrk="0" hangingPunct="1">
              <a:lnSpc>
                <a:spcPct val="120000"/>
              </a:lnSpc>
              <a:spcBef>
                <a:spcPct val="20000"/>
              </a:spcBef>
              <a:buSzPct val="100000"/>
              <a:buFontTx/>
              <a:buBlip>
                <a:blip r:embed="rId3"/>
              </a:buBlip>
              <a:defRPr sz="2800" b="0" i="0" kern="1200">
                <a:solidFill>
                  <a:schemeClr val="tx1"/>
                </a:solidFill>
                <a:latin typeface="Source Sans Pro Light"/>
                <a:ea typeface="+mn-ea"/>
                <a:cs typeface="Source Sans Pro Light"/>
              </a:defRPr>
            </a:lvl1pPr>
            <a:lvl2pPr marL="1422418" indent="-609608" algn="l" defTabSz="812810" rtl="0" eaLnBrk="1" latinLnBrk="0" hangingPunct="1">
              <a:lnSpc>
                <a:spcPct val="120000"/>
              </a:lnSpc>
              <a:spcBef>
                <a:spcPct val="20000"/>
              </a:spcBef>
              <a:buClr>
                <a:srgbClr val="203464"/>
              </a:buClr>
              <a:buSzPct val="100000"/>
              <a:buFontTx/>
              <a:buBlip>
                <a:blip r:embed="rId4"/>
              </a:buBlip>
              <a:defRPr sz="2500" kern="1200">
                <a:solidFill>
                  <a:schemeClr val="bg1">
                    <a:lumMod val="50000"/>
                  </a:schemeClr>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pPr marL="0" indent="0" algn="ctr">
              <a:buNone/>
            </a:pPr>
            <a:r>
              <a:rPr lang="en-CA" sz="3200" b="1" dirty="0">
                <a:solidFill>
                  <a:schemeClr val="bg1"/>
                </a:solidFill>
                <a:latin typeface="Arial"/>
                <a:cs typeface="Arial"/>
              </a:rPr>
              <a:t>If the target country has a limited local talent pool for the particular industry, expats may be an option. F</a:t>
            </a:r>
            <a:r>
              <a:rPr lang="en-CA" sz="3200" b="1" dirty="0" smtClean="0">
                <a:solidFill>
                  <a:schemeClr val="bg1"/>
                </a:solidFill>
                <a:latin typeface="Arial"/>
                <a:cs typeface="Arial"/>
              </a:rPr>
              <a:t>luency </a:t>
            </a:r>
            <a:r>
              <a:rPr lang="en-CA" sz="3200" b="1" dirty="0">
                <a:solidFill>
                  <a:schemeClr val="bg1"/>
                </a:solidFill>
                <a:latin typeface="Arial"/>
                <a:cs typeface="Arial"/>
              </a:rPr>
              <a:t>in the language used at HQ is another vital </a:t>
            </a:r>
            <a:r>
              <a:rPr lang="en-CA" sz="3200" b="1" dirty="0" smtClean="0">
                <a:solidFill>
                  <a:schemeClr val="bg1"/>
                </a:solidFill>
                <a:latin typeface="Arial"/>
                <a:cs typeface="Arial"/>
              </a:rPr>
              <a:t>skill, </a:t>
            </a:r>
            <a:r>
              <a:rPr lang="en-CA" sz="3200" b="1" dirty="0">
                <a:solidFill>
                  <a:schemeClr val="bg1"/>
                </a:solidFill>
                <a:latin typeface="Arial"/>
                <a:cs typeface="Arial"/>
              </a:rPr>
              <a:t>which may or may not be easy to find locally.</a:t>
            </a:r>
          </a:p>
        </p:txBody>
      </p:sp>
      <p:sp>
        <p:nvSpPr>
          <p:cNvPr id="7" name="Text Placeholder 1"/>
          <p:cNvSpPr txBox="1">
            <a:spLocks/>
          </p:cNvSpPr>
          <p:nvPr/>
        </p:nvSpPr>
        <p:spPr>
          <a:xfrm>
            <a:off x="1273466" y="1488154"/>
            <a:ext cx="13354582" cy="792162"/>
          </a:xfrm>
          <a:prstGeom prst="rect">
            <a:avLst/>
          </a:prstGeom>
        </p:spPr>
        <p:txBody>
          <a:bodyPr anchor="ctr"/>
          <a:lstStyle>
            <a:defPPr>
              <a:defRPr lang="en-US"/>
            </a:defPPr>
            <a:lvl1pPr indent="0" algn="ctr">
              <a:lnSpc>
                <a:spcPct val="120000"/>
              </a:lnSpc>
              <a:spcBef>
                <a:spcPct val="20000"/>
              </a:spcBef>
              <a:buSzPct val="100000"/>
              <a:buFontTx/>
              <a:buNone/>
              <a:defRPr sz="4000" b="1" i="0">
                <a:solidFill>
                  <a:schemeClr val="bg1"/>
                </a:solidFill>
                <a:latin typeface="Arial"/>
                <a:cs typeface="Arial"/>
              </a:defRPr>
            </a:lvl1pPr>
            <a:lvl2pPr marL="1422418" indent="-609608">
              <a:lnSpc>
                <a:spcPct val="120000"/>
              </a:lnSpc>
              <a:spcBef>
                <a:spcPct val="20000"/>
              </a:spcBef>
              <a:buClr>
                <a:srgbClr val="203464"/>
              </a:buClr>
              <a:buSzPct val="100000"/>
              <a:buFontTx/>
              <a:buBlip>
                <a:blip r:embed="rId4"/>
              </a:buBlip>
              <a:defRPr sz="2500">
                <a:solidFill>
                  <a:schemeClr val="bg1">
                    <a:lumMod val="50000"/>
                  </a:schemeClr>
                </a:solidFill>
                <a:latin typeface="Source Sans Pro"/>
                <a:cs typeface="Source Sans Pro"/>
              </a:defRPr>
            </a:lvl2pPr>
            <a:lvl3pPr marL="2032025" indent="-406405">
              <a:lnSpc>
                <a:spcPct val="120000"/>
              </a:lnSpc>
              <a:spcBef>
                <a:spcPct val="20000"/>
              </a:spcBef>
              <a:buFont typeface="Arial"/>
              <a:buChar char="•"/>
              <a:defRPr sz="2400">
                <a:solidFill>
                  <a:schemeClr val="bg1">
                    <a:lumMod val="50000"/>
                  </a:schemeClr>
                </a:solidFill>
                <a:latin typeface="Source Sans Pro"/>
                <a:cs typeface="Source Sans Pro"/>
              </a:defRPr>
            </a:lvl3pPr>
            <a:lvl4pPr marL="2844836" indent="-406405">
              <a:lnSpc>
                <a:spcPct val="120000"/>
              </a:lnSpc>
              <a:spcBef>
                <a:spcPct val="20000"/>
              </a:spcBef>
              <a:buFont typeface="Arial"/>
              <a:buChar char="•"/>
              <a:defRPr sz="2200" b="0" i="0">
                <a:solidFill>
                  <a:schemeClr val="bg1">
                    <a:lumMod val="50000"/>
                  </a:schemeClr>
                </a:solidFill>
                <a:latin typeface="Source Sans Pro"/>
                <a:cs typeface="Source Sans Pro"/>
              </a:defRPr>
            </a:lvl4pPr>
            <a:lvl5pPr marL="3657646" indent="-406405">
              <a:lnSpc>
                <a:spcPct val="120000"/>
              </a:lnSpc>
              <a:spcBef>
                <a:spcPct val="20000"/>
              </a:spcBef>
              <a:buFont typeface="Arial"/>
              <a:buChar char="•"/>
              <a:defRPr sz="2000" b="0" i="0">
                <a:solidFill>
                  <a:schemeClr val="bg1">
                    <a:lumMod val="50000"/>
                  </a:schemeClr>
                </a:solidFill>
                <a:latin typeface="Source Sans Pro"/>
                <a:cs typeface="Source Sans Pro"/>
              </a:defRPr>
            </a:lvl5pPr>
            <a:lvl6pPr marL="4470456" indent="-406405">
              <a:spcBef>
                <a:spcPct val="20000"/>
              </a:spcBef>
              <a:buFont typeface="Arial"/>
              <a:buChar char="•"/>
              <a:defRPr sz="3600"/>
            </a:lvl6pPr>
            <a:lvl7pPr marL="5283266" indent="-406405">
              <a:spcBef>
                <a:spcPct val="20000"/>
              </a:spcBef>
              <a:buFont typeface="Arial"/>
              <a:buChar char="•"/>
              <a:defRPr sz="3600"/>
            </a:lvl7pPr>
            <a:lvl8pPr marL="6096076" indent="-406405">
              <a:spcBef>
                <a:spcPct val="20000"/>
              </a:spcBef>
              <a:buFont typeface="Arial"/>
              <a:buChar char="•"/>
              <a:defRPr sz="3600"/>
            </a:lvl8pPr>
            <a:lvl9pPr marL="6908886" indent="-406405">
              <a:spcBef>
                <a:spcPct val="20000"/>
              </a:spcBef>
              <a:buFont typeface="Arial"/>
              <a:buChar char="•"/>
              <a:defRPr sz="3600"/>
            </a:lvl9pPr>
          </a:lstStyle>
          <a:p>
            <a:r>
              <a:rPr lang="en-US" dirty="0" smtClean="0"/>
              <a:t>TRANSFER </a:t>
            </a:r>
            <a:r>
              <a:rPr lang="en-US" dirty="0"/>
              <a:t>EXPATS OR HIRE LOCALS?</a:t>
            </a:r>
          </a:p>
        </p:txBody>
      </p:sp>
    </p:spTree>
    <p:extLst>
      <p:ext uri="{BB962C8B-B14F-4D97-AF65-F5344CB8AC3E}">
        <p14:creationId xmlns:p14="http://schemas.microsoft.com/office/powerpoint/2010/main" val="215256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oronto_Dollarphotoclub_5907419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6258040" cy="9144000"/>
          </a:xfrm>
          <a:prstGeom prst="rect">
            <a:avLst/>
          </a:prstGeom>
        </p:spPr>
      </p:pic>
      <p:sp>
        <p:nvSpPr>
          <p:cNvPr id="9" name="Rectangle 8"/>
          <p:cNvSpPr/>
          <p:nvPr/>
        </p:nvSpPr>
        <p:spPr>
          <a:xfrm>
            <a:off x="-1" y="0"/>
            <a:ext cx="16257588" cy="91440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Rectangle 9"/>
          <p:cNvSpPr/>
          <p:nvPr/>
        </p:nvSpPr>
        <p:spPr>
          <a:xfrm>
            <a:off x="-1" y="0"/>
            <a:ext cx="16257588" cy="92964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 name="Text Placeholder 1"/>
          <p:cNvSpPr txBox="1">
            <a:spLocks/>
          </p:cNvSpPr>
          <p:nvPr/>
        </p:nvSpPr>
        <p:spPr>
          <a:xfrm>
            <a:off x="1273466" y="3425392"/>
            <a:ext cx="13710656" cy="2293216"/>
          </a:xfrm>
          <a:prstGeom prst="rect">
            <a:avLst/>
          </a:prstGeom>
        </p:spPr>
        <p:txBody>
          <a:bodyPr anchor="ctr"/>
          <a:lstStyle>
            <a:lvl1pPr marL="609608" indent="-609608" algn="l" defTabSz="812810" rtl="0" eaLnBrk="1" latinLnBrk="0" hangingPunct="1">
              <a:lnSpc>
                <a:spcPct val="120000"/>
              </a:lnSpc>
              <a:spcBef>
                <a:spcPct val="20000"/>
              </a:spcBef>
              <a:buSzPct val="100000"/>
              <a:buFontTx/>
              <a:buBlip>
                <a:blip r:embed="rId3"/>
              </a:buBlip>
              <a:defRPr sz="2800" b="0" i="0" kern="1200">
                <a:solidFill>
                  <a:schemeClr val="tx1"/>
                </a:solidFill>
                <a:latin typeface="Source Sans Pro Light"/>
                <a:ea typeface="+mn-ea"/>
                <a:cs typeface="Source Sans Pro Light"/>
              </a:defRPr>
            </a:lvl1pPr>
            <a:lvl2pPr marL="1422418" indent="-609608" algn="l" defTabSz="812810" rtl="0" eaLnBrk="1" latinLnBrk="0" hangingPunct="1">
              <a:lnSpc>
                <a:spcPct val="120000"/>
              </a:lnSpc>
              <a:spcBef>
                <a:spcPct val="20000"/>
              </a:spcBef>
              <a:buClr>
                <a:srgbClr val="203464"/>
              </a:buClr>
              <a:buSzPct val="100000"/>
              <a:buFontTx/>
              <a:buBlip>
                <a:blip r:embed="rId4"/>
              </a:buBlip>
              <a:defRPr sz="2500" kern="1200">
                <a:solidFill>
                  <a:schemeClr val="bg1">
                    <a:lumMod val="50000"/>
                  </a:schemeClr>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pPr marL="0" indent="0" algn="ctr">
              <a:buNone/>
            </a:pPr>
            <a:r>
              <a:rPr lang="en-CA" sz="3200" b="1" dirty="0" smtClean="0">
                <a:solidFill>
                  <a:schemeClr val="bg1"/>
                </a:solidFill>
                <a:latin typeface="Arial"/>
                <a:cs typeface="Arial"/>
              </a:rPr>
              <a:t>However…</a:t>
            </a:r>
            <a:endParaRPr lang="en-CA" sz="3200" b="1" dirty="0">
              <a:solidFill>
                <a:schemeClr val="bg1"/>
              </a:solidFill>
              <a:latin typeface="Arial"/>
              <a:cs typeface="Arial"/>
            </a:endParaRPr>
          </a:p>
        </p:txBody>
      </p:sp>
    </p:spTree>
    <p:extLst>
      <p:ext uri="{BB962C8B-B14F-4D97-AF65-F5344CB8AC3E}">
        <p14:creationId xmlns:p14="http://schemas.microsoft.com/office/powerpoint/2010/main" val="336669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943012"/>
            <a:ext cx="16257588" cy="53619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3"/>
          <p:cNvSpPr txBox="1">
            <a:spLocks/>
          </p:cNvSpPr>
          <p:nvPr/>
        </p:nvSpPr>
        <p:spPr>
          <a:xfrm>
            <a:off x="5411538" y="65569"/>
            <a:ext cx="12173303" cy="1012889"/>
          </a:xfrm>
          <a:prstGeom prst="rect">
            <a:avLst/>
          </a:prstGeom>
        </p:spPr>
        <p:txBody>
          <a:bodyPr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r>
              <a:rPr lang="en-US" dirty="0" smtClean="0"/>
              <a:t>TRANSFER EXPATS OR HIRE LOCALS?</a:t>
            </a:r>
            <a:endParaRPr lang="en-US" dirty="0"/>
          </a:p>
        </p:txBody>
      </p:sp>
      <p:sp>
        <p:nvSpPr>
          <p:cNvPr id="7" name="TextBox 6"/>
          <p:cNvSpPr txBox="1"/>
          <p:nvPr/>
        </p:nvSpPr>
        <p:spPr>
          <a:xfrm>
            <a:off x="1014459" y="4825546"/>
            <a:ext cx="3057495" cy="2354491"/>
          </a:xfrm>
          <a:prstGeom prst="rect">
            <a:avLst/>
          </a:prstGeom>
        </p:spPr>
        <p:txBody>
          <a:bodyPr wrap="square" anchor="t">
            <a:spAutoFit/>
          </a:bodyPr>
          <a:lstStyle>
            <a:defPPr>
              <a:defRPr lang="en-US"/>
            </a:defPPr>
            <a:lvl1pPr>
              <a:defRPr sz="2300">
                <a:solidFill>
                  <a:schemeClr val="accent1"/>
                </a:solidFill>
                <a:latin typeface="Arial"/>
                <a:cs typeface="Arial"/>
              </a:defRPr>
            </a:lvl1pPr>
          </a:lstStyle>
          <a:p>
            <a:r>
              <a:rPr lang="en-US" sz="2100" dirty="0"/>
              <a:t>The rule of thumb for the all-in </a:t>
            </a:r>
            <a:r>
              <a:rPr lang="en-US" sz="2100" dirty="0" smtClean="0"/>
              <a:t>cost of </a:t>
            </a:r>
            <a:r>
              <a:rPr lang="en-US" sz="2100" dirty="0"/>
              <a:t>an expat assignment is </a:t>
            </a:r>
            <a:r>
              <a:rPr lang="en-US" sz="2100" dirty="0" smtClean="0"/>
              <a:t>generally between </a:t>
            </a:r>
            <a:r>
              <a:rPr lang="en-US" sz="2100" dirty="0"/>
              <a:t>two to three times </a:t>
            </a:r>
            <a:r>
              <a:rPr lang="en-US" sz="2100" dirty="0" smtClean="0"/>
              <a:t>the expat’s </a:t>
            </a:r>
            <a:r>
              <a:rPr lang="en-US" sz="2100" dirty="0"/>
              <a:t>home-country salary.</a:t>
            </a:r>
          </a:p>
        </p:txBody>
      </p:sp>
      <p:sp>
        <p:nvSpPr>
          <p:cNvPr id="8" name="TextBox 7"/>
          <p:cNvSpPr txBox="1"/>
          <p:nvPr/>
        </p:nvSpPr>
        <p:spPr>
          <a:xfrm>
            <a:off x="8669331" y="4825546"/>
            <a:ext cx="2828859" cy="2354491"/>
          </a:xfrm>
          <a:prstGeom prst="rect">
            <a:avLst/>
          </a:prstGeom>
        </p:spPr>
        <p:txBody>
          <a:bodyPr wrap="square" anchor="t">
            <a:spAutoFit/>
          </a:bodyPr>
          <a:lstStyle>
            <a:defPPr>
              <a:defRPr lang="en-US"/>
            </a:defPPr>
            <a:lvl1pPr>
              <a:defRPr sz="2300">
                <a:solidFill>
                  <a:schemeClr val="accent1"/>
                </a:solidFill>
                <a:latin typeface="Arial"/>
                <a:cs typeface="Arial"/>
              </a:defRPr>
            </a:lvl1pPr>
          </a:lstStyle>
          <a:p>
            <a:r>
              <a:rPr lang="en-US" sz="2100" dirty="0"/>
              <a:t>An EY study on global </a:t>
            </a:r>
            <a:r>
              <a:rPr lang="en-US" sz="2100" dirty="0" smtClean="0"/>
              <a:t>mobility</a:t>
            </a:r>
            <a:r>
              <a:rPr lang="en-US" sz="2100" baseline="30000" dirty="0" smtClean="0"/>
              <a:t>1</a:t>
            </a:r>
            <a:r>
              <a:rPr lang="en-US" sz="2100" dirty="0" smtClean="0"/>
              <a:t> notes </a:t>
            </a:r>
            <a:r>
              <a:rPr lang="en-US" sz="2100" dirty="0"/>
              <a:t>that 64% </a:t>
            </a:r>
            <a:r>
              <a:rPr lang="en-US" sz="2100" dirty="0" smtClean="0"/>
              <a:t>of companies </a:t>
            </a:r>
            <a:r>
              <a:rPr lang="en-US" sz="2100" dirty="0"/>
              <a:t>surveyed incurred avoidable penalties </a:t>
            </a:r>
            <a:r>
              <a:rPr lang="en-US" sz="2100" dirty="0" smtClean="0"/>
              <a:t>for non</a:t>
            </a:r>
            <a:r>
              <a:rPr lang="en-US" sz="2100" dirty="0"/>
              <a:t>-compliance when sending expats.</a:t>
            </a:r>
          </a:p>
        </p:txBody>
      </p:sp>
      <p:sp>
        <p:nvSpPr>
          <p:cNvPr id="9" name="TextBox 8"/>
          <p:cNvSpPr txBox="1"/>
          <p:nvPr/>
        </p:nvSpPr>
        <p:spPr>
          <a:xfrm>
            <a:off x="4761743" y="4825546"/>
            <a:ext cx="3358539" cy="2677656"/>
          </a:xfrm>
          <a:prstGeom prst="rect">
            <a:avLst/>
          </a:prstGeom>
        </p:spPr>
        <p:txBody>
          <a:bodyPr wrap="square" anchor="t">
            <a:spAutoFit/>
          </a:bodyPr>
          <a:lstStyle>
            <a:defPPr>
              <a:defRPr lang="en-US"/>
            </a:defPPr>
            <a:lvl1pPr>
              <a:defRPr sz="2300">
                <a:solidFill>
                  <a:schemeClr val="accent1"/>
                </a:solidFill>
                <a:latin typeface="Arial"/>
                <a:cs typeface="Arial"/>
              </a:defRPr>
            </a:lvl1pPr>
          </a:lstStyle>
          <a:p>
            <a:r>
              <a:rPr lang="en-US" sz="2100" dirty="0"/>
              <a:t>The most important reason to go with locals </a:t>
            </a:r>
            <a:r>
              <a:rPr lang="en-US" sz="2100" dirty="0" smtClean="0"/>
              <a:t>is that they </a:t>
            </a:r>
            <a:r>
              <a:rPr lang="en-US" sz="2100" dirty="0"/>
              <a:t>speak the language, </a:t>
            </a:r>
            <a:r>
              <a:rPr lang="en-US" sz="2100" dirty="0" smtClean="0"/>
              <a:t>understand </a:t>
            </a:r>
            <a:r>
              <a:rPr lang="en-US" sz="2100" dirty="0"/>
              <a:t>host-country business customs, </a:t>
            </a:r>
            <a:r>
              <a:rPr lang="en-US" sz="2100" dirty="0" smtClean="0"/>
              <a:t>and often come </a:t>
            </a:r>
            <a:r>
              <a:rPr lang="en-US" sz="2100" dirty="0"/>
              <a:t>with strong </a:t>
            </a:r>
            <a:r>
              <a:rPr lang="en-US" sz="2100" dirty="0" smtClean="0"/>
              <a:t>local connections</a:t>
            </a:r>
            <a:r>
              <a:rPr lang="en-US" sz="2100" dirty="0"/>
              <a:t>.</a:t>
            </a:r>
          </a:p>
        </p:txBody>
      </p:sp>
      <p:sp>
        <p:nvSpPr>
          <p:cNvPr id="10" name="TextBox 9"/>
          <p:cNvSpPr txBox="1"/>
          <p:nvPr/>
        </p:nvSpPr>
        <p:spPr>
          <a:xfrm>
            <a:off x="12215033" y="4825546"/>
            <a:ext cx="3306779" cy="2677656"/>
          </a:xfrm>
          <a:prstGeom prst="rect">
            <a:avLst/>
          </a:prstGeom>
        </p:spPr>
        <p:txBody>
          <a:bodyPr wrap="square" anchor="t">
            <a:spAutoFit/>
          </a:bodyPr>
          <a:lstStyle>
            <a:defPPr>
              <a:defRPr lang="en-US"/>
            </a:defPPr>
            <a:lvl1pPr>
              <a:defRPr sz="2300">
                <a:solidFill>
                  <a:schemeClr val="accent1"/>
                </a:solidFill>
                <a:latin typeface="Arial"/>
                <a:cs typeface="Arial"/>
              </a:defRPr>
            </a:lvl1pPr>
          </a:lstStyle>
          <a:p>
            <a:r>
              <a:rPr lang="en-US" sz="2100" dirty="0"/>
              <a:t>When you have locals running your </a:t>
            </a:r>
            <a:r>
              <a:rPr lang="en-US" sz="2100" dirty="0" smtClean="0"/>
              <a:t>office and </a:t>
            </a:r>
            <a:r>
              <a:rPr lang="en-US" sz="2100" dirty="0"/>
              <a:t>selling </a:t>
            </a:r>
            <a:r>
              <a:rPr lang="en-US" sz="2100" dirty="0" smtClean="0"/>
              <a:t>your products </a:t>
            </a:r>
            <a:r>
              <a:rPr lang="en-US" sz="2100" dirty="0"/>
              <a:t>and services, </a:t>
            </a:r>
            <a:r>
              <a:rPr lang="en-US" sz="2100" dirty="0" smtClean="0"/>
              <a:t>you’re </a:t>
            </a:r>
            <a:r>
              <a:rPr lang="en-US" sz="2100" dirty="0"/>
              <a:t>sending a message that you’re part of the </a:t>
            </a:r>
            <a:r>
              <a:rPr lang="en-US" sz="2100" dirty="0" smtClean="0"/>
              <a:t>local business </a:t>
            </a:r>
            <a:r>
              <a:rPr lang="en-US" sz="2100" dirty="0"/>
              <a:t>community, and that you’re here to stay.</a:t>
            </a:r>
          </a:p>
        </p:txBody>
      </p:sp>
      <p:sp>
        <p:nvSpPr>
          <p:cNvPr id="2" name="Rectangle 1"/>
          <p:cNvSpPr/>
          <p:nvPr/>
        </p:nvSpPr>
        <p:spPr>
          <a:xfrm>
            <a:off x="812879" y="7833755"/>
            <a:ext cx="7755662" cy="307777"/>
          </a:xfrm>
          <a:prstGeom prst="rect">
            <a:avLst/>
          </a:prstGeom>
        </p:spPr>
        <p:txBody>
          <a:bodyPr wrap="square" anchor="t">
            <a:spAutoFit/>
          </a:bodyPr>
          <a:lstStyle/>
          <a:p>
            <a:r>
              <a:rPr lang="en-US" sz="1400" baseline="30000" dirty="0">
                <a:solidFill>
                  <a:schemeClr val="accent1"/>
                </a:solidFill>
                <a:latin typeface="Arial"/>
                <a:cs typeface="Arial"/>
              </a:rPr>
              <a:t>1</a:t>
            </a:r>
            <a:r>
              <a:rPr lang="en-US" sz="1400" dirty="0">
                <a:solidFill>
                  <a:schemeClr val="accent1"/>
                </a:solidFill>
                <a:latin typeface="Arial"/>
                <a:cs typeface="Arial"/>
              </a:rPr>
              <a:t>Global Mobility Effectiveness Survey 2013 </a:t>
            </a:r>
          </a:p>
        </p:txBody>
      </p:sp>
      <p:sp>
        <p:nvSpPr>
          <p:cNvPr id="11" name="TextBox 10"/>
          <p:cNvSpPr txBox="1"/>
          <p:nvPr/>
        </p:nvSpPr>
        <p:spPr>
          <a:xfrm>
            <a:off x="4761743" y="4299772"/>
            <a:ext cx="2817738" cy="461665"/>
          </a:xfrm>
          <a:prstGeom prst="rect">
            <a:avLst/>
          </a:prstGeom>
        </p:spPr>
        <p:txBody>
          <a:bodyPr wrap="square" anchor="t">
            <a:spAutoFit/>
          </a:bodyPr>
          <a:lstStyle>
            <a:defPPr>
              <a:defRPr lang="en-US"/>
            </a:defPPr>
            <a:lvl1pPr>
              <a:defRPr sz="2300">
                <a:solidFill>
                  <a:schemeClr val="accent1"/>
                </a:solidFill>
                <a:latin typeface="Arial"/>
                <a:cs typeface="Arial"/>
              </a:defRPr>
            </a:lvl1pPr>
          </a:lstStyle>
          <a:p>
            <a:r>
              <a:rPr lang="en-US" sz="2400" b="1" dirty="0" smtClean="0"/>
              <a:t>Language</a:t>
            </a:r>
            <a:endParaRPr lang="en-US" sz="2400" b="1" dirty="0"/>
          </a:p>
        </p:txBody>
      </p:sp>
      <p:sp>
        <p:nvSpPr>
          <p:cNvPr id="12" name="TextBox 11"/>
          <p:cNvSpPr txBox="1"/>
          <p:nvPr/>
        </p:nvSpPr>
        <p:spPr>
          <a:xfrm>
            <a:off x="1014459" y="4299772"/>
            <a:ext cx="2694648" cy="461665"/>
          </a:xfrm>
          <a:prstGeom prst="rect">
            <a:avLst/>
          </a:prstGeom>
        </p:spPr>
        <p:txBody>
          <a:bodyPr wrap="square" anchor="t">
            <a:spAutoFit/>
          </a:bodyPr>
          <a:lstStyle>
            <a:defPPr>
              <a:defRPr lang="en-US"/>
            </a:defPPr>
            <a:lvl1pPr>
              <a:defRPr sz="2300">
                <a:solidFill>
                  <a:schemeClr val="accent1"/>
                </a:solidFill>
                <a:latin typeface="Arial"/>
                <a:cs typeface="Arial"/>
              </a:defRPr>
            </a:lvl1pPr>
          </a:lstStyle>
          <a:p>
            <a:r>
              <a:rPr lang="en-US" sz="2400" b="1" dirty="0" smtClean="0"/>
              <a:t>Salary</a:t>
            </a:r>
            <a:endParaRPr lang="en-US" sz="2400" b="1" dirty="0"/>
          </a:p>
        </p:txBody>
      </p:sp>
      <p:sp>
        <p:nvSpPr>
          <p:cNvPr id="13" name="TextBox 12"/>
          <p:cNvSpPr txBox="1"/>
          <p:nvPr/>
        </p:nvSpPr>
        <p:spPr>
          <a:xfrm>
            <a:off x="8669331" y="4299772"/>
            <a:ext cx="2659576" cy="461665"/>
          </a:xfrm>
          <a:prstGeom prst="rect">
            <a:avLst/>
          </a:prstGeom>
        </p:spPr>
        <p:txBody>
          <a:bodyPr wrap="square" anchor="t">
            <a:spAutoFit/>
          </a:bodyPr>
          <a:lstStyle>
            <a:defPPr>
              <a:defRPr lang="en-US"/>
            </a:defPPr>
            <a:lvl1pPr>
              <a:defRPr sz="2300">
                <a:solidFill>
                  <a:schemeClr val="accent1"/>
                </a:solidFill>
                <a:latin typeface="Arial"/>
                <a:cs typeface="Arial"/>
              </a:defRPr>
            </a:lvl1pPr>
          </a:lstStyle>
          <a:p>
            <a:r>
              <a:rPr lang="en-US" sz="2400" b="1" dirty="0" smtClean="0"/>
              <a:t>Compliance</a:t>
            </a:r>
            <a:endParaRPr lang="en-US" sz="2400" b="1" dirty="0"/>
          </a:p>
        </p:txBody>
      </p:sp>
      <p:sp>
        <p:nvSpPr>
          <p:cNvPr id="14" name="TextBox 13"/>
          <p:cNvSpPr txBox="1"/>
          <p:nvPr/>
        </p:nvSpPr>
        <p:spPr>
          <a:xfrm>
            <a:off x="12215033" y="4299772"/>
            <a:ext cx="2348749" cy="461665"/>
          </a:xfrm>
          <a:prstGeom prst="rect">
            <a:avLst/>
          </a:prstGeom>
        </p:spPr>
        <p:txBody>
          <a:bodyPr wrap="square" anchor="t">
            <a:spAutoFit/>
          </a:bodyPr>
          <a:lstStyle>
            <a:defPPr>
              <a:defRPr lang="en-US"/>
            </a:defPPr>
            <a:lvl1pPr>
              <a:defRPr sz="2300">
                <a:solidFill>
                  <a:schemeClr val="accent1"/>
                </a:solidFill>
                <a:latin typeface="Arial"/>
                <a:cs typeface="Arial"/>
              </a:defRPr>
            </a:lvl1pPr>
          </a:lstStyle>
          <a:p>
            <a:r>
              <a:rPr lang="en-US" sz="2400" b="1" dirty="0" smtClean="0"/>
              <a:t>Commitment</a:t>
            </a:r>
            <a:endParaRPr lang="en-US" sz="2400" b="1" dirty="0"/>
          </a:p>
        </p:txBody>
      </p:sp>
      <p:sp>
        <p:nvSpPr>
          <p:cNvPr id="15" name="Oval 14"/>
          <p:cNvSpPr/>
          <p:nvPr/>
        </p:nvSpPr>
        <p:spPr>
          <a:xfrm>
            <a:off x="1079220" y="1934914"/>
            <a:ext cx="2110162" cy="2110162"/>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16" name="Oval 15"/>
          <p:cNvSpPr/>
          <p:nvPr/>
        </p:nvSpPr>
        <p:spPr>
          <a:xfrm>
            <a:off x="4826841" y="1934914"/>
            <a:ext cx="2110162" cy="2110162"/>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17" name="Oval 16"/>
          <p:cNvSpPr/>
          <p:nvPr/>
        </p:nvSpPr>
        <p:spPr>
          <a:xfrm>
            <a:off x="8534146" y="1934914"/>
            <a:ext cx="2110162" cy="2110162"/>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sp>
        <p:nvSpPr>
          <p:cNvPr id="19" name="Oval 18"/>
          <p:cNvSpPr/>
          <p:nvPr/>
        </p:nvSpPr>
        <p:spPr>
          <a:xfrm>
            <a:off x="12261608" y="2001941"/>
            <a:ext cx="2110162" cy="2110162"/>
          </a:xfrm>
          <a:prstGeom prst="ellipse">
            <a:avLst/>
          </a:prstGeom>
          <a:solidFill>
            <a:srgbClr val="FFFFFF"/>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pic>
        <p:nvPicPr>
          <p:cNvPr id="3" name="Picture 2" descr="commitmen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10764" y="2297432"/>
            <a:ext cx="1626696" cy="1626696"/>
          </a:xfrm>
          <a:prstGeom prst="rect">
            <a:avLst/>
          </a:prstGeom>
        </p:spPr>
      </p:pic>
      <p:pic>
        <p:nvPicPr>
          <p:cNvPr id="4" name="Picture 3" descr="complianc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96590" y="2252076"/>
            <a:ext cx="1452918" cy="1452918"/>
          </a:xfrm>
          <a:prstGeom prst="rect">
            <a:avLst/>
          </a:prstGeom>
        </p:spPr>
      </p:pic>
      <p:pic>
        <p:nvPicPr>
          <p:cNvPr id="5" name="Picture 4" descr="salar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54783" y="2210477"/>
            <a:ext cx="1559037" cy="1559037"/>
          </a:xfrm>
          <a:prstGeom prst="rect">
            <a:avLst/>
          </a:prstGeom>
        </p:spPr>
      </p:pic>
      <p:pic>
        <p:nvPicPr>
          <p:cNvPr id="21" name="Picture 20" descr="language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59938" y="2308328"/>
            <a:ext cx="1485470" cy="1485470"/>
          </a:xfrm>
          <a:prstGeom prst="rect">
            <a:avLst/>
          </a:prstGeom>
        </p:spPr>
      </p:pic>
    </p:spTree>
    <p:extLst>
      <p:ext uri="{BB962C8B-B14F-4D97-AF65-F5344CB8AC3E}">
        <p14:creationId xmlns:p14="http://schemas.microsoft.com/office/powerpoint/2010/main" val="150101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812879" y="191621"/>
            <a:ext cx="13703221"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endParaRPr lang="en-US" dirty="0">
              <a:solidFill>
                <a:srgbClr val="203562"/>
              </a:solidFill>
            </a:endParaRPr>
          </a:p>
        </p:txBody>
      </p:sp>
      <p:sp>
        <p:nvSpPr>
          <p:cNvPr id="38" name="AutoShape 4" descr="http://png.clipart.me/graphics/thumbs/145/business-center-building-office-for-real-estate-brochures-or-web-icon-isometric-vector-eps10_145906124.jpg">
            <a:hlinkClick r:id="rId3"/>
          </p:cNvPr>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1371600" y="2703454"/>
            <a:ext cx="13563599" cy="4497445"/>
            <a:chOff x="3826324" y="2734069"/>
            <a:chExt cx="11595353" cy="3646818"/>
          </a:xfrm>
        </p:grpSpPr>
        <p:sp>
          <p:nvSpPr>
            <p:cNvPr id="17" name="Rectangle 7"/>
            <p:cNvSpPr>
              <a:spLocks noChangeArrowheads="1"/>
            </p:cNvSpPr>
            <p:nvPr/>
          </p:nvSpPr>
          <p:spPr bwMode="auto">
            <a:xfrm>
              <a:off x="10007574" y="5180566"/>
              <a:ext cx="2685142" cy="12003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pPr algn="ctr"/>
              <a:r>
                <a:rPr lang="en-US" altLang="en-US" sz="2400" b="1" dirty="0" smtClean="0">
                  <a:solidFill>
                    <a:schemeClr val="tx2"/>
                  </a:solidFill>
                  <a:latin typeface="Arial"/>
                  <a:cs typeface="Arial"/>
                </a:rPr>
                <a:t>Overseas Payroll /  HR Frameworks</a:t>
              </a:r>
              <a:endParaRPr lang="en-US" altLang="en-US" sz="2400" dirty="0">
                <a:solidFill>
                  <a:schemeClr val="tx2"/>
                </a:solidFill>
                <a:latin typeface="Arial"/>
                <a:cs typeface="Arial"/>
              </a:endParaRPr>
            </a:p>
          </p:txBody>
        </p:sp>
        <p:sp>
          <p:nvSpPr>
            <p:cNvPr id="4" name="Rectangle 3"/>
            <p:cNvSpPr/>
            <p:nvPr/>
          </p:nvSpPr>
          <p:spPr>
            <a:xfrm>
              <a:off x="3826324" y="5277932"/>
              <a:ext cx="2968236"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Winning Globally</a:t>
              </a:r>
            </a:p>
          </p:txBody>
        </p:sp>
        <p:sp>
          <p:nvSpPr>
            <p:cNvPr id="15" name="TextBox 14"/>
            <p:cNvSpPr txBox="1"/>
            <p:nvPr/>
          </p:nvSpPr>
          <p:spPr>
            <a:xfrm>
              <a:off x="13124513" y="5106460"/>
              <a:ext cx="2225503" cy="1200329"/>
            </a:xfrm>
            <a:prstGeom prst="rect">
              <a:avLst/>
            </a:prstGeom>
            <a:noFill/>
          </p:spPr>
          <p:txBody>
            <a:bodyPr wrap="square" rtlCol="0">
              <a:spAutoFit/>
            </a:bodyPr>
            <a:lstStyle/>
            <a:p>
              <a:pPr algn="ctr"/>
              <a:r>
                <a:rPr lang="en-US" altLang="en-US" sz="2400" b="1" dirty="0" smtClean="0">
                  <a:solidFill>
                    <a:schemeClr val="tx2"/>
                  </a:solidFill>
                  <a:latin typeface="Arial"/>
                  <a:cs typeface="Arial"/>
                </a:rPr>
                <a:t>Budgeting for Payroll / HR Costs</a:t>
              </a:r>
              <a:endParaRPr lang="en-US" sz="2400" dirty="0">
                <a:solidFill>
                  <a:schemeClr val="tx2"/>
                </a:solidFill>
              </a:endParaRPr>
            </a:p>
          </p:txBody>
        </p:sp>
        <p:sp>
          <p:nvSpPr>
            <p:cNvPr id="2" name="Rectangle 1"/>
            <p:cNvSpPr/>
            <p:nvPr/>
          </p:nvSpPr>
          <p:spPr>
            <a:xfrm>
              <a:off x="7044795" y="5148494"/>
              <a:ext cx="3041217" cy="830997"/>
            </a:xfrm>
            <a:prstGeom prst="rect">
              <a:avLst/>
            </a:prstGeom>
          </p:spPr>
          <p:txBody>
            <a:bodyPr wrap="none">
              <a:spAutoFit/>
            </a:bodyPr>
            <a:lstStyle/>
            <a:p>
              <a:pPr algn="ctr"/>
              <a:r>
                <a:rPr lang="en-US" altLang="en-US" sz="2400" b="1" dirty="0" smtClean="0">
                  <a:solidFill>
                    <a:schemeClr val="tx2"/>
                  </a:solidFill>
                  <a:latin typeface="Arial"/>
                  <a:cs typeface="Arial"/>
                </a:rPr>
                <a:t>Company Structure</a:t>
              </a:r>
            </a:p>
            <a:p>
              <a:pPr algn="ctr"/>
              <a:r>
                <a:rPr lang="en-US" altLang="en-US" sz="2400" b="1" dirty="0" smtClean="0">
                  <a:solidFill>
                    <a:schemeClr val="tx2"/>
                  </a:solidFill>
                  <a:latin typeface="Arial"/>
                  <a:cs typeface="Arial"/>
                </a:rPr>
                <a:t>&amp; Tax </a:t>
              </a:r>
              <a:endParaRPr lang="en-GB" sz="2400" dirty="0">
                <a:solidFill>
                  <a:schemeClr val="tx2"/>
                </a:solidFill>
              </a:endParaRPr>
            </a:p>
          </p:txBody>
        </p:sp>
        <p:sp>
          <p:nvSpPr>
            <p:cNvPr id="20" name="Oval 19"/>
            <p:cNvSpPr/>
            <p:nvPr/>
          </p:nvSpPr>
          <p:spPr>
            <a:xfrm>
              <a:off x="3917479" y="2779671"/>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grpSp>
          <p:nvGrpSpPr>
            <p:cNvPr id="19" name="Group 18"/>
            <p:cNvGrpSpPr/>
            <p:nvPr/>
          </p:nvGrpSpPr>
          <p:grpSpPr>
            <a:xfrm>
              <a:off x="7257017" y="2734069"/>
              <a:ext cx="2368823" cy="2305390"/>
              <a:chOff x="7215059" y="5873562"/>
              <a:chExt cx="2368823" cy="2305390"/>
            </a:xfrm>
          </p:grpSpPr>
          <p:sp>
            <p:nvSpPr>
              <p:cNvPr id="21" name="Oval 20"/>
              <p:cNvSpPr/>
              <p:nvPr/>
            </p:nvSpPr>
            <p:spPr>
              <a:xfrm>
                <a:off x="7215059" y="5873562"/>
                <a:ext cx="2368823" cy="230539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8653467" y="7247581"/>
                <a:ext cx="663712" cy="663712"/>
              </a:xfrm>
              <a:prstGeom prst="rect">
                <a:avLst/>
              </a:prstGeom>
            </p:spPr>
          </p:pic>
        </p:grpSp>
        <p:grpSp>
          <p:nvGrpSpPr>
            <p:cNvPr id="16" name="Group 15"/>
            <p:cNvGrpSpPr/>
            <p:nvPr/>
          </p:nvGrpSpPr>
          <p:grpSpPr>
            <a:xfrm>
              <a:off x="10165734" y="2734937"/>
              <a:ext cx="2368823" cy="2368823"/>
              <a:chOff x="9855772" y="5731705"/>
              <a:chExt cx="2368823" cy="2368823"/>
            </a:xfrm>
          </p:grpSpPr>
          <p:sp>
            <p:nvSpPr>
              <p:cNvPr id="22" name="Oval 21"/>
              <p:cNvSpPr/>
              <p:nvPr/>
            </p:nvSpPr>
            <p:spPr>
              <a:xfrm>
                <a:off x="9855772" y="5731705"/>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10399082" y="6063663"/>
                <a:ext cx="1282201" cy="1704905"/>
              </a:xfrm>
              <a:prstGeom prst="rect">
                <a:avLst/>
              </a:prstGeom>
            </p:spPr>
          </p:pic>
        </p:grpSp>
        <p:sp>
          <p:nvSpPr>
            <p:cNvPr id="24" name="Oval 23"/>
            <p:cNvSpPr/>
            <p:nvPr/>
          </p:nvSpPr>
          <p:spPr>
            <a:xfrm>
              <a:off x="13052854" y="2734937"/>
              <a:ext cx="2368823" cy="2245714"/>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13437467" y="3203105"/>
              <a:ext cx="1625927" cy="1309375"/>
            </a:xfrm>
            <a:prstGeom prst="rect">
              <a:avLst/>
            </a:prstGeom>
          </p:spPr>
        </p:pic>
      </p:grpSp>
      <p:sp>
        <p:nvSpPr>
          <p:cNvPr id="7" name="Title 6"/>
          <p:cNvSpPr>
            <a:spLocks noGrp="1"/>
          </p:cNvSpPr>
          <p:nvPr>
            <p:ph type="title"/>
          </p:nvPr>
        </p:nvSpPr>
        <p:spPr>
          <a:xfrm>
            <a:off x="4084285" y="191620"/>
            <a:ext cx="12173303" cy="1012889"/>
          </a:xfrm>
        </p:spPr>
        <p:txBody>
          <a:bodyPr>
            <a:normAutofit fontScale="90000"/>
          </a:bodyPr>
          <a:lstStyle/>
          <a:p>
            <a:r>
              <a:rPr lang="en-US" dirty="0">
                <a:solidFill>
                  <a:srgbClr val="203562"/>
                </a:solidFill>
              </a:rPr>
              <a:t>Business considerations for </a:t>
            </a:r>
            <a:r>
              <a:rPr lang="en-US" dirty="0" smtClean="0">
                <a:solidFill>
                  <a:srgbClr val="203562"/>
                </a:solidFill>
              </a:rPr>
              <a:t>the payroll &amp; HR  teams</a:t>
            </a:r>
            <a:endParaRPr lang="en-US" dirty="0"/>
          </a:p>
        </p:txBody>
      </p:sp>
      <p:pic>
        <p:nvPicPr>
          <p:cNvPr id="29" name="Picture 28"/>
          <p:cNvPicPr>
            <a:picLocks noChangeAspect="1"/>
          </p:cNvPicPr>
          <p:nvPr/>
        </p:nvPicPr>
        <p:blipFill>
          <a:blip r:embed="rId7"/>
          <a:stretch>
            <a:fillRect/>
          </a:stretch>
        </p:blipFill>
        <p:spPr>
          <a:xfrm>
            <a:off x="5865418" y="3223255"/>
            <a:ext cx="1049693" cy="1243658"/>
          </a:xfrm>
          <a:prstGeom prst="rect">
            <a:avLst/>
          </a:prstGeom>
        </p:spPr>
      </p:pic>
      <p:pic>
        <p:nvPicPr>
          <p:cNvPr id="31" name="Picture 11" descr="7-icon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01963" y="2822825"/>
            <a:ext cx="2723446" cy="272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787089" y="2438400"/>
            <a:ext cx="3377194" cy="4671118"/>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71600" y="2438400"/>
            <a:ext cx="7415489" cy="4671118"/>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61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llarphotoclub_18484990.jpg"/>
          <p:cNvPicPr>
            <a:picLocks noChangeAspect="1"/>
          </p:cNvPicPr>
          <p:nvPr/>
        </p:nvPicPr>
        <p:blipFill rotWithShape="1">
          <a:blip r:embed="rId3" cstate="print">
            <a:extLst>
              <a:ext uri="{28A0092B-C50C-407E-A947-70E740481C1C}">
                <a14:useLocalDpi xmlns:a14="http://schemas.microsoft.com/office/drawing/2010/main"/>
              </a:ext>
            </a:extLst>
          </a:blip>
          <a:srcRect l="-170" r="16625"/>
          <a:stretch/>
        </p:blipFill>
        <p:spPr>
          <a:xfrm>
            <a:off x="-33251" y="0"/>
            <a:ext cx="16326197" cy="9144000"/>
          </a:xfrm>
          <a:prstGeom prst="rect">
            <a:avLst/>
          </a:prstGeom>
        </p:spPr>
      </p:pic>
      <p:sp>
        <p:nvSpPr>
          <p:cNvPr id="5" name="Rectangle 4"/>
          <p:cNvSpPr/>
          <p:nvPr/>
        </p:nvSpPr>
        <p:spPr>
          <a:xfrm>
            <a:off x="35358" y="0"/>
            <a:ext cx="16257588" cy="91440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ext Placeholder 1"/>
          <p:cNvSpPr txBox="1">
            <a:spLocks/>
          </p:cNvSpPr>
          <p:nvPr/>
        </p:nvSpPr>
        <p:spPr>
          <a:xfrm>
            <a:off x="1349139" y="3425392"/>
            <a:ext cx="13710656" cy="2293216"/>
          </a:xfrm>
          <a:prstGeom prst="rect">
            <a:avLst/>
          </a:prstGeom>
        </p:spPr>
        <p:txBody>
          <a:bodyPr anchor="ctr"/>
          <a:lstStyle>
            <a:lvl1pPr marL="609608" indent="-609608" algn="l" defTabSz="812810" rtl="0" eaLnBrk="1" latinLnBrk="0" hangingPunct="1">
              <a:lnSpc>
                <a:spcPct val="120000"/>
              </a:lnSpc>
              <a:spcBef>
                <a:spcPct val="20000"/>
              </a:spcBef>
              <a:buSzPct val="100000"/>
              <a:buFontTx/>
              <a:buBlip>
                <a:blip r:embed="rId4"/>
              </a:buBlip>
              <a:defRPr sz="2800" b="0" i="0" kern="1200">
                <a:solidFill>
                  <a:schemeClr val="tx1"/>
                </a:solidFill>
                <a:latin typeface="Source Sans Pro Light"/>
                <a:ea typeface="+mn-ea"/>
                <a:cs typeface="Source Sans Pro Light"/>
              </a:defRPr>
            </a:lvl1pPr>
            <a:lvl2pPr marL="1422418" indent="-609608" algn="l" defTabSz="812810" rtl="0" eaLnBrk="1" latinLnBrk="0" hangingPunct="1">
              <a:lnSpc>
                <a:spcPct val="120000"/>
              </a:lnSpc>
              <a:spcBef>
                <a:spcPct val="20000"/>
              </a:spcBef>
              <a:buClr>
                <a:srgbClr val="203464"/>
              </a:buClr>
              <a:buSzPct val="100000"/>
              <a:buFontTx/>
              <a:buBlip>
                <a:blip r:embed="rId5"/>
              </a:buBlip>
              <a:defRPr sz="2500" kern="1200">
                <a:solidFill>
                  <a:schemeClr val="bg1">
                    <a:lumMod val="50000"/>
                  </a:schemeClr>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pPr marL="0" indent="0" algn="ctr">
              <a:buNone/>
            </a:pPr>
            <a:r>
              <a:rPr lang="en-US" sz="3200" b="1" dirty="0">
                <a:solidFill>
                  <a:prstClr val="white"/>
                </a:solidFill>
                <a:latin typeface="Arial"/>
                <a:cs typeface="Arial"/>
              </a:rPr>
              <a:t>WHEN CONSIDERING OVERSEAS EXPANSION, FIGURING OUT DIFFERENT EMPLOYMENT FRAMEWORKS &amp; COSTS IS A TOP PRIORITY FOR HR</a:t>
            </a:r>
          </a:p>
        </p:txBody>
      </p:sp>
      <p:sp>
        <p:nvSpPr>
          <p:cNvPr id="9" name="Title 3"/>
          <p:cNvSpPr txBox="1">
            <a:spLocks/>
          </p:cNvSpPr>
          <p:nvPr/>
        </p:nvSpPr>
        <p:spPr>
          <a:xfrm>
            <a:off x="812879" y="191620"/>
            <a:ext cx="12173303" cy="1012889"/>
          </a:xfrm>
          <a:prstGeom prst="rect">
            <a:avLst/>
          </a:prstGeom>
        </p:spPr>
        <p:txBody>
          <a:bodyPr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endParaRPr lang="en-US" dirty="0">
              <a:solidFill>
                <a:srgbClr val="203562"/>
              </a:solidFill>
            </a:endParaRPr>
          </a:p>
        </p:txBody>
      </p:sp>
      <p:sp>
        <p:nvSpPr>
          <p:cNvPr id="4" name="Title 3"/>
          <p:cNvSpPr>
            <a:spLocks noGrp="1"/>
          </p:cNvSpPr>
          <p:nvPr>
            <p:ph type="title"/>
          </p:nvPr>
        </p:nvSpPr>
        <p:spPr>
          <a:xfrm>
            <a:off x="2043195" y="1904315"/>
            <a:ext cx="12173303" cy="1012889"/>
          </a:xfrm>
        </p:spPr>
        <p:txBody>
          <a:bodyPr>
            <a:normAutofit/>
          </a:bodyPr>
          <a:lstStyle/>
          <a:p>
            <a:pPr algn="ctr"/>
            <a:r>
              <a:rPr lang="en-US" sz="4400" dirty="0">
                <a:solidFill>
                  <a:schemeClr val="bg1"/>
                </a:solidFill>
              </a:rPr>
              <a:t>WHAT’S THE BOTTOM LINE?</a:t>
            </a:r>
          </a:p>
        </p:txBody>
      </p:sp>
    </p:spTree>
    <p:extLst>
      <p:ext uri="{BB962C8B-B14F-4D97-AF65-F5344CB8AC3E}">
        <p14:creationId xmlns:p14="http://schemas.microsoft.com/office/powerpoint/2010/main" val="1442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4313" y="5820065"/>
            <a:ext cx="3154582" cy="1200328"/>
          </a:xfrm>
          <a:prstGeom prst="rect">
            <a:avLst/>
          </a:prstGeom>
        </p:spPr>
        <p:txBody>
          <a:bodyPr wrap="square" anchor="t">
            <a:spAutoFit/>
          </a:bodyPr>
          <a:lstStyle/>
          <a:p>
            <a:r>
              <a:rPr lang="en-US" sz="2400" dirty="0" smtClean="0">
                <a:solidFill>
                  <a:schemeClr val="accent1"/>
                </a:solidFill>
                <a:latin typeface="Arial"/>
                <a:cs typeface="Arial"/>
              </a:rPr>
              <a:t>Reliable estimates justify international </a:t>
            </a:r>
            <a:r>
              <a:rPr lang="en-US" sz="2400" b="1" dirty="0" smtClean="0">
                <a:solidFill>
                  <a:srgbClr val="30559E"/>
                </a:solidFill>
                <a:latin typeface="Arial"/>
                <a:cs typeface="Arial"/>
              </a:rPr>
              <a:t>expansion</a:t>
            </a:r>
            <a:endParaRPr lang="en-US" sz="2400" dirty="0">
              <a:solidFill>
                <a:schemeClr val="accent1"/>
              </a:solidFill>
              <a:latin typeface="Arial"/>
              <a:cs typeface="Arial"/>
            </a:endParaRPr>
          </a:p>
        </p:txBody>
      </p:sp>
      <p:sp>
        <p:nvSpPr>
          <p:cNvPr id="9" name="Oval 8"/>
          <p:cNvSpPr/>
          <p:nvPr/>
        </p:nvSpPr>
        <p:spPr>
          <a:xfrm>
            <a:off x="1780381" y="2634159"/>
            <a:ext cx="2827338" cy="2827338"/>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p:cNvSpPr/>
          <p:nvPr/>
        </p:nvSpPr>
        <p:spPr>
          <a:xfrm>
            <a:off x="6643734" y="5820065"/>
            <a:ext cx="3302970" cy="1569660"/>
          </a:xfrm>
          <a:prstGeom prst="rect">
            <a:avLst/>
          </a:prstGeom>
        </p:spPr>
        <p:txBody>
          <a:bodyPr wrap="square" anchor="t">
            <a:spAutoFit/>
          </a:bodyPr>
          <a:lstStyle/>
          <a:p>
            <a:pPr lvl="0"/>
            <a:r>
              <a:rPr lang="en-US" sz="2400" dirty="0" smtClean="0">
                <a:solidFill>
                  <a:schemeClr val="accent1"/>
                </a:solidFill>
                <a:latin typeface="Arial"/>
                <a:cs typeface="Arial"/>
              </a:rPr>
              <a:t>Allows you to compare </a:t>
            </a:r>
            <a:r>
              <a:rPr lang="en-US" sz="2400" b="1" dirty="0" smtClean="0">
                <a:solidFill>
                  <a:srgbClr val="30559E"/>
                </a:solidFill>
                <a:latin typeface="Arial"/>
                <a:cs typeface="Arial"/>
              </a:rPr>
              <a:t>investment and return </a:t>
            </a:r>
            <a:r>
              <a:rPr lang="en-US" sz="2400" dirty="0" smtClean="0">
                <a:solidFill>
                  <a:schemeClr val="accent1"/>
                </a:solidFill>
                <a:latin typeface="Arial"/>
                <a:cs typeface="Arial"/>
              </a:rPr>
              <a:t>in different countries</a:t>
            </a:r>
            <a:endParaRPr lang="en-US" sz="2400" dirty="0">
              <a:solidFill>
                <a:schemeClr val="accent1"/>
              </a:solidFill>
              <a:latin typeface="Arial"/>
              <a:cs typeface="Arial"/>
            </a:endParaRPr>
          </a:p>
        </p:txBody>
      </p:sp>
      <p:sp>
        <p:nvSpPr>
          <p:cNvPr id="10" name="Oval 9"/>
          <p:cNvSpPr/>
          <p:nvPr/>
        </p:nvSpPr>
        <p:spPr>
          <a:xfrm>
            <a:off x="6723856" y="2634159"/>
            <a:ext cx="2827338" cy="2827338"/>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p:cNvSpPr/>
          <p:nvPr/>
        </p:nvSpPr>
        <p:spPr>
          <a:xfrm>
            <a:off x="11841241" y="5820065"/>
            <a:ext cx="2743927" cy="1200328"/>
          </a:xfrm>
          <a:prstGeom prst="rect">
            <a:avLst/>
          </a:prstGeom>
        </p:spPr>
        <p:txBody>
          <a:bodyPr wrap="square" anchor="t">
            <a:spAutoFit/>
          </a:bodyPr>
          <a:lstStyle/>
          <a:p>
            <a:pPr>
              <a:buClr>
                <a:srgbClr val="26408A"/>
              </a:buClr>
              <a:buSzPct val="130000"/>
            </a:pPr>
            <a:r>
              <a:rPr lang="en-US" sz="2400" dirty="0" smtClean="0">
                <a:solidFill>
                  <a:schemeClr val="accent1"/>
                </a:solidFill>
                <a:latin typeface="Arial"/>
                <a:cs typeface="Arial"/>
              </a:rPr>
              <a:t>Enables you to set profit and loss (</a:t>
            </a:r>
            <a:r>
              <a:rPr lang="en-US" sz="2400" b="1" dirty="0" smtClean="0">
                <a:solidFill>
                  <a:srgbClr val="30559E"/>
                </a:solidFill>
                <a:latin typeface="Arial"/>
                <a:cs typeface="Arial"/>
              </a:rPr>
              <a:t>P&amp;L</a:t>
            </a:r>
            <a:r>
              <a:rPr lang="en-US" sz="2400" dirty="0" smtClean="0">
                <a:solidFill>
                  <a:schemeClr val="accent1"/>
                </a:solidFill>
                <a:latin typeface="Arial"/>
                <a:cs typeface="Arial"/>
              </a:rPr>
              <a:t>) goals</a:t>
            </a:r>
            <a:endParaRPr lang="en-US" sz="2400" dirty="0">
              <a:solidFill>
                <a:schemeClr val="accent1"/>
              </a:solidFill>
              <a:latin typeface="Arial"/>
              <a:cs typeface="Arial"/>
            </a:endParaRPr>
          </a:p>
        </p:txBody>
      </p:sp>
      <p:sp>
        <p:nvSpPr>
          <p:cNvPr id="11" name="Oval 10"/>
          <p:cNvSpPr/>
          <p:nvPr/>
        </p:nvSpPr>
        <p:spPr>
          <a:xfrm>
            <a:off x="11667331" y="2634159"/>
            <a:ext cx="2827338" cy="2827338"/>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Title 3"/>
          <p:cNvSpPr txBox="1">
            <a:spLocks/>
          </p:cNvSpPr>
          <p:nvPr/>
        </p:nvSpPr>
        <p:spPr>
          <a:xfrm>
            <a:off x="812879" y="191620"/>
            <a:ext cx="12173303" cy="1012889"/>
          </a:xfrm>
          <a:prstGeom prst="rect">
            <a:avLst/>
          </a:prstGeom>
        </p:spPr>
        <p:txBody>
          <a:bodyPr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endParaRPr lang="en-US" dirty="0"/>
          </a:p>
        </p:txBody>
      </p:sp>
      <p:pic>
        <p:nvPicPr>
          <p:cNvPr id="21" name="Picture 20" descr="5-icon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51228" y="3230885"/>
            <a:ext cx="1659544" cy="1659544"/>
          </a:xfrm>
          <a:prstGeom prst="rect">
            <a:avLst/>
          </a:prstGeom>
        </p:spPr>
      </p:pic>
      <p:pic>
        <p:nvPicPr>
          <p:cNvPr id="3" name="Picture 2" descr="inves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2979" y="3143282"/>
            <a:ext cx="1809092" cy="1809092"/>
          </a:xfrm>
          <a:prstGeom prst="rect">
            <a:avLst/>
          </a:prstGeom>
        </p:spPr>
      </p:pic>
      <p:pic>
        <p:nvPicPr>
          <p:cNvPr id="4" name="Picture 3" descr="world.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9988" y="3128144"/>
            <a:ext cx="1968125" cy="1839368"/>
          </a:xfrm>
          <a:prstGeom prst="rect">
            <a:avLst/>
          </a:prstGeom>
        </p:spPr>
      </p:pic>
      <p:sp>
        <p:nvSpPr>
          <p:cNvPr id="12" name="Title 11"/>
          <p:cNvSpPr>
            <a:spLocks noGrp="1"/>
          </p:cNvSpPr>
          <p:nvPr>
            <p:ph type="title"/>
          </p:nvPr>
        </p:nvSpPr>
        <p:spPr>
          <a:xfrm>
            <a:off x="4084285" y="3730"/>
            <a:ext cx="12173303" cy="1012889"/>
          </a:xfrm>
        </p:spPr>
        <p:txBody>
          <a:bodyPr>
            <a:normAutofit/>
          </a:bodyPr>
          <a:lstStyle/>
          <a:p>
            <a:r>
              <a:rPr lang="en-US" sz="4400" dirty="0"/>
              <a:t>WHY GET COST ESTIMATES</a:t>
            </a:r>
            <a:r>
              <a:rPr lang="en-US" sz="4400" dirty="0" smtClean="0"/>
              <a:t>?</a:t>
            </a:r>
            <a:endParaRPr lang="en-US" sz="4400" dirty="0"/>
          </a:p>
        </p:txBody>
      </p:sp>
    </p:spTree>
    <p:extLst>
      <p:ext uri="{BB962C8B-B14F-4D97-AF65-F5344CB8AC3E}">
        <p14:creationId xmlns:p14="http://schemas.microsoft.com/office/powerpoint/2010/main" val="128869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812879" y="191621"/>
            <a:ext cx="13703221"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endParaRPr lang="en-US" dirty="0">
              <a:solidFill>
                <a:srgbClr val="203562"/>
              </a:solidFill>
            </a:endParaRPr>
          </a:p>
        </p:txBody>
      </p:sp>
      <p:sp>
        <p:nvSpPr>
          <p:cNvPr id="38" name="AutoShape 4" descr="http://png.clipart.me/graphics/thumbs/145/business-center-building-office-for-real-estate-brochures-or-web-icon-isometric-vector-eps10_145906124.jpg">
            <a:hlinkClick r:id="rId3"/>
          </p:cNvPr>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1371600" y="2703454"/>
            <a:ext cx="13563599" cy="4497445"/>
            <a:chOff x="3826324" y="2734069"/>
            <a:chExt cx="11595353" cy="3646818"/>
          </a:xfrm>
        </p:grpSpPr>
        <p:sp>
          <p:nvSpPr>
            <p:cNvPr id="17" name="Rectangle 7"/>
            <p:cNvSpPr>
              <a:spLocks noChangeArrowheads="1"/>
            </p:cNvSpPr>
            <p:nvPr/>
          </p:nvSpPr>
          <p:spPr bwMode="auto">
            <a:xfrm>
              <a:off x="10007574" y="5180566"/>
              <a:ext cx="2685142" cy="12003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pPr algn="ctr"/>
              <a:r>
                <a:rPr lang="en-US" altLang="en-US" sz="2400" b="1" dirty="0" smtClean="0">
                  <a:solidFill>
                    <a:schemeClr val="tx2"/>
                  </a:solidFill>
                  <a:latin typeface="Arial"/>
                  <a:cs typeface="Arial"/>
                </a:rPr>
                <a:t>Overseas Payroll /  HR Frameworks</a:t>
              </a:r>
              <a:endParaRPr lang="en-US" altLang="en-US" sz="2400" dirty="0">
                <a:solidFill>
                  <a:schemeClr val="tx2"/>
                </a:solidFill>
                <a:latin typeface="Arial"/>
                <a:cs typeface="Arial"/>
              </a:endParaRPr>
            </a:p>
          </p:txBody>
        </p:sp>
        <p:sp>
          <p:nvSpPr>
            <p:cNvPr id="4" name="Rectangle 3"/>
            <p:cNvSpPr/>
            <p:nvPr/>
          </p:nvSpPr>
          <p:spPr>
            <a:xfrm>
              <a:off x="3826324" y="5277932"/>
              <a:ext cx="2968236"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Winning Globally</a:t>
              </a:r>
            </a:p>
          </p:txBody>
        </p:sp>
        <p:sp>
          <p:nvSpPr>
            <p:cNvPr id="15" name="TextBox 14"/>
            <p:cNvSpPr txBox="1"/>
            <p:nvPr/>
          </p:nvSpPr>
          <p:spPr>
            <a:xfrm>
              <a:off x="13124513" y="5106460"/>
              <a:ext cx="2225503" cy="1200329"/>
            </a:xfrm>
            <a:prstGeom prst="rect">
              <a:avLst/>
            </a:prstGeom>
            <a:noFill/>
          </p:spPr>
          <p:txBody>
            <a:bodyPr wrap="square" rtlCol="0">
              <a:spAutoFit/>
            </a:bodyPr>
            <a:lstStyle/>
            <a:p>
              <a:pPr algn="ctr"/>
              <a:r>
                <a:rPr lang="en-US" altLang="en-US" sz="2400" b="1" dirty="0" smtClean="0">
                  <a:solidFill>
                    <a:schemeClr val="tx2"/>
                  </a:solidFill>
                  <a:latin typeface="Arial"/>
                  <a:cs typeface="Arial"/>
                </a:rPr>
                <a:t>Budgeting for Payroll / HR Costs</a:t>
              </a:r>
              <a:endParaRPr lang="en-US" sz="2400" dirty="0">
                <a:solidFill>
                  <a:schemeClr val="tx2"/>
                </a:solidFill>
              </a:endParaRPr>
            </a:p>
          </p:txBody>
        </p:sp>
        <p:sp>
          <p:nvSpPr>
            <p:cNvPr id="2" name="Rectangle 1"/>
            <p:cNvSpPr/>
            <p:nvPr/>
          </p:nvSpPr>
          <p:spPr>
            <a:xfrm>
              <a:off x="7044795" y="5148494"/>
              <a:ext cx="3041217" cy="830997"/>
            </a:xfrm>
            <a:prstGeom prst="rect">
              <a:avLst/>
            </a:prstGeom>
          </p:spPr>
          <p:txBody>
            <a:bodyPr wrap="none">
              <a:spAutoFit/>
            </a:bodyPr>
            <a:lstStyle/>
            <a:p>
              <a:pPr algn="ctr"/>
              <a:r>
                <a:rPr lang="en-US" altLang="en-US" sz="2400" b="1" dirty="0" smtClean="0">
                  <a:solidFill>
                    <a:schemeClr val="tx2"/>
                  </a:solidFill>
                  <a:latin typeface="Arial"/>
                  <a:cs typeface="Arial"/>
                </a:rPr>
                <a:t>Company Structure</a:t>
              </a:r>
            </a:p>
            <a:p>
              <a:pPr algn="ctr"/>
              <a:r>
                <a:rPr lang="en-US" altLang="en-US" sz="2400" b="1" dirty="0" smtClean="0">
                  <a:solidFill>
                    <a:schemeClr val="tx2"/>
                  </a:solidFill>
                  <a:latin typeface="Arial"/>
                  <a:cs typeface="Arial"/>
                </a:rPr>
                <a:t>&amp; Tax </a:t>
              </a:r>
              <a:endParaRPr lang="en-GB" sz="2400" dirty="0">
                <a:solidFill>
                  <a:schemeClr val="tx2"/>
                </a:solidFill>
              </a:endParaRPr>
            </a:p>
          </p:txBody>
        </p:sp>
        <p:sp>
          <p:nvSpPr>
            <p:cNvPr id="20" name="Oval 19"/>
            <p:cNvSpPr/>
            <p:nvPr/>
          </p:nvSpPr>
          <p:spPr>
            <a:xfrm>
              <a:off x="3917479" y="2779671"/>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grpSp>
          <p:nvGrpSpPr>
            <p:cNvPr id="19" name="Group 18"/>
            <p:cNvGrpSpPr/>
            <p:nvPr/>
          </p:nvGrpSpPr>
          <p:grpSpPr>
            <a:xfrm>
              <a:off x="7257017" y="2734069"/>
              <a:ext cx="2368823" cy="2305390"/>
              <a:chOff x="7215059" y="5873562"/>
              <a:chExt cx="2368823" cy="2305390"/>
            </a:xfrm>
          </p:grpSpPr>
          <p:sp>
            <p:nvSpPr>
              <p:cNvPr id="21" name="Oval 20"/>
              <p:cNvSpPr/>
              <p:nvPr/>
            </p:nvSpPr>
            <p:spPr>
              <a:xfrm>
                <a:off x="7215059" y="5873562"/>
                <a:ext cx="2368823" cy="230539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8653467" y="7247581"/>
                <a:ext cx="663712" cy="663712"/>
              </a:xfrm>
              <a:prstGeom prst="rect">
                <a:avLst/>
              </a:prstGeom>
            </p:spPr>
          </p:pic>
        </p:grpSp>
        <p:grpSp>
          <p:nvGrpSpPr>
            <p:cNvPr id="16" name="Group 15"/>
            <p:cNvGrpSpPr/>
            <p:nvPr/>
          </p:nvGrpSpPr>
          <p:grpSpPr>
            <a:xfrm>
              <a:off x="10165734" y="2734937"/>
              <a:ext cx="2368823" cy="2368823"/>
              <a:chOff x="9855772" y="5731705"/>
              <a:chExt cx="2368823" cy="2368823"/>
            </a:xfrm>
          </p:grpSpPr>
          <p:sp>
            <p:nvSpPr>
              <p:cNvPr id="22" name="Oval 21"/>
              <p:cNvSpPr/>
              <p:nvPr/>
            </p:nvSpPr>
            <p:spPr>
              <a:xfrm>
                <a:off x="9855772" y="5731705"/>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10399082" y="6063663"/>
                <a:ext cx="1282201" cy="1704905"/>
              </a:xfrm>
              <a:prstGeom prst="rect">
                <a:avLst/>
              </a:prstGeom>
            </p:spPr>
          </p:pic>
        </p:grpSp>
        <p:sp>
          <p:nvSpPr>
            <p:cNvPr id="24" name="Oval 23"/>
            <p:cNvSpPr/>
            <p:nvPr/>
          </p:nvSpPr>
          <p:spPr>
            <a:xfrm>
              <a:off x="13052854" y="2734937"/>
              <a:ext cx="2368823" cy="2245714"/>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13437467" y="3203105"/>
              <a:ext cx="1625927" cy="1309375"/>
            </a:xfrm>
            <a:prstGeom prst="rect">
              <a:avLst/>
            </a:prstGeom>
          </p:spPr>
        </p:pic>
      </p:grpSp>
      <p:sp>
        <p:nvSpPr>
          <p:cNvPr id="7" name="Title 6"/>
          <p:cNvSpPr>
            <a:spLocks noGrp="1"/>
          </p:cNvSpPr>
          <p:nvPr>
            <p:ph type="title"/>
          </p:nvPr>
        </p:nvSpPr>
        <p:spPr>
          <a:xfrm>
            <a:off x="4084285" y="191620"/>
            <a:ext cx="12173303" cy="1012889"/>
          </a:xfrm>
        </p:spPr>
        <p:txBody>
          <a:bodyPr>
            <a:normAutofit/>
          </a:bodyPr>
          <a:lstStyle/>
          <a:p>
            <a:r>
              <a:rPr lang="en-US" dirty="0">
                <a:solidFill>
                  <a:srgbClr val="203562"/>
                </a:solidFill>
              </a:rPr>
              <a:t>Business considerations for </a:t>
            </a:r>
            <a:r>
              <a:rPr lang="en-US" dirty="0" smtClean="0">
                <a:solidFill>
                  <a:srgbClr val="203562"/>
                </a:solidFill>
              </a:rPr>
              <a:t>the payroll &amp; HR  teams</a:t>
            </a:r>
            <a:endParaRPr lang="en-US" dirty="0"/>
          </a:p>
        </p:txBody>
      </p:sp>
      <p:pic>
        <p:nvPicPr>
          <p:cNvPr id="29" name="Picture 28"/>
          <p:cNvPicPr>
            <a:picLocks noChangeAspect="1"/>
          </p:cNvPicPr>
          <p:nvPr/>
        </p:nvPicPr>
        <p:blipFill>
          <a:blip r:embed="rId7"/>
          <a:stretch>
            <a:fillRect/>
          </a:stretch>
        </p:blipFill>
        <p:spPr>
          <a:xfrm>
            <a:off x="5865418" y="3223255"/>
            <a:ext cx="1049693" cy="1243658"/>
          </a:xfrm>
          <a:prstGeom prst="rect">
            <a:avLst/>
          </a:prstGeom>
        </p:spPr>
      </p:pic>
      <p:pic>
        <p:nvPicPr>
          <p:cNvPr id="31" name="Picture 11" descr="7-icon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01963" y="2822825"/>
            <a:ext cx="2723446" cy="272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978400" y="2438400"/>
            <a:ext cx="10885714" cy="4671118"/>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1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6300120" y="5091074"/>
            <a:ext cx="3448828" cy="54748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1" name="Rectangle 30"/>
          <p:cNvSpPr/>
          <p:nvPr/>
        </p:nvSpPr>
        <p:spPr>
          <a:xfrm>
            <a:off x="1518866" y="5091074"/>
            <a:ext cx="3448828" cy="54748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10621370" y="5091074"/>
            <a:ext cx="3448828" cy="547482"/>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2" name="Rectangle 31"/>
          <p:cNvSpPr/>
          <p:nvPr/>
        </p:nvSpPr>
        <p:spPr>
          <a:xfrm>
            <a:off x="10602694" y="2192308"/>
            <a:ext cx="3448828" cy="54748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6300120" y="2192308"/>
            <a:ext cx="3448828" cy="547482"/>
          </a:xfrm>
          <a:prstGeom prst="rect">
            <a:avLst/>
          </a:prstGeom>
          <a:solidFill>
            <a:srgbClr val="2035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3"/>
          <p:cNvSpPr txBox="1">
            <a:spLocks/>
          </p:cNvSpPr>
          <p:nvPr/>
        </p:nvSpPr>
        <p:spPr>
          <a:xfrm>
            <a:off x="4789775" y="1"/>
            <a:ext cx="11467813" cy="1142914"/>
          </a:xfrm>
          <a:prstGeom prst="rect">
            <a:avLst/>
          </a:prstGeom>
        </p:spPr>
        <p:txBody>
          <a:bodyPr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r>
              <a:rPr lang="en-US" dirty="0" smtClean="0"/>
              <a:t>RESEARCH CHECKLIST</a:t>
            </a:r>
            <a:endParaRPr lang="en-US" dirty="0"/>
          </a:p>
        </p:txBody>
      </p:sp>
      <p:sp>
        <p:nvSpPr>
          <p:cNvPr id="22" name="Rectangle 21"/>
          <p:cNvSpPr/>
          <p:nvPr/>
        </p:nvSpPr>
        <p:spPr>
          <a:xfrm>
            <a:off x="6626263" y="2894861"/>
            <a:ext cx="3333746" cy="1518877"/>
          </a:xfrm>
          <a:prstGeom prst="rect">
            <a:avLst/>
          </a:prstGeom>
        </p:spPr>
        <p:txBody>
          <a:bodyPr wrap="square" anchor="t">
            <a:spAutoFit/>
          </a:bodyPr>
          <a:lstStyle/>
          <a:p>
            <a:pPr marL="285750" indent="-285750">
              <a:lnSpc>
                <a:spcPct val="130000"/>
              </a:lnSpc>
              <a:buFont typeface="Wingdings" charset="2"/>
              <a:buChar char=""/>
            </a:pPr>
            <a:r>
              <a:rPr lang="en-US" sz="1800" dirty="0" smtClean="0">
                <a:solidFill>
                  <a:schemeClr val="accent1"/>
                </a:solidFill>
                <a:latin typeface="Arial"/>
                <a:cs typeface="Arial"/>
              </a:rPr>
              <a:t>Salaries</a:t>
            </a:r>
            <a:endParaRPr lang="en-US" sz="1800" dirty="0">
              <a:solidFill>
                <a:schemeClr val="accent1"/>
              </a:solidFill>
              <a:latin typeface="Arial"/>
              <a:cs typeface="Arial"/>
            </a:endParaRPr>
          </a:p>
          <a:p>
            <a:pPr marL="285750" indent="-285750">
              <a:lnSpc>
                <a:spcPct val="130000"/>
              </a:lnSpc>
              <a:buFont typeface="Wingdings" charset="2"/>
              <a:buChar char=""/>
            </a:pPr>
            <a:r>
              <a:rPr lang="en-US" sz="1800" dirty="0">
                <a:solidFill>
                  <a:schemeClr val="accent1"/>
                </a:solidFill>
                <a:latin typeface="Arial"/>
                <a:cs typeface="Arial"/>
              </a:rPr>
              <a:t>Social Security</a:t>
            </a:r>
          </a:p>
          <a:p>
            <a:pPr marL="285750" indent="-285750">
              <a:lnSpc>
                <a:spcPct val="130000"/>
              </a:lnSpc>
              <a:buFont typeface="Wingdings" charset="2"/>
              <a:buChar char=""/>
            </a:pPr>
            <a:r>
              <a:rPr lang="en-US" sz="1800" dirty="0" smtClean="0">
                <a:solidFill>
                  <a:schemeClr val="accent1"/>
                </a:solidFill>
                <a:latin typeface="Arial"/>
                <a:cs typeface="Arial"/>
              </a:rPr>
              <a:t>Unemployment Insurance</a:t>
            </a:r>
            <a:endParaRPr lang="en-US" sz="1800" dirty="0">
              <a:solidFill>
                <a:schemeClr val="accent1"/>
              </a:solidFill>
              <a:latin typeface="Arial"/>
              <a:cs typeface="Arial"/>
            </a:endParaRPr>
          </a:p>
          <a:p>
            <a:pPr marL="285750" indent="-285750">
              <a:lnSpc>
                <a:spcPct val="130000"/>
              </a:lnSpc>
              <a:buFont typeface="Wingdings" charset="2"/>
              <a:buChar char=""/>
            </a:pPr>
            <a:r>
              <a:rPr lang="en-US" sz="1800" dirty="0">
                <a:solidFill>
                  <a:schemeClr val="accent1"/>
                </a:solidFill>
                <a:latin typeface="Arial"/>
                <a:cs typeface="Arial"/>
              </a:rPr>
              <a:t>Health Insurance</a:t>
            </a:r>
          </a:p>
        </p:txBody>
      </p:sp>
      <p:sp>
        <p:nvSpPr>
          <p:cNvPr id="26" name="Rectangle 25"/>
          <p:cNvSpPr/>
          <p:nvPr/>
        </p:nvSpPr>
        <p:spPr>
          <a:xfrm>
            <a:off x="6626263" y="5799940"/>
            <a:ext cx="3301497" cy="1546064"/>
          </a:xfrm>
          <a:prstGeom prst="rect">
            <a:avLst/>
          </a:prstGeom>
        </p:spPr>
        <p:txBody>
          <a:bodyPr wrap="square" anchor="t">
            <a:spAutoFit/>
          </a:bodyPr>
          <a:lstStyle/>
          <a:p>
            <a:pPr marL="285750" indent="-285750">
              <a:lnSpc>
                <a:spcPct val="130000"/>
              </a:lnSpc>
              <a:buFont typeface="Wingdings" charset="2"/>
              <a:buChar char=""/>
            </a:pPr>
            <a:r>
              <a:rPr lang="en-US" sz="1800" dirty="0">
                <a:solidFill>
                  <a:schemeClr val="accent1"/>
                </a:solidFill>
                <a:latin typeface="Arial"/>
                <a:cs typeface="Arial"/>
              </a:rPr>
              <a:t>Corporate </a:t>
            </a:r>
            <a:r>
              <a:rPr lang="en-US" sz="1800" dirty="0" smtClean="0">
                <a:solidFill>
                  <a:schemeClr val="accent1"/>
                </a:solidFill>
                <a:latin typeface="Arial"/>
                <a:cs typeface="Arial"/>
              </a:rPr>
              <a:t>Taxes</a:t>
            </a:r>
            <a:endParaRPr lang="en-US" sz="1800" dirty="0">
              <a:solidFill>
                <a:schemeClr val="accent1"/>
              </a:solidFill>
              <a:latin typeface="Arial"/>
              <a:cs typeface="Arial"/>
            </a:endParaRPr>
          </a:p>
          <a:p>
            <a:pPr marL="285750" indent="-285750">
              <a:lnSpc>
                <a:spcPct val="130000"/>
              </a:lnSpc>
              <a:buFont typeface="Wingdings" charset="2"/>
              <a:buChar char=""/>
            </a:pPr>
            <a:r>
              <a:rPr lang="en-US" sz="1800" dirty="0">
                <a:solidFill>
                  <a:schemeClr val="accent1"/>
                </a:solidFill>
                <a:latin typeface="Arial"/>
                <a:cs typeface="Arial"/>
              </a:rPr>
              <a:t>VAT </a:t>
            </a:r>
            <a:r>
              <a:rPr lang="en-US" sz="1800" dirty="0" smtClean="0">
                <a:solidFill>
                  <a:schemeClr val="accent1"/>
                </a:solidFill>
                <a:latin typeface="Arial"/>
                <a:cs typeface="Arial"/>
              </a:rPr>
              <a:t>Taxes</a:t>
            </a:r>
            <a:endParaRPr lang="en-US" sz="1800" dirty="0">
              <a:solidFill>
                <a:schemeClr val="accent1"/>
              </a:solidFill>
              <a:latin typeface="Arial"/>
              <a:cs typeface="Arial"/>
            </a:endParaRPr>
          </a:p>
          <a:p>
            <a:pPr marL="285750" indent="-285750">
              <a:lnSpc>
                <a:spcPct val="130000"/>
              </a:lnSpc>
              <a:buFont typeface="Wingdings" charset="2"/>
              <a:buChar char=""/>
            </a:pPr>
            <a:r>
              <a:rPr lang="en-US" sz="1800" dirty="0">
                <a:solidFill>
                  <a:schemeClr val="accent1"/>
                </a:solidFill>
                <a:latin typeface="Arial"/>
                <a:cs typeface="Arial"/>
              </a:rPr>
              <a:t>Import Duties</a:t>
            </a:r>
          </a:p>
          <a:p>
            <a:pPr marL="285750" indent="-285750">
              <a:lnSpc>
                <a:spcPct val="130000"/>
              </a:lnSpc>
              <a:buFont typeface="Wingdings" charset="2"/>
              <a:buChar char=""/>
            </a:pPr>
            <a:r>
              <a:rPr lang="en-US" sz="1800" dirty="0">
                <a:solidFill>
                  <a:schemeClr val="accent1"/>
                </a:solidFill>
                <a:latin typeface="Arial"/>
                <a:cs typeface="Arial"/>
              </a:rPr>
              <a:t>Accounting/Audit</a:t>
            </a:r>
          </a:p>
        </p:txBody>
      </p:sp>
      <p:sp>
        <p:nvSpPr>
          <p:cNvPr id="8" name="Rectangle 7"/>
          <p:cNvSpPr/>
          <p:nvPr/>
        </p:nvSpPr>
        <p:spPr>
          <a:xfrm>
            <a:off x="6626263" y="2192092"/>
            <a:ext cx="3301497" cy="5533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rtlCol="0" anchor="ctr"/>
          <a:lstStyle/>
          <a:p>
            <a:r>
              <a:rPr lang="en-US" sz="2400" b="1" dirty="0" smtClean="0">
                <a:solidFill>
                  <a:srgbClr val="FFFFFF"/>
                </a:solidFill>
                <a:latin typeface="Arial"/>
                <a:cs typeface="Arial"/>
              </a:rPr>
              <a:t>Staff Expenses</a:t>
            </a:r>
            <a:endParaRPr lang="en-US" sz="2400" b="1" dirty="0">
              <a:solidFill>
                <a:srgbClr val="FFFFFF"/>
              </a:solidFill>
              <a:latin typeface="Arial"/>
              <a:cs typeface="Arial"/>
            </a:endParaRPr>
          </a:p>
        </p:txBody>
      </p:sp>
      <p:sp>
        <p:nvSpPr>
          <p:cNvPr id="9" name="Rectangle 8"/>
          <p:cNvSpPr/>
          <p:nvPr/>
        </p:nvSpPr>
        <p:spPr>
          <a:xfrm>
            <a:off x="6626263" y="5072398"/>
            <a:ext cx="3301497" cy="5533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rtlCol="0" anchor="ctr"/>
          <a:lstStyle/>
          <a:p>
            <a:r>
              <a:rPr lang="en-US" sz="2400" b="1" dirty="0">
                <a:solidFill>
                  <a:srgbClr val="FFFFFF"/>
                </a:solidFill>
                <a:latin typeface="Arial"/>
                <a:cs typeface="Arial"/>
              </a:rPr>
              <a:t>Tax </a:t>
            </a:r>
            <a:r>
              <a:rPr lang="en-US" sz="2400" b="1" dirty="0" smtClean="0">
                <a:solidFill>
                  <a:srgbClr val="FFFFFF"/>
                </a:solidFill>
                <a:latin typeface="Arial"/>
                <a:cs typeface="Arial"/>
              </a:rPr>
              <a:t>Expenses</a:t>
            </a:r>
            <a:endParaRPr lang="en-US" sz="2400" b="1" dirty="0">
              <a:solidFill>
                <a:srgbClr val="FFFFFF"/>
              </a:solidFill>
              <a:latin typeface="Arial"/>
              <a:cs typeface="Arial"/>
            </a:endParaRPr>
          </a:p>
        </p:txBody>
      </p:sp>
      <p:sp>
        <p:nvSpPr>
          <p:cNvPr id="14" name="Rectangle 13"/>
          <p:cNvSpPr/>
          <p:nvPr/>
        </p:nvSpPr>
        <p:spPr>
          <a:xfrm>
            <a:off x="10988483" y="2894861"/>
            <a:ext cx="3333746" cy="1158779"/>
          </a:xfrm>
          <a:prstGeom prst="rect">
            <a:avLst/>
          </a:prstGeom>
        </p:spPr>
        <p:txBody>
          <a:bodyPr wrap="square" anchor="t">
            <a:spAutoFit/>
          </a:bodyPr>
          <a:lstStyle/>
          <a:p>
            <a:pPr marL="285750" indent="-285750">
              <a:lnSpc>
                <a:spcPct val="130000"/>
              </a:lnSpc>
              <a:buFont typeface="Wingdings" charset="2"/>
              <a:buChar char=""/>
            </a:pPr>
            <a:r>
              <a:rPr lang="en-US" sz="1800" dirty="0">
                <a:solidFill>
                  <a:schemeClr val="accent1"/>
                </a:solidFill>
                <a:latin typeface="Arial"/>
                <a:cs typeface="Arial"/>
              </a:rPr>
              <a:t>Incorporation </a:t>
            </a:r>
            <a:r>
              <a:rPr lang="en-US" sz="1800" dirty="0" smtClean="0">
                <a:solidFill>
                  <a:schemeClr val="accent1"/>
                </a:solidFill>
                <a:latin typeface="Arial"/>
                <a:cs typeface="Arial"/>
              </a:rPr>
              <a:t>Fees</a:t>
            </a:r>
            <a:endParaRPr lang="en-US" sz="1800" dirty="0">
              <a:solidFill>
                <a:schemeClr val="accent1"/>
              </a:solidFill>
              <a:latin typeface="Arial"/>
              <a:cs typeface="Arial"/>
            </a:endParaRPr>
          </a:p>
          <a:p>
            <a:pPr marL="285750" indent="-285750">
              <a:lnSpc>
                <a:spcPct val="130000"/>
              </a:lnSpc>
              <a:buFont typeface="Wingdings" charset="2"/>
              <a:buChar char=""/>
            </a:pPr>
            <a:r>
              <a:rPr lang="en-US" sz="1800" dirty="0">
                <a:solidFill>
                  <a:schemeClr val="accent1"/>
                </a:solidFill>
                <a:latin typeface="Arial"/>
                <a:cs typeface="Arial"/>
              </a:rPr>
              <a:t>Filings</a:t>
            </a:r>
          </a:p>
          <a:p>
            <a:pPr marL="285750" indent="-285750">
              <a:lnSpc>
                <a:spcPct val="130000"/>
              </a:lnSpc>
              <a:buFont typeface="Wingdings" charset="2"/>
              <a:buChar char=""/>
            </a:pPr>
            <a:r>
              <a:rPr lang="en-US" sz="1800" dirty="0">
                <a:solidFill>
                  <a:schemeClr val="accent1"/>
                </a:solidFill>
                <a:latin typeface="Arial"/>
                <a:cs typeface="Arial"/>
              </a:rPr>
              <a:t>Legal Services</a:t>
            </a:r>
          </a:p>
        </p:txBody>
      </p:sp>
      <p:sp>
        <p:nvSpPr>
          <p:cNvPr id="15" name="Rectangle 14"/>
          <p:cNvSpPr/>
          <p:nvPr/>
        </p:nvSpPr>
        <p:spPr>
          <a:xfrm>
            <a:off x="10876427" y="2192092"/>
            <a:ext cx="3301497" cy="5533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rtlCol="0" anchor="ctr"/>
          <a:lstStyle/>
          <a:p>
            <a:r>
              <a:rPr lang="en-US" sz="2400" b="1" dirty="0" smtClean="0">
                <a:solidFill>
                  <a:srgbClr val="FFFFFF"/>
                </a:solidFill>
                <a:latin typeface="Arial"/>
                <a:cs typeface="Arial"/>
              </a:rPr>
              <a:t>Setup Expenses</a:t>
            </a:r>
            <a:endParaRPr lang="en-US" sz="2400" b="1" dirty="0">
              <a:solidFill>
                <a:srgbClr val="FFFFFF"/>
              </a:solidFill>
              <a:latin typeface="Arial"/>
              <a:cs typeface="Arial"/>
            </a:endParaRPr>
          </a:p>
        </p:txBody>
      </p:sp>
      <p:sp>
        <p:nvSpPr>
          <p:cNvPr id="16" name="Rectangle 15"/>
          <p:cNvSpPr/>
          <p:nvPr/>
        </p:nvSpPr>
        <p:spPr>
          <a:xfrm>
            <a:off x="10988483" y="5799940"/>
            <a:ext cx="3891051" cy="1518877"/>
          </a:xfrm>
          <a:prstGeom prst="rect">
            <a:avLst/>
          </a:prstGeom>
        </p:spPr>
        <p:txBody>
          <a:bodyPr wrap="square" anchor="t">
            <a:spAutoFit/>
          </a:bodyPr>
          <a:lstStyle/>
          <a:p>
            <a:pPr marL="285750" indent="-285750">
              <a:lnSpc>
                <a:spcPct val="130000"/>
              </a:lnSpc>
              <a:buFont typeface="Wingdings" charset="2"/>
              <a:buChar char=""/>
            </a:pPr>
            <a:r>
              <a:rPr lang="en-US" sz="1800" dirty="0">
                <a:solidFill>
                  <a:schemeClr val="accent1"/>
                </a:solidFill>
                <a:latin typeface="Arial"/>
                <a:cs typeface="Arial"/>
              </a:rPr>
              <a:t>Office Rental / Taxes</a:t>
            </a:r>
          </a:p>
          <a:p>
            <a:pPr marL="285750" indent="-285750">
              <a:lnSpc>
                <a:spcPct val="130000"/>
              </a:lnSpc>
              <a:buFont typeface="Wingdings" charset="2"/>
              <a:buChar char=""/>
            </a:pPr>
            <a:r>
              <a:rPr lang="en-US" sz="1800" dirty="0">
                <a:solidFill>
                  <a:schemeClr val="accent1"/>
                </a:solidFill>
                <a:latin typeface="Arial"/>
                <a:cs typeface="Arial"/>
              </a:rPr>
              <a:t>Equipment</a:t>
            </a:r>
          </a:p>
          <a:p>
            <a:pPr marL="285750" indent="-285750">
              <a:lnSpc>
                <a:spcPct val="130000"/>
              </a:lnSpc>
              <a:buFont typeface="Wingdings" charset="2"/>
              <a:buChar char=""/>
            </a:pPr>
            <a:r>
              <a:rPr lang="en-US" sz="1800" dirty="0">
                <a:solidFill>
                  <a:schemeClr val="accent1"/>
                </a:solidFill>
                <a:latin typeface="Arial"/>
                <a:cs typeface="Arial"/>
              </a:rPr>
              <a:t>Health and Safety Inspections</a:t>
            </a:r>
          </a:p>
          <a:p>
            <a:pPr marL="285750" indent="-285750">
              <a:lnSpc>
                <a:spcPct val="130000"/>
              </a:lnSpc>
              <a:buFont typeface="Wingdings" charset="2"/>
              <a:buChar char=""/>
            </a:pPr>
            <a:r>
              <a:rPr lang="en-US" sz="1800" dirty="0">
                <a:solidFill>
                  <a:schemeClr val="accent1"/>
                </a:solidFill>
                <a:latin typeface="Arial"/>
                <a:cs typeface="Arial"/>
              </a:rPr>
              <a:t>Communication Services</a:t>
            </a:r>
          </a:p>
        </p:txBody>
      </p:sp>
      <p:sp>
        <p:nvSpPr>
          <p:cNvPr id="17" name="Rectangle 16"/>
          <p:cNvSpPr/>
          <p:nvPr/>
        </p:nvSpPr>
        <p:spPr>
          <a:xfrm>
            <a:off x="10876427" y="5072398"/>
            <a:ext cx="3301497" cy="5533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rtlCol="0" anchor="ctr"/>
          <a:lstStyle/>
          <a:p>
            <a:r>
              <a:rPr lang="en-US" sz="2400" b="1" dirty="0" smtClean="0">
                <a:solidFill>
                  <a:srgbClr val="FFFFFF"/>
                </a:solidFill>
                <a:latin typeface="Arial"/>
                <a:cs typeface="Arial"/>
              </a:rPr>
              <a:t>Office Expenses</a:t>
            </a:r>
            <a:endParaRPr lang="en-US" sz="2400" b="1" dirty="0">
              <a:solidFill>
                <a:srgbClr val="FFFFFF"/>
              </a:solidFill>
              <a:latin typeface="Arial"/>
              <a:cs typeface="Arial"/>
            </a:endParaRPr>
          </a:p>
        </p:txBody>
      </p:sp>
      <p:sp>
        <p:nvSpPr>
          <p:cNvPr id="19" name="Rectangle 18"/>
          <p:cNvSpPr/>
          <p:nvPr/>
        </p:nvSpPr>
        <p:spPr>
          <a:xfrm>
            <a:off x="1762469" y="5799940"/>
            <a:ext cx="3333746" cy="1518877"/>
          </a:xfrm>
          <a:prstGeom prst="rect">
            <a:avLst/>
          </a:prstGeom>
        </p:spPr>
        <p:txBody>
          <a:bodyPr wrap="square" anchor="t">
            <a:spAutoFit/>
          </a:bodyPr>
          <a:lstStyle/>
          <a:p>
            <a:pPr marL="285750" indent="-285750">
              <a:lnSpc>
                <a:spcPct val="130000"/>
              </a:lnSpc>
              <a:buFont typeface="Wingdings" charset="2"/>
              <a:buChar char=""/>
            </a:pPr>
            <a:r>
              <a:rPr lang="en-US" sz="1800" dirty="0">
                <a:solidFill>
                  <a:schemeClr val="accent1"/>
                </a:solidFill>
                <a:latin typeface="Arial"/>
                <a:cs typeface="Arial"/>
              </a:rPr>
              <a:t>New marketing </a:t>
            </a:r>
            <a:r>
              <a:rPr lang="en-US" sz="1800" dirty="0" smtClean="0">
                <a:solidFill>
                  <a:schemeClr val="accent1"/>
                </a:solidFill>
                <a:latin typeface="Arial"/>
                <a:cs typeface="Arial"/>
              </a:rPr>
              <a:t>Materials</a:t>
            </a:r>
            <a:endParaRPr lang="en-US" sz="1800" dirty="0">
              <a:solidFill>
                <a:schemeClr val="accent1"/>
              </a:solidFill>
              <a:latin typeface="Arial"/>
              <a:cs typeface="Arial"/>
            </a:endParaRPr>
          </a:p>
          <a:p>
            <a:pPr marL="285750" indent="-285750">
              <a:lnSpc>
                <a:spcPct val="130000"/>
              </a:lnSpc>
              <a:buFont typeface="Wingdings" charset="2"/>
              <a:buChar char=""/>
            </a:pPr>
            <a:r>
              <a:rPr lang="en-US" sz="1800" dirty="0">
                <a:solidFill>
                  <a:schemeClr val="accent1"/>
                </a:solidFill>
                <a:latin typeface="Arial"/>
                <a:cs typeface="Arial"/>
              </a:rPr>
              <a:t>Advertising, PR, Lead </a:t>
            </a:r>
            <a:r>
              <a:rPr lang="en-US" sz="1800" dirty="0" smtClean="0">
                <a:solidFill>
                  <a:schemeClr val="accent1"/>
                </a:solidFill>
                <a:latin typeface="Arial"/>
                <a:cs typeface="Arial"/>
              </a:rPr>
              <a:t>Gen</a:t>
            </a:r>
            <a:endParaRPr lang="en-US" sz="1800" dirty="0">
              <a:solidFill>
                <a:schemeClr val="accent1"/>
              </a:solidFill>
              <a:latin typeface="Arial"/>
              <a:cs typeface="Arial"/>
            </a:endParaRPr>
          </a:p>
          <a:p>
            <a:pPr marL="285750" indent="-285750">
              <a:lnSpc>
                <a:spcPct val="130000"/>
              </a:lnSpc>
              <a:buFont typeface="Wingdings" charset="2"/>
              <a:buChar char=""/>
            </a:pPr>
            <a:r>
              <a:rPr lang="en-US" sz="1800" dirty="0">
                <a:solidFill>
                  <a:schemeClr val="accent1"/>
                </a:solidFill>
                <a:latin typeface="Arial"/>
                <a:cs typeface="Arial"/>
              </a:rPr>
              <a:t>New Sales Materials</a:t>
            </a:r>
          </a:p>
          <a:p>
            <a:pPr marL="285750" indent="-285750">
              <a:lnSpc>
                <a:spcPct val="130000"/>
              </a:lnSpc>
              <a:buFont typeface="Wingdings" charset="2"/>
              <a:buChar char=""/>
            </a:pPr>
            <a:r>
              <a:rPr lang="en-US" sz="1800" dirty="0">
                <a:solidFill>
                  <a:schemeClr val="accent1"/>
                </a:solidFill>
                <a:latin typeface="Arial"/>
                <a:cs typeface="Arial"/>
              </a:rPr>
              <a:t>Website </a:t>
            </a:r>
            <a:r>
              <a:rPr lang="en-US" sz="1800" dirty="0" smtClean="0">
                <a:solidFill>
                  <a:schemeClr val="accent1"/>
                </a:solidFill>
                <a:latin typeface="Arial"/>
                <a:cs typeface="Arial"/>
              </a:rPr>
              <a:t>Translation</a:t>
            </a:r>
            <a:endParaRPr lang="en-US" sz="1800" dirty="0">
              <a:solidFill>
                <a:schemeClr val="accent1"/>
              </a:solidFill>
              <a:latin typeface="Arial"/>
              <a:cs typeface="Arial"/>
            </a:endParaRPr>
          </a:p>
        </p:txBody>
      </p:sp>
      <p:sp>
        <p:nvSpPr>
          <p:cNvPr id="20" name="Rectangle 19"/>
          <p:cNvSpPr/>
          <p:nvPr/>
        </p:nvSpPr>
        <p:spPr>
          <a:xfrm>
            <a:off x="1719261" y="5072398"/>
            <a:ext cx="3301497" cy="5533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rtlCol="0" anchor="ctr"/>
          <a:lstStyle/>
          <a:p>
            <a:r>
              <a:rPr lang="en-US" sz="2400" b="1" dirty="0" smtClean="0">
                <a:solidFill>
                  <a:srgbClr val="FFFFFF"/>
                </a:solidFill>
                <a:latin typeface="Arial"/>
                <a:cs typeface="Arial"/>
              </a:rPr>
              <a:t>Marketing Expenses</a:t>
            </a:r>
            <a:endParaRPr lang="en-US" sz="2400" b="1" dirty="0">
              <a:solidFill>
                <a:srgbClr val="FFFFFF"/>
              </a:solidFill>
              <a:latin typeface="Arial"/>
              <a:cs typeface="Arial"/>
            </a:endParaRPr>
          </a:p>
        </p:txBody>
      </p:sp>
      <p:cxnSp>
        <p:nvCxnSpPr>
          <p:cNvPr id="21" name="Straight Connector 20"/>
          <p:cNvCxnSpPr/>
          <p:nvPr/>
        </p:nvCxnSpPr>
        <p:spPr>
          <a:xfrm>
            <a:off x="1120569" y="4714472"/>
            <a:ext cx="4631685" cy="0"/>
          </a:xfrm>
          <a:prstGeom prst="line">
            <a:avLst/>
          </a:prstGeom>
          <a:ln>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188064" y="4714472"/>
            <a:ext cx="3859703" cy="0"/>
          </a:xfrm>
          <a:prstGeom prst="line">
            <a:avLst/>
          </a:prstGeom>
          <a:ln>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5960821" y="2037237"/>
            <a:ext cx="0" cy="5349201"/>
            <a:chOff x="5883448" y="2037237"/>
            <a:chExt cx="0" cy="5349201"/>
          </a:xfrm>
        </p:grpSpPr>
        <p:cxnSp>
          <p:nvCxnSpPr>
            <p:cNvPr id="13" name="Straight Connector 12"/>
            <p:cNvCxnSpPr/>
            <p:nvPr/>
          </p:nvCxnSpPr>
          <p:spPr>
            <a:xfrm flipV="1">
              <a:off x="5883448" y="2037237"/>
              <a:ext cx="0" cy="2506463"/>
            </a:xfrm>
            <a:prstGeom prst="line">
              <a:avLst/>
            </a:prstGeom>
            <a:ln>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883448" y="4879975"/>
              <a:ext cx="0" cy="2506463"/>
            </a:xfrm>
            <a:prstGeom prst="line">
              <a:avLst/>
            </a:prstGeom>
            <a:ln>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0213175" y="2037237"/>
            <a:ext cx="0" cy="5349201"/>
            <a:chOff x="10141608" y="2037237"/>
            <a:chExt cx="0" cy="5349201"/>
          </a:xfrm>
        </p:grpSpPr>
        <p:cxnSp>
          <p:nvCxnSpPr>
            <p:cNvPr id="24" name="Straight Connector 23"/>
            <p:cNvCxnSpPr/>
            <p:nvPr/>
          </p:nvCxnSpPr>
          <p:spPr>
            <a:xfrm flipV="1">
              <a:off x="10141608" y="2037237"/>
              <a:ext cx="0" cy="2506463"/>
            </a:xfrm>
            <a:prstGeom prst="line">
              <a:avLst/>
            </a:prstGeom>
            <a:ln>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0141608" y="4879975"/>
              <a:ext cx="0" cy="2506463"/>
            </a:xfrm>
            <a:prstGeom prst="line">
              <a:avLst/>
            </a:prstGeom>
            <a:ln>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1291130" y="2946463"/>
            <a:ext cx="3904299" cy="523220"/>
          </a:xfrm>
          <a:prstGeom prst="rect">
            <a:avLst/>
          </a:prstGeom>
        </p:spPr>
        <p:txBody>
          <a:bodyPr wrap="square">
            <a:spAutoFit/>
          </a:bodyPr>
          <a:lstStyle/>
          <a:p>
            <a:pPr algn="ctr"/>
            <a:r>
              <a:rPr lang="en-CA" sz="2800" dirty="0" smtClean="0">
                <a:solidFill>
                  <a:schemeClr val="accent1"/>
                </a:solidFill>
                <a:latin typeface="Arial"/>
                <a:cs typeface="Arial"/>
              </a:rPr>
              <a:t>Budgeting Checklist</a:t>
            </a:r>
            <a:endParaRPr lang="en-CA" sz="2800" dirty="0">
              <a:solidFill>
                <a:schemeClr val="accent1"/>
              </a:solidFill>
              <a:latin typeface="Arial"/>
              <a:cs typeface="Arial"/>
            </a:endParaRPr>
          </a:p>
        </p:txBody>
      </p:sp>
      <p:cxnSp>
        <p:nvCxnSpPr>
          <p:cNvPr id="29" name="Straight Connector 28"/>
          <p:cNvCxnSpPr/>
          <p:nvPr/>
        </p:nvCxnSpPr>
        <p:spPr>
          <a:xfrm>
            <a:off x="10397258" y="4714472"/>
            <a:ext cx="4631685" cy="0"/>
          </a:xfrm>
          <a:prstGeom prst="line">
            <a:avLst/>
          </a:prstGeom>
          <a:ln>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84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p:cNvSpPr>
          <p:nvPr/>
        </p:nvSpPr>
        <p:spPr>
          <a:xfrm>
            <a:off x="812879" y="191620"/>
            <a:ext cx="12173303" cy="1012889"/>
          </a:xfrm>
          <a:prstGeom prst="rect">
            <a:avLst/>
          </a:prstGeom>
        </p:spPr>
        <p:txBody>
          <a:bodyPr vert="horz" lIns="162562" tIns="81281" rIns="162562" bIns="81281" rtlCol="0" anchor="ctr">
            <a:normAutofit/>
          </a:bodyP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endParaRPr lang="en-US" dirty="0">
              <a:solidFill>
                <a:srgbClr val="203562"/>
              </a:solidFill>
            </a:endParaRPr>
          </a:p>
        </p:txBody>
      </p:sp>
      <p:grpSp>
        <p:nvGrpSpPr>
          <p:cNvPr id="51" name="Group 50"/>
          <p:cNvGrpSpPr>
            <a:grpSpLocks noChangeAspect="1"/>
          </p:cNvGrpSpPr>
          <p:nvPr/>
        </p:nvGrpSpPr>
        <p:grpSpPr>
          <a:xfrm>
            <a:off x="6761936" y="5188171"/>
            <a:ext cx="1961402" cy="2221159"/>
            <a:chOff x="4276263" y="4820301"/>
            <a:chExt cx="2724170" cy="3084944"/>
          </a:xfrm>
        </p:grpSpPr>
        <p:sp>
          <p:nvSpPr>
            <p:cNvPr id="52" name="TextBox 51"/>
            <p:cNvSpPr txBox="1"/>
            <p:nvPr/>
          </p:nvSpPr>
          <p:spPr>
            <a:xfrm>
              <a:off x="4276263" y="7093057"/>
              <a:ext cx="2724170" cy="812188"/>
            </a:xfrm>
            <a:prstGeom prst="rect">
              <a:avLst/>
            </a:prstGeom>
            <a:noFill/>
          </p:spPr>
          <p:txBody>
            <a:bodyPr wrap="square" rtlCol="0">
              <a:spAutoFit/>
            </a:bodyPr>
            <a:lstStyle/>
            <a:p>
              <a:pPr algn="ctr"/>
              <a:r>
                <a:rPr lang="en-GB" sz="2800" dirty="0" smtClean="0">
                  <a:solidFill>
                    <a:srgbClr val="101121"/>
                  </a:solidFill>
                </a:rPr>
                <a:t>Termination</a:t>
              </a:r>
              <a:r>
                <a:rPr lang="en-GB" dirty="0" smtClean="0">
                  <a:solidFill>
                    <a:srgbClr val="101121"/>
                  </a:solidFill>
                </a:rPr>
                <a:t> </a:t>
              </a:r>
              <a:endParaRPr lang="en-GB" dirty="0">
                <a:solidFill>
                  <a:srgbClr val="101121"/>
                </a:solidFill>
              </a:endParaRPr>
            </a:p>
          </p:txBody>
        </p:sp>
        <p:grpSp>
          <p:nvGrpSpPr>
            <p:cNvPr id="53" name="Group 52"/>
            <p:cNvGrpSpPr/>
            <p:nvPr/>
          </p:nvGrpSpPr>
          <p:grpSpPr>
            <a:xfrm>
              <a:off x="4495349" y="4820301"/>
              <a:ext cx="2286000" cy="2286000"/>
              <a:chOff x="11109906" y="4461015"/>
              <a:chExt cx="3125025" cy="3125025"/>
            </a:xfrm>
          </p:grpSpPr>
          <p:sp>
            <p:nvSpPr>
              <p:cNvPr id="54" name="Oval 53"/>
              <p:cNvSpPr/>
              <p:nvPr/>
            </p:nvSpPr>
            <p:spPr>
              <a:xfrm>
                <a:off x="11109906" y="4461015"/>
                <a:ext cx="3125025" cy="3125025"/>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pic>
            <p:nvPicPr>
              <p:cNvPr id="55" name="Picture 54"/>
              <p:cNvPicPr>
                <a:picLocks noChangeAspect="1"/>
              </p:cNvPicPr>
              <p:nvPr/>
            </p:nvPicPr>
            <p:blipFill>
              <a:blip r:embed="rId3"/>
              <a:stretch>
                <a:fillRect/>
              </a:stretch>
            </p:blipFill>
            <p:spPr>
              <a:xfrm>
                <a:off x="11820734" y="4984660"/>
                <a:ext cx="1703368" cy="2077734"/>
              </a:xfrm>
              <a:prstGeom prst="rect">
                <a:avLst/>
              </a:prstGeom>
            </p:spPr>
          </p:pic>
        </p:grpSp>
      </p:grpSp>
      <p:grpSp>
        <p:nvGrpSpPr>
          <p:cNvPr id="56" name="Group 55"/>
          <p:cNvGrpSpPr>
            <a:grpSpLocks noChangeAspect="1"/>
          </p:cNvGrpSpPr>
          <p:nvPr/>
        </p:nvGrpSpPr>
        <p:grpSpPr>
          <a:xfrm>
            <a:off x="8996118" y="1974641"/>
            <a:ext cx="2403043" cy="2011747"/>
            <a:chOff x="636814" y="4772726"/>
            <a:chExt cx="3337560" cy="2794093"/>
          </a:xfrm>
        </p:grpSpPr>
        <p:sp>
          <p:nvSpPr>
            <p:cNvPr id="82" name="TextBox 81"/>
            <p:cNvSpPr txBox="1"/>
            <p:nvPr/>
          </p:nvSpPr>
          <p:spPr>
            <a:xfrm>
              <a:off x="636814" y="7043599"/>
              <a:ext cx="3337560" cy="523220"/>
            </a:xfrm>
            <a:prstGeom prst="rect">
              <a:avLst/>
            </a:prstGeom>
            <a:noFill/>
          </p:spPr>
          <p:txBody>
            <a:bodyPr wrap="square" rtlCol="0">
              <a:spAutoFit/>
            </a:bodyPr>
            <a:lstStyle/>
            <a:p>
              <a:pPr algn="ctr"/>
              <a:r>
                <a:rPr lang="en-GB" sz="2800" dirty="0" smtClean="0">
                  <a:solidFill>
                    <a:srgbClr val="101121"/>
                  </a:solidFill>
                </a:rPr>
                <a:t>Mandatory Extras</a:t>
              </a:r>
              <a:endParaRPr lang="en-GB" sz="2800" dirty="0">
                <a:solidFill>
                  <a:srgbClr val="101121"/>
                </a:solidFill>
              </a:endParaRPr>
            </a:p>
          </p:txBody>
        </p:sp>
        <p:grpSp>
          <p:nvGrpSpPr>
            <p:cNvPr id="89" name="Group 88"/>
            <p:cNvGrpSpPr/>
            <p:nvPr/>
          </p:nvGrpSpPr>
          <p:grpSpPr>
            <a:xfrm>
              <a:off x="1167399" y="4772726"/>
              <a:ext cx="2286000" cy="2286000"/>
              <a:chOff x="11070398" y="2990299"/>
              <a:chExt cx="3752550" cy="3752550"/>
            </a:xfrm>
          </p:grpSpPr>
          <p:sp>
            <p:nvSpPr>
              <p:cNvPr id="91" name="Oval 90"/>
              <p:cNvSpPr/>
              <p:nvPr/>
            </p:nvSpPr>
            <p:spPr>
              <a:xfrm>
                <a:off x="11070398" y="2990299"/>
                <a:ext cx="3752550" cy="375255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pic>
            <p:nvPicPr>
              <p:cNvPr id="95" name="Picture 94" descr="8-icon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92834" y="3788229"/>
                <a:ext cx="2954620" cy="2954620"/>
              </a:xfrm>
              <a:prstGeom prst="rect">
                <a:avLst/>
              </a:prstGeom>
            </p:spPr>
          </p:pic>
          <p:sp>
            <p:nvSpPr>
              <p:cNvPr id="96" name="Plus 95"/>
              <p:cNvSpPr/>
              <p:nvPr/>
            </p:nvSpPr>
            <p:spPr>
              <a:xfrm>
                <a:off x="12870144" y="3262238"/>
                <a:ext cx="1360239" cy="1310421"/>
              </a:xfrm>
              <a:prstGeom prst="mathPlus">
                <a:avLst/>
              </a:prstGeom>
              <a:solidFill>
                <a:srgbClr val="3E69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grpSp>
        <p:nvGrpSpPr>
          <p:cNvPr id="97" name="Group 96"/>
          <p:cNvGrpSpPr>
            <a:grpSpLocks noChangeAspect="1"/>
          </p:cNvGrpSpPr>
          <p:nvPr/>
        </p:nvGrpSpPr>
        <p:grpSpPr>
          <a:xfrm>
            <a:off x="13328384" y="1936903"/>
            <a:ext cx="1986011" cy="2511456"/>
            <a:chOff x="4629589" y="731044"/>
            <a:chExt cx="2974025" cy="3760871"/>
          </a:xfrm>
        </p:grpSpPr>
        <p:sp>
          <p:nvSpPr>
            <p:cNvPr id="98" name="TextBox 97"/>
            <p:cNvSpPr txBox="1"/>
            <p:nvPr/>
          </p:nvSpPr>
          <p:spPr>
            <a:xfrm>
              <a:off x="4629589" y="3029440"/>
              <a:ext cx="2974025" cy="1462475"/>
            </a:xfrm>
            <a:prstGeom prst="rect">
              <a:avLst/>
            </a:prstGeom>
            <a:noFill/>
          </p:spPr>
          <p:txBody>
            <a:bodyPr wrap="square" rtlCol="0">
              <a:spAutoFit/>
            </a:bodyPr>
            <a:lstStyle/>
            <a:p>
              <a:pPr algn="ctr"/>
              <a:r>
                <a:rPr lang="en-GB" sz="2800" dirty="0" smtClean="0">
                  <a:solidFill>
                    <a:srgbClr val="101121"/>
                  </a:solidFill>
                </a:rPr>
                <a:t>Customary costs</a:t>
              </a:r>
            </a:p>
          </p:txBody>
        </p:sp>
        <p:grpSp>
          <p:nvGrpSpPr>
            <p:cNvPr id="99" name="Group 98"/>
            <p:cNvGrpSpPr/>
            <p:nvPr/>
          </p:nvGrpSpPr>
          <p:grpSpPr>
            <a:xfrm>
              <a:off x="5015136" y="731044"/>
              <a:ext cx="2286000" cy="2286000"/>
              <a:chOff x="11441427" y="3651584"/>
              <a:chExt cx="3752550" cy="3752550"/>
            </a:xfrm>
          </p:grpSpPr>
          <p:sp>
            <p:nvSpPr>
              <p:cNvPr id="100" name="Oval 99"/>
              <p:cNvSpPr/>
              <p:nvPr/>
            </p:nvSpPr>
            <p:spPr>
              <a:xfrm>
                <a:off x="11441427" y="3651584"/>
                <a:ext cx="3752550" cy="375255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pic>
            <p:nvPicPr>
              <p:cNvPr id="101" name="Picture 100"/>
              <p:cNvPicPr>
                <a:picLocks noChangeAspect="1"/>
              </p:cNvPicPr>
              <p:nvPr/>
            </p:nvPicPr>
            <p:blipFill>
              <a:blip r:embed="rId5"/>
              <a:stretch>
                <a:fillRect/>
              </a:stretch>
            </p:blipFill>
            <p:spPr>
              <a:xfrm>
                <a:off x="11949114" y="5427006"/>
                <a:ext cx="2856098" cy="1088969"/>
              </a:xfrm>
              <a:prstGeom prst="rect">
                <a:avLst/>
              </a:prstGeom>
            </p:spPr>
          </p:pic>
          <p:pic>
            <p:nvPicPr>
              <p:cNvPr id="102" name="Picture 101" descr="8-icon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32069" y="3886367"/>
                <a:ext cx="1371265" cy="1371265"/>
              </a:xfrm>
              <a:prstGeom prst="rect">
                <a:avLst/>
              </a:prstGeom>
            </p:spPr>
          </p:pic>
        </p:grpSp>
      </p:grpSp>
      <p:grpSp>
        <p:nvGrpSpPr>
          <p:cNvPr id="103" name="Group 102"/>
          <p:cNvGrpSpPr>
            <a:grpSpLocks noChangeAspect="1"/>
          </p:cNvGrpSpPr>
          <p:nvPr/>
        </p:nvGrpSpPr>
        <p:grpSpPr>
          <a:xfrm>
            <a:off x="2507630" y="5005000"/>
            <a:ext cx="2209319" cy="2011747"/>
            <a:chOff x="12374324" y="4798003"/>
            <a:chExt cx="3128855" cy="2849052"/>
          </a:xfrm>
        </p:grpSpPr>
        <p:sp>
          <p:nvSpPr>
            <p:cNvPr id="104" name="TextBox 103"/>
            <p:cNvSpPr txBox="1"/>
            <p:nvPr/>
          </p:nvSpPr>
          <p:spPr>
            <a:xfrm>
              <a:off x="12374324" y="7123835"/>
              <a:ext cx="3128855" cy="523220"/>
            </a:xfrm>
            <a:prstGeom prst="rect">
              <a:avLst/>
            </a:prstGeom>
            <a:noFill/>
          </p:spPr>
          <p:txBody>
            <a:bodyPr wrap="square" rtlCol="0">
              <a:spAutoFit/>
            </a:bodyPr>
            <a:lstStyle/>
            <a:p>
              <a:pPr algn="ctr"/>
              <a:r>
                <a:rPr lang="en-GB" sz="2800" dirty="0" smtClean="0">
                  <a:solidFill>
                    <a:srgbClr val="101121"/>
                  </a:solidFill>
                </a:rPr>
                <a:t>Headcount related</a:t>
              </a:r>
              <a:endParaRPr lang="en-GB" sz="2800" dirty="0">
                <a:solidFill>
                  <a:srgbClr val="101121"/>
                </a:solidFill>
              </a:endParaRPr>
            </a:p>
          </p:txBody>
        </p:sp>
        <p:grpSp>
          <p:nvGrpSpPr>
            <p:cNvPr id="105" name="Group 104"/>
            <p:cNvGrpSpPr/>
            <p:nvPr/>
          </p:nvGrpSpPr>
          <p:grpSpPr>
            <a:xfrm>
              <a:off x="12795752" y="4798003"/>
              <a:ext cx="2286000" cy="2286000"/>
              <a:chOff x="11001707" y="3270415"/>
              <a:chExt cx="3791980" cy="3791980"/>
            </a:xfrm>
          </p:grpSpPr>
          <p:sp>
            <p:nvSpPr>
              <p:cNvPr id="106" name="Oval 105"/>
              <p:cNvSpPr/>
              <p:nvPr/>
            </p:nvSpPr>
            <p:spPr>
              <a:xfrm>
                <a:off x="11001707" y="3270415"/>
                <a:ext cx="3791980" cy="379198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pic>
            <p:nvPicPr>
              <p:cNvPr id="107" name="Picture 106"/>
              <p:cNvPicPr>
                <a:picLocks noChangeAspect="1"/>
              </p:cNvPicPr>
              <p:nvPr/>
            </p:nvPicPr>
            <p:blipFill>
              <a:blip r:embed="rId7"/>
              <a:stretch>
                <a:fillRect/>
              </a:stretch>
            </p:blipFill>
            <p:spPr>
              <a:xfrm>
                <a:off x="11709609" y="4572000"/>
                <a:ext cx="2376176" cy="1845780"/>
              </a:xfrm>
              <a:prstGeom prst="rect">
                <a:avLst/>
              </a:prstGeom>
            </p:spPr>
          </p:pic>
          <p:pic>
            <p:nvPicPr>
              <p:cNvPr id="108" name="Picture 107" descr="8-icon2.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021482" y="3714749"/>
                <a:ext cx="624007" cy="624007"/>
              </a:xfrm>
              <a:prstGeom prst="rect">
                <a:avLst/>
              </a:prstGeom>
            </p:spPr>
          </p:pic>
          <p:pic>
            <p:nvPicPr>
              <p:cNvPr id="109" name="Picture 108" descr="8-icon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178738" y="3714749"/>
                <a:ext cx="641570" cy="641570"/>
              </a:xfrm>
              <a:prstGeom prst="rect">
                <a:avLst/>
              </a:prstGeom>
            </p:spPr>
          </p:pic>
        </p:grpSp>
      </p:grpSp>
      <p:grpSp>
        <p:nvGrpSpPr>
          <p:cNvPr id="116" name="Group 115"/>
          <p:cNvGrpSpPr>
            <a:grpSpLocks noChangeAspect="1"/>
          </p:cNvGrpSpPr>
          <p:nvPr/>
        </p:nvGrpSpPr>
        <p:grpSpPr>
          <a:xfrm>
            <a:off x="11024059" y="5005000"/>
            <a:ext cx="2024456" cy="2120336"/>
            <a:chOff x="12164231" y="1574878"/>
            <a:chExt cx="2682191" cy="2809220"/>
          </a:xfrm>
        </p:grpSpPr>
        <p:sp>
          <p:nvSpPr>
            <p:cNvPr id="117" name="TextBox 116"/>
            <p:cNvSpPr txBox="1"/>
            <p:nvPr/>
          </p:nvSpPr>
          <p:spPr>
            <a:xfrm>
              <a:off x="12164231" y="3860878"/>
              <a:ext cx="2682191" cy="523220"/>
            </a:xfrm>
            <a:prstGeom prst="rect">
              <a:avLst/>
            </a:prstGeom>
            <a:noFill/>
          </p:spPr>
          <p:txBody>
            <a:bodyPr wrap="square" rtlCol="0">
              <a:spAutoFit/>
            </a:bodyPr>
            <a:lstStyle/>
            <a:p>
              <a:pPr algn="ctr"/>
              <a:r>
                <a:rPr lang="en-GB" sz="2800" dirty="0" smtClean="0">
                  <a:solidFill>
                    <a:srgbClr val="101121"/>
                  </a:solidFill>
                </a:rPr>
                <a:t>Indirect Costs</a:t>
              </a:r>
              <a:endParaRPr lang="en-GB" sz="2800" dirty="0">
                <a:solidFill>
                  <a:srgbClr val="101121"/>
                </a:solidFill>
              </a:endParaRPr>
            </a:p>
          </p:txBody>
        </p:sp>
        <p:grpSp>
          <p:nvGrpSpPr>
            <p:cNvPr id="118" name="Group 117"/>
            <p:cNvGrpSpPr/>
            <p:nvPr/>
          </p:nvGrpSpPr>
          <p:grpSpPr>
            <a:xfrm>
              <a:off x="12362327" y="1574878"/>
              <a:ext cx="2286000" cy="2286000"/>
              <a:chOff x="10633524" y="2990299"/>
              <a:chExt cx="3752550" cy="3752550"/>
            </a:xfrm>
          </p:grpSpPr>
          <p:sp>
            <p:nvSpPr>
              <p:cNvPr id="119" name="Oval 118"/>
              <p:cNvSpPr/>
              <p:nvPr/>
            </p:nvSpPr>
            <p:spPr>
              <a:xfrm>
                <a:off x="10633524" y="2990299"/>
                <a:ext cx="3752550" cy="375255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pic>
            <p:nvPicPr>
              <p:cNvPr id="120" name="Picture 119"/>
              <p:cNvPicPr>
                <a:picLocks noChangeAspect="1"/>
              </p:cNvPicPr>
              <p:nvPr/>
            </p:nvPicPr>
            <p:blipFill>
              <a:blip r:embed="rId10"/>
              <a:stretch>
                <a:fillRect/>
              </a:stretch>
            </p:blipFill>
            <p:spPr>
              <a:xfrm>
                <a:off x="11426441" y="3766549"/>
                <a:ext cx="2166716" cy="2200050"/>
              </a:xfrm>
              <a:prstGeom prst="rect">
                <a:avLst/>
              </a:prstGeom>
            </p:spPr>
          </p:pic>
        </p:grpSp>
      </p:grpSp>
      <p:grpSp>
        <p:nvGrpSpPr>
          <p:cNvPr id="121" name="Group 120"/>
          <p:cNvGrpSpPr>
            <a:grpSpLocks noChangeAspect="1"/>
          </p:cNvGrpSpPr>
          <p:nvPr/>
        </p:nvGrpSpPr>
        <p:grpSpPr>
          <a:xfrm>
            <a:off x="1145907" y="2179494"/>
            <a:ext cx="2089729" cy="2157274"/>
            <a:chOff x="1008124" y="668500"/>
            <a:chExt cx="2936703" cy="3031624"/>
          </a:xfrm>
        </p:grpSpPr>
        <p:sp>
          <p:nvSpPr>
            <p:cNvPr id="122" name="TextBox 121"/>
            <p:cNvSpPr txBox="1"/>
            <p:nvPr/>
          </p:nvSpPr>
          <p:spPr>
            <a:xfrm>
              <a:off x="1008124" y="2964841"/>
              <a:ext cx="2936703" cy="735283"/>
            </a:xfrm>
            <a:prstGeom prst="rect">
              <a:avLst/>
            </a:prstGeom>
            <a:noFill/>
          </p:spPr>
          <p:txBody>
            <a:bodyPr wrap="square" rtlCol="0">
              <a:spAutoFit/>
            </a:bodyPr>
            <a:lstStyle/>
            <a:p>
              <a:pPr algn="ctr"/>
              <a:r>
                <a:rPr lang="en-GB" sz="2800" dirty="0" smtClean="0">
                  <a:solidFill>
                    <a:srgbClr val="101121"/>
                  </a:solidFill>
                </a:rPr>
                <a:t>Recruitment</a:t>
              </a:r>
              <a:endParaRPr lang="en-GB" sz="2800" dirty="0">
                <a:solidFill>
                  <a:srgbClr val="101121"/>
                </a:solidFill>
              </a:endParaRPr>
            </a:p>
          </p:txBody>
        </p:sp>
        <p:grpSp>
          <p:nvGrpSpPr>
            <p:cNvPr id="123" name="Group 122"/>
            <p:cNvGrpSpPr/>
            <p:nvPr/>
          </p:nvGrpSpPr>
          <p:grpSpPr>
            <a:xfrm>
              <a:off x="1335530" y="668500"/>
              <a:ext cx="2286000" cy="2286000"/>
              <a:chOff x="3437125" y="3388788"/>
              <a:chExt cx="2296492" cy="2286738"/>
            </a:xfrm>
          </p:grpSpPr>
          <p:sp>
            <p:nvSpPr>
              <p:cNvPr id="124" name="Oval 123"/>
              <p:cNvSpPr/>
              <p:nvPr/>
            </p:nvSpPr>
            <p:spPr>
              <a:xfrm>
                <a:off x="3437125" y="3388788"/>
                <a:ext cx="2296492" cy="2286738"/>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pic>
            <p:nvPicPr>
              <p:cNvPr id="125" name="Picture 124"/>
              <p:cNvPicPr>
                <a:picLocks noChangeAspect="1"/>
              </p:cNvPicPr>
              <p:nvPr/>
            </p:nvPicPr>
            <p:blipFill>
              <a:blip r:embed="rId11"/>
              <a:stretch>
                <a:fillRect/>
              </a:stretch>
            </p:blipFill>
            <p:spPr>
              <a:xfrm>
                <a:off x="3829558" y="3741813"/>
                <a:ext cx="1507500" cy="1451250"/>
              </a:xfrm>
              <a:prstGeom prst="rect">
                <a:avLst/>
              </a:prstGeom>
            </p:spPr>
          </p:pic>
        </p:grpSp>
      </p:grpSp>
      <p:grpSp>
        <p:nvGrpSpPr>
          <p:cNvPr id="126" name="Group 125"/>
          <p:cNvGrpSpPr/>
          <p:nvPr/>
        </p:nvGrpSpPr>
        <p:grpSpPr>
          <a:xfrm>
            <a:off x="5163397" y="1936903"/>
            <a:ext cx="1903499" cy="2034390"/>
            <a:chOff x="19646524" y="3097429"/>
            <a:chExt cx="1903499" cy="2034390"/>
          </a:xfrm>
        </p:grpSpPr>
        <p:sp>
          <p:nvSpPr>
            <p:cNvPr id="127" name="TextBox 126"/>
            <p:cNvSpPr txBox="1">
              <a:spLocks noChangeAspect="1"/>
            </p:cNvSpPr>
            <p:nvPr/>
          </p:nvSpPr>
          <p:spPr>
            <a:xfrm>
              <a:off x="19646524" y="4754592"/>
              <a:ext cx="1758055" cy="377227"/>
            </a:xfrm>
            <a:prstGeom prst="rect">
              <a:avLst/>
            </a:prstGeom>
            <a:noFill/>
          </p:spPr>
          <p:txBody>
            <a:bodyPr wrap="square" rtlCol="0">
              <a:spAutoFit/>
            </a:bodyPr>
            <a:lstStyle/>
            <a:p>
              <a:pPr algn="ctr"/>
              <a:r>
                <a:rPr lang="en-GB" sz="2800" dirty="0" smtClean="0">
                  <a:solidFill>
                    <a:srgbClr val="101121"/>
                  </a:solidFill>
                </a:rPr>
                <a:t>Social Security</a:t>
              </a:r>
              <a:endParaRPr lang="en-GB" sz="2800" dirty="0">
                <a:solidFill>
                  <a:srgbClr val="101121"/>
                </a:solidFill>
              </a:endParaRPr>
            </a:p>
          </p:txBody>
        </p:sp>
        <p:sp>
          <p:nvSpPr>
            <p:cNvPr id="128" name="Oval 127"/>
            <p:cNvSpPr>
              <a:spLocks noChangeAspect="1"/>
            </p:cNvSpPr>
            <p:nvPr/>
          </p:nvSpPr>
          <p:spPr>
            <a:xfrm>
              <a:off x="19748831" y="3124584"/>
              <a:ext cx="1648143" cy="164814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29" name="Rectangle 128"/>
            <p:cNvSpPr>
              <a:spLocks noChangeAspect="1"/>
            </p:cNvSpPr>
            <p:nvPr/>
          </p:nvSpPr>
          <p:spPr>
            <a:xfrm>
              <a:off x="19799573" y="3097429"/>
              <a:ext cx="1750450" cy="1569660"/>
            </a:xfrm>
            <a:prstGeom prst="rect">
              <a:avLst/>
            </a:prstGeom>
          </p:spPr>
          <p:txBody>
            <a:bodyPr wrap="square">
              <a:spAutoFit/>
            </a:bodyPr>
            <a:lstStyle/>
            <a:p>
              <a:r>
                <a:rPr lang="en-US" sz="8000" b="1" dirty="0">
                  <a:solidFill>
                    <a:srgbClr val="3E69B0"/>
                  </a:solidFill>
                </a:rPr>
                <a:t>10</a:t>
              </a:r>
              <a:r>
                <a:rPr lang="en-US" sz="4800" b="1" dirty="0">
                  <a:solidFill>
                    <a:srgbClr val="3E69B0"/>
                  </a:solidFill>
                </a:rPr>
                <a:t>%</a:t>
              </a:r>
              <a:r>
                <a:rPr lang="en-US" sz="9600" b="1" dirty="0">
                  <a:solidFill>
                    <a:srgbClr val="3E69B0"/>
                  </a:solidFill>
                </a:rPr>
                <a:t> </a:t>
              </a:r>
            </a:p>
          </p:txBody>
        </p:sp>
      </p:grpSp>
      <p:sp>
        <p:nvSpPr>
          <p:cNvPr id="2" name="Title 1"/>
          <p:cNvSpPr>
            <a:spLocks noGrp="1"/>
          </p:cNvSpPr>
          <p:nvPr>
            <p:ph type="title"/>
          </p:nvPr>
        </p:nvSpPr>
        <p:spPr>
          <a:xfrm>
            <a:off x="4080880" y="3828"/>
            <a:ext cx="12173303" cy="1012889"/>
          </a:xfrm>
        </p:spPr>
        <p:txBody>
          <a:bodyPr>
            <a:normAutofit/>
          </a:bodyPr>
          <a:lstStyle/>
          <a:p>
            <a:r>
              <a:rPr lang="en-US" sz="4400" dirty="0">
                <a:solidFill>
                  <a:srgbClr val="203562"/>
                </a:solidFill>
              </a:rPr>
              <a:t>COUNTING THE COST of </a:t>
            </a:r>
            <a:r>
              <a:rPr lang="en-US" sz="4400" dirty="0" smtClean="0">
                <a:solidFill>
                  <a:srgbClr val="203562"/>
                </a:solidFill>
              </a:rPr>
              <a:t>HR</a:t>
            </a:r>
            <a:endParaRPr lang="en-US" sz="4400" dirty="0"/>
          </a:p>
        </p:txBody>
      </p:sp>
    </p:spTree>
    <p:extLst>
      <p:ext uri="{BB962C8B-B14F-4D97-AF65-F5344CB8AC3E}">
        <p14:creationId xmlns:p14="http://schemas.microsoft.com/office/powerpoint/2010/main" val="22134055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285" y="0"/>
            <a:ext cx="12173303" cy="1012889"/>
          </a:xfrm>
        </p:spPr>
        <p:txBody>
          <a:bodyPr>
            <a:normAutofit/>
          </a:bodyPr>
          <a:lstStyle/>
          <a:p>
            <a:r>
              <a:rPr lang="en-US" sz="4000" dirty="0" smtClean="0"/>
              <a:t>Recruitment in Disneyland Paris</a:t>
            </a:r>
            <a:endParaRPr lang="en-US" sz="4000"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2067984"/>
            <a:ext cx="8456612" cy="563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3964" y="2067985"/>
            <a:ext cx="7233356" cy="563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17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ppt_x"/>
                                          </p:val>
                                        </p:tav>
                                        <p:tav tm="100000">
                                          <p:val>
                                            <p:strVal val="#ppt_x"/>
                                          </p:val>
                                        </p:tav>
                                      </p:tavLst>
                                    </p:anim>
                                    <p:anim calcmode="lin" valueType="num">
                                      <p:cBhvr additive="base">
                                        <p:cTn id="8" dur="500" fill="hold"/>
                                        <p:tgtEl>
                                          <p:spTgt spid="378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1"/>
                                        </p:tgtEl>
                                        <p:attrNameLst>
                                          <p:attrName>style.visibility</p:attrName>
                                        </p:attrNameLst>
                                      </p:cBhvr>
                                      <p:to>
                                        <p:strVal val="visible"/>
                                      </p:to>
                                    </p:set>
                                    <p:anim calcmode="lin" valueType="num">
                                      <p:cBhvr additive="base">
                                        <p:cTn id="13" dur="500" fill="hold"/>
                                        <p:tgtEl>
                                          <p:spTgt spid="37891"/>
                                        </p:tgtEl>
                                        <p:attrNameLst>
                                          <p:attrName>ppt_x</p:attrName>
                                        </p:attrNameLst>
                                      </p:cBhvr>
                                      <p:tavLst>
                                        <p:tav tm="0">
                                          <p:val>
                                            <p:strVal val="#ppt_x"/>
                                          </p:val>
                                        </p:tav>
                                        <p:tav tm="100000">
                                          <p:val>
                                            <p:strVal val="#ppt_x"/>
                                          </p:val>
                                        </p:tav>
                                      </p:tavLst>
                                    </p:anim>
                                    <p:anim calcmode="lin" valueType="num">
                                      <p:cBhvr additive="base">
                                        <p:cTn id="14" dur="500" fill="hold"/>
                                        <p:tgtEl>
                                          <p:spTgt spid="37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705" y="105330"/>
            <a:ext cx="10474665" cy="1012889"/>
          </a:xfrm>
        </p:spPr>
        <p:txBody>
          <a:bodyPr>
            <a:noAutofit/>
          </a:bodyPr>
          <a:lstStyle/>
          <a:p>
            <a:pPr algn="ctr"/>
            <a:r>
              <a:rPr lang="en-US" sz="4000" dirty="0" smtClean="0"/>
              <a:t>Budgeting for talent - location</a:t>
            </a:r>
            <a:endParaRPr lang="en-US" sz="40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157" y="1517112"/>
            <a:ext cx="13098267" cy="669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V="1">
            <a:off x="5010150" y="4863620"/>
            <a:ext cx="7467600" cy="1655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027290" y="4863620"/>
            <a:ext cx="184731" cy="532005"/>
          </a:xfrm>
          <a:prstGeom prst="rect">
            <a:avLst/>
          </a:prstGeom>
          <a:noFill/>
        </p:spPr>
        <p:txBody>
          <a:bodyPr wrap="none" rtlCol="0">
            <a:spAutoFit/>
          </a:bodyPr>
          <a:lstStyle/>
          <a:p>
            <a:endParaRPr lang="en-US" dirty="0"/>
          </a:p>
        </p:txBody>
      </p:sp>
      <p:sp>
        <p:nvSpPr>
          <p:cNvPr id="11" name="TextBox 10"/>
          <p:cNvSpPr txBox="1"/>
          <p:nvPr/>
        </p:nvSpPr>
        <p:spPr>
          <a:xfrm>
            <a:off x="7467600" y="4414405"/>
            <a:ext cx="1847850" cy="532005"/>
          </a:xfrm>
          <a:prstGeom prst="rect">
            <a:avLst/>
          </a:prstGeom>
          <a:noFill/>
        </p:spPr>
        <p:txBody>
          <a:bodyPr wrap="square" rtlCol="0">
            <a:spAutoFit/>
          </a:bodyPr>
          <a:lstStyle/>
          <a:p>
            <a:r>
              <a:rPr lang="en-US" b="1" dirty="0" smtClean="0">
                <a:solidFill>
                  <a:schemeClr val="accent4">
                    <a:lumMod val="75000"/>
                  </a:schemeClr>
                </a:solidFill>
              </a:rPr>
              <a:t>43 </a:t>
            </a:r>
            <a:r>
              <a:rPr lang="en-US" b="1" dirty="0" err="1" smtClean="0">
                <a:solidFill>
                  <a:schemeClr val="accent4">
                    <a:lumMod val="75000"/>
                  </a:schemeClr>
                </a:solidFill>
              </a:rPr>
              <a:t>kms</a:t>
            </a:r>
            <a:endParaRPr lang="en-US" b="1" dirty="0">
              <a:solidFill>
                <a:schemeClr val="accent4">
                  <a:lumMod val="75000"/>
                </a:schemeClr>
              </a:solidFill>
            </a:endParaRPr>
          </a:p>
        </p:txBody>
      </p:sp>
    </p:spTree>
    <p:extLst>
      <p:ext uri="{BB962C8B-B14F-4D97-AF65-F5344CB8AC3E}">
        <p14:creationId xmlns:p14="http://schemas.microsoft.com/office/powerpoint/2010/main" val="33194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084285" y="-8796"/>
            <a:ext cx="12173303" cy="1012889"/>
          </a:xfrm>
        </p:spPr>
        <p:txBody>
          <a:bodyPr>
            <a:normAutofit/>
          </a:bodyPr>
          <a:lstStyle/>
          <a:p>
            <a:r>
              <a:rPr lang="en-US" sz="4000" dirty="0"/>
              <a:t>Haute Cuisine to Flipping BURGERS</a:t>
            </a:r>
          </a:p>
        </p:txBody>
      </p:sp>
      <p:pic>
        <p:nvPicPr>
          <p:cNvPr id="4" name="Picture 2" descr="http://3.bp.blogspot.com/-EfL6RnY4Yxg/UoVnIoo6jlI/AAAAAAAADlU/Xdgy5GlAPD0/s1600/Chef+Ma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931" y="3031500"/>
            <a:ext cx="3323555" cy="39549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501" y="3135087"/>
            <a:ext cx="4728175" cy="360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8848" y="3033486"/>
            <a:ext cx="3482064" cy="3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12501" y="7417880"/>
            <a:ext cx="4728175" cy="523220"/>
          </a:xfrm>
          <a:prstGeom prst="rect">
            <a:avLst/>
          </a:prstGeom>
          <a:noFill/>
        </p:spPr>
        <p:txBody>
          <a:bodyPr wrap="square" rtlCol="0">
            <a:spAutoFit/>
          </a:bodyPr>
          <a:lstStyle/>
          <a:p>
            <a:pPr algn="ctr"/>
            <a:r>
              <a:rPr lang="en-US" sz="2800" dirty="0">
                <a:solidFill>
                  <a:srgbClr val="101121"/>
                </a:solidFill>
                <a:latin typeface="Arial" panose="020B0604020202020204" pitchFamily="34" charset="0"/>
                <a:cs typeface="Arial" panose="020B0604020202020204" pitchFamily="34" charset="0"/>
              </a:rPr>
              <a:t>Getty Image</a:t>
            </a:r>
          </a:p>
        </p:txBody>
      </p:sp>
      <p:sp>
        <p:nvSpPr>
          <p:cNvPr id="6" name="TextBox 5"/>
          <p:cNvSpPr txBox="1"/>
          <p:nvPr/>
        </p:nvSpPr>
        <p:spPr>
          <a:xfrm>
            <a:off x="7442200" y="7454324"/>
            <a:ext cx="7658712" cy="523220"/>
          </a:xfrm>
          <a:prstGeom prst="rect">
            <a:avLst/>
          </a:prstGeom>
          <a:noFill/>
        </p:spPr>
        <p:txBody>
          <a:bodyPr wrap="square" rtlCol="0">
            <a:spAutoFit/>
          </a:bodyPr>
          <a:lstStyle/>
          <a:p>
            <a:pPr algn="ctr"/>
            <a:r>
              <a:rPr lang="en-US" sz="2800" dirty="0">
                <a:solidFill>
                  <a:srgbClr val="101121"/>
                </a:solidFill>
                <a:latin typeface="Arial" panose="020B0604020202020204" pitchFamily="34" charset="0"/>
                <a:cs typeface="Arial" panose="020B0604020202020204" pitchFamily="34" charset="0"/>
              </a:rPr>
              <a:t>Disney Images</a:t>
            </a:r>
          </a:p>
        </p:txBody>
      </p:sp>
    </p:spTree>
    <p:extLst>
      <p:ext uri="{BB962C8B-B14F-4D97-AF65-F5344CB8AC3E}">
        <p14:creationId xmlns:p14="http://schemas.microsoft.com/office/powerpoint/2010/main" val="102534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anim calcmode="lin" valueType="num">
                                      <p:cBhvr additive="base">
                                        <p:cTn id="23" dur="500" fill="hold"/>
                                        <p:tgtEl>
                                          <p:spTgt spid="2053"/>
                                        </p:tgtEl>
                                        <p:attrNameLst>
                                          <p:attrName>ppt_x</p:attrName>
                                        </p:attrNameLst>
                                      </p:cBhvr>
                                      <p:tavLst>
                                        <p:tav tm="0">
                                          <p:val>
                                            <p:strVal val="#ppt_x"/>
                                          </p:val>
                                        </p:tav>
                                        <p:tav tm="100000">
                                          <p:val>
                                            <p:strVal val="#ppt_x"/>
                                          </p:val>
                                        </p:tav>
                                      </p:tavLst>
                                    </p:anim>
                                    <p:anim calcmode="lin" valueType="num">
                                      <p:cBhvr additive="base">
                                        <p:cTn id="24" dur="500" fill="hold"/>
                                        <p:tgtEl>
                                          <p:spTgt spid="205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812879" y="191620"/>
            <a:ext cx="12173303" cy="1012889"/>
          </a:xfrm>
          <a:prstGeom prst="rect">
            <a:avLst/>
          </a:prstGeom>
        </p:spPr>
        <p:txBody>
          <a:bodyPr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endParaRPr lang="en-US" dirty="0"/>
          </a:p>
        </p:txBody>
      </p:sp>
      <p:sp>
        <p:nvSpPr>
          <p:cNvPr id="4" name="Title 3"/>
          <p:cNvSpPr>
            <a:spLocks noGrp="1"/>
          </p:cNvSpPr>
          <p:nvPr>
            <p:ph type="title"/>
          </p:nvPr>
        </p:nvSpPr>
        <p:spPr>
          <a:xfrm>
            <a:off x="4084285" y="13546"/>
            <a:ext cx="12173303" cy="1012889"/>
          </a:xfrm>
        </p:spPr>
        <p:txBody>
          <a:bodyPr>
            <a:normAutofit/>
          </a:bodyPr>
          <a:lstStyle/>
          <a:p>
            <a:r>
              <a:rPr lang="en-US" sz="4000" dirty="0" smtClean="0"/>
              <a:t>Hidden recruitment Costs</a:t>
            </a:r>
            <a:endParaRPr lang="en-US" sz="40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073" y="2638897"/>
            <a:ext cx="2838939" cy="1889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511" y="5285468"/>
            <a:ext cx="4310552" cy="295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189" y="2638897"/>
            <a:ext cx="2593003" cy="155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 y="4393856"/>
            <a:ext cx="5057774"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Translation Services &amp; Languages</a:t>
            </a:r>
            <a:endParaRPr lang="en-US" sz="2400" dirty="0">
              <a:latin typeface="Arial" panose="020B0604020202020204" pitchFamily="34" charset="0"/>
              <a:cs typeface="Arial" panose="020B0604020202020204" pitchFamily="34" charset="0"/>
            </a:endParaRPr>
          </a:p>
        </p:txBody>
      </p:sp>
      <p:sp>
        <p:nvSpPr>
          <p:cNvPr id="11" name="TextBox 10"/>
          <p:cNvSpPr txBox="1"/>
          <p:nvPr/>
        </p:nvSpPr>
        <p:spPr>
          <a:xfrm>
            <a:off x="12351387" y="4823803"/>
            <a:ext cx="2307042"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Unions &amp; CBAs</a:t>
            </a:r>
            <a:endParaRPr lang="en-US" sz="2400" dirty="0">
              <a:latin typeface="Arial" panose="020B0604020202020204" pitchFamily="34" charset="0"/>
              <a:cs typeface="Arial" panose="020B0604020202020204" pitchFamily="34" charset="0"/>
            </a:endParaRPr>
          </a:p>
        </p:txBody>
      </p:sp>
      <p:sp>
        <p:nvSpPr>
          <p:cNvPr id="35" name="TextBox 34"/>
          <p:cNvSpPr txBox="1"/>
          <p:nvPr/>
        </p:nvSpPr>
        <p:spPr>
          <a:xfrm>
            <a:off x="6602028" y="4695512"/>
            <a:ext cx="2534984"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Wage Inflation</a:t>
            </a:r>
            <a:endParaRPr lang="en-US" sz="2400" dirty="0">
              <a:latin typeface="Arial" panose="020B0604020202020204" pitchFamily="34" charset="0"/>
              <a:cs typeface="Arial" panose="020B0604020202020204" pitchFamily="34" charset="0"/>
            </a:endParaRPr>
          </a:p>
        </p:txBody>
      </p:sp>
      <p:pic>
        <p:nvPicPr>
          <p:cNvPr id="51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506" y="5116190"/>
            <a:ext cx="2330371" cy="317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78116" y="5632191"/>
            <a:ext cx="3576764" cy="1993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87592" y="2919070"/>
            <a:ext cx="1735455" cy="173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descr="http://privatewww.essex.ac.uk/~sj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4590" y="1492698"/>
            <a:ext cx="1600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See full size image">
            <a:hlinkClick r:id="rId10"/>
          </p:cNvPr>
          <p:cNvPicPr/>
          <p:nvPr/>
        </p:nvPicPr>
        <p:blipFill>
          <a:blip r:embed="rId11"/>
          <a:srcRect/>
          <a:stretch>
            <a:fillRect/>
          </a:stretch>
        </p:blipFill>
        <p:spPr bwMode="auto">
          <a:xfrm>
            <a:off x="6970081" y="1528684"/>
            <a:ext cx="1494925" cy="838200"/>
          </a:xfrm>
          <a:prstGeom prst="rect">
            <a:avLst/>
          </a:prstGeom>
          <a:noFill/>
          <a:ln w="9525">
            <a:noFill/>
            <a:miter lim="800000"/>
            <a:headEnd/>
            <a:tailEnd/>
          </a:ln>
        </p:spPr>
      </p:pic>
      <p:pic>
        <p:nvPicPr>
          <p:cNvPr id="5136" name="Picture 16" descr="Flagbi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23174" y="1495386"/>
            <a:ext cx="13430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6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35"/>
                                        </p:tgtEl>
                                        <p:attrNameLst>
                                          <p:attrName>style.visibility</p:attrName>
                                        </p:attrNameLst>
                                      </p:cBhvr>
                                      <p:to>
                                        <p:strVal val="visible"/>
                                      </p:to>
                                    </p:set>
                                    <p:anim calcmode="lin" valueType="num">
                                      <p:cBhvr additive="base">
                                        <p:cTn id="7" dur="500" fill="hold"/>
                                        <p:tgtEl>
                                          <p:spTgt spid="5135"/>
                                        </p:tgtEl>
                                        <p:attrNameLst>
                                          <p:attrName>ppt_x</p:attrName>
                                        </p:attrNameLst>
                                      </p:cBhvr>
                                      <p:tavLst>
                                        <p:tav tm="0">
                                          <p:val>
                                            <p:strVal val="#ppt_x"/>
                                          </p:val>
                                        </p:tav>
                                        <p:tav tm="100000">
                                          <p:val>
                                            <p:strVal val="#ppt_x"/>
                                          </p:val>
                                        </p:tav>
                                      </p:tavLst>
                                    </p:anim>
                                    <p:anim calcmode="lin" valueType="num">
                                      <p:cBhvr additive="base">
                                        <p:cTn id="8" dur="500" fill="hold"/>
                                        <p:tgtEl>
                                          <p:spTgt spid="51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8"/>
                                        </p:tgtEl>
                                        <p:attrNameLst>
                                          <p:attrName>style.visibility</p:attrName>
                                        </p:attrNameLst>
                                      </p:cBhvr>
                                      <p:to>
                                        <p:strVal val="visible"/>
                                      </p:to>
                                    </p:set>
                                    <p:anim calcmode="lin" valueType="num">
                                      <p:cBhvr additive="base">
                                        <p:cTn id="11" dur="500" fill="hold"/>
                                        <p:tgtEl>
                                          <p:spTgt spid="5128"/>
                                        </p:tgtEl>
                                        <p:attrNameLst>
                                          <p:attrName>ppt_x</p:attrName>
                                        </p:attrNameLst>
                                      </p:cBhvr>
                                      <p:tavLst>
                                        <p:tav tm="0">
                                          <p:val>
                                            <p:strVal val="#ppt_x"/>
                                          </p:val>
                                        </p:tav>
                                        <p:tav tm="100000">
                                          <p:val>
                                            <p:strVal val="#ppt_x"/>
                                          </p:val>
                                        </p:tav>
                                      </p:tavLst>
                                    </p:anim>
                                    <p:anim calcmode="lin" valueType="num">
                                      <p:cBhvr additive="base">
                                        <p:cTn id="12" dur="500" fill="hold"/>
                                        <p:tgtEl>
                                          <p:spTgt spid="51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131"/>
                                        </p:tgtEl>
                                        <p:attrNameLst>
                                          <p:attrName>style.visibility</p:attrName>
                                        </p:attrNameLst>
                                      </p:cBhvr>
                                      <p:to>
                                        <p:strVal val="visible"/>
                                      </p:to>
                                    </p:set>
                                    <p:anim calcmode="lin" valueType="num">
                                      <p:cBhvr additive="base">
                                        <p:cTn id="19" dur="500" fill="hold"/>
                                        <p:tgtEl>
                                          <p:spTgt spid="5131"/>
                                        </p:tgtEl>
                                        <p:attrNameLst>
                                          <p:attrName>ppt_x</p:attrName>
                                        </p:attrNameLst>
                                      </p:cBhvr>
                                      <p:tavLst>
                                        <p:tav tm="0">
                                          <p:val>
                                            <p:strVal val="#ppt_x"/>
                                          </p:val>
                                        </p:tav>
                                        <p:tav tm="100000">
                                          <p:val>
                                            <p:strVal val="#ppt_x"/>
                                          </p:val>
                                        </p:tav>
                                      </p:tavLst>
                                    </p:anim>
                                    <p:anim calcmode="lin" valueType="num">
                                      <p:cBhvr additive="base">
                                        <p:cTn id="20" dur="500" fill="hold"/>
                                        <p:tgtEl>
                                          <p:spTgt spid="51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123"/>
                                        </p:tgtEl>
                                        <p:attrNameLst>
                                          <p:attrName>style.visibility</p:attrName>
                                        </p:attrNameLst>
                                      </p:cBhvr>
                                      <p:to>
                                        <p:strVal val="visible"/>
                                      </p:to>
                                    </p:set>
                                    <p:anim calcmode="lin" valueType="num">
                                      <p:cBhvr additive="base">
                                        <p:cTn id="29" dur="500" fill="hold"/>
                                        <p:tgtEl>
                                          <p:spTgt spid="5123"/>
                                        </p:tgtEl>
                                        <p:attrNameLst>
                                          <p:attrName>ppt_x</p:attrName>
                                        </p:attrNameLst>
                                      </p:cBhvr>
                                      <p:tavLst>
                                        <p:tav tm="0">
                                          <p:val>
                                            <p:strVal val="#ppt_x"/>
                                          </p:val>
                                        </p:tav>
                                        <p:tav tm="100000">
                                          <p:val>
                                            <p:strVal val="#ppt_x"/>
                                          </p:val>
                                        </p:tav>
                                      </p:tavLst>
                                    </p:anim>
                                    <p:anim calcmode="lin" valueType="num">
                                      <p:cBhvr additive="base">
                                        <p:cTn id="30"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 calcmode="lin" valueType="num">
                                      <p:cBhvr additive="base">
                                        <p:cTn id="35" dur="500" fill="hold"/>
                                        <p:tgtEl>
                                          <p:spTgt spid="5124"/>
                                        </p:tgtEl>
                                        <p:attrNameLst>
                                          <p:attrName>ppt_x</p:attrName>
                                        </p:attrNameLst>
                                      </p:cBhvr>
                                      <p:tavLst>
                                        <p:tav tm="0">
                                          <p:val>
                                            <p:strVal val="#ppt_x"/>
                                          </p:val>
                                        </p:tav>
                                        <p:tav tm="100000">
                                          <p:val>
                                            <p:strVal val="#ppt_x"/>
                                          </p:val>
                                        </p:tav>
                                      </p:tavLst>
                                    </p:anim>
                                    <p:anim calcmode="lin" valueType="num">
                                      <p:cBhvr additive="base">
                                        <p:cTn id="36"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136"/>
                                        </p:tgtEl>
                                        <p:attrNameLst>
                                          <p:attrName>style.visibility</p:attrName>
                                        </p:attrNameLst>
                                      </p:cBhvr>
                                      <p:to>
                                        <p:strVal val="visible"/>
                                      </p:to>
                                    </p:set>
                                    <p:anim calcmode="lin" valueType="num">
                                      <p:cBhvr additive="base">
                                        <p:cTn id="47" dur="500" fill="hold"/>
                                        <p:tgtEl>
                                          <p:spTgt spid="5136"/>
                                        </p:tgtEl>
                                        <p:attrNameLst>
                                          <p:attrName>ppt_x</p:attrName>
                                        </p:attrNameLst>
                                      </p:cBhvr>
                                      <p:tavLst>
                                        <p:tav tm="0">
                                          <p:val>
                                            <p:strVal val="#ppt_x"/>
                                          </p:val>
                                        </p:tav>
                                        <p:tav tm="100000">
                                          <p:val>
                                            <p:strVal val="#ppt_x"/>
                                          </p:val>
                                        </p:tav>
                                      </p:tavLst>
                                    </p:anim>
                                    <p:anim calcmode="lin" valueType="num">
                                      <p:cBhvr additive="base">
                                        <p:cTn id="48" dur="500" fill="hold"/>
                                        <p:tgtEl>
                                          <p:spTgt spid="513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133"/>
                                        </p:tgtEl>
                                        <p:attrNameLst>
                                          <p:attrName>style.visibility</p:attrName>
                                        </p:attrNameLst>
                                      </p:cBhvr>
                                      <p:to>
                                        <p:strVal val="visible"/>
                                      </p:to>
                                    </p:set>
                                    <p:anim calcmode="lin" valueType="num">
                                      <p:cBhvr additive="base">
                                        <p:cTn id="53" dur="500" fill="hold"/>
                                        <p:tgtEl>
                                          <p:spTgt spid="5133"/>
                                        </p:tgtEl>
                                        <p:attrNameLst>
                                          <p:attrName>ppt_x</p:attrName>
                                        </p:attrNameLst>
                                      </p:cBhvr>
                                      <p:tavLst>
                                        <p:tav tm="0">
                                          <p:val>
                                            <p:strVal val="#ppt_x"/>
                                          </p:val>
                                        </p:tav>
                                        <p:tav tm="100000">
                                          <p:val>
                                            <p:strVal val="#ppt_x"/>
                                          </p:val>
                                        </p:tav>
                                      </p:tavLst>
                                    </p:anim>
                                    <p:anim calcmode="lin" valueType="num">
                                      <p:cBhvr additive="base">
                                        <p:cTn id="54" dur="500" fill="hold"/>
                                        <p:tgtEl>
                                          <p:spTgt spid="513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285" y="0"/>
            <a:ext cx="12173303" cy="1012889"/>
          </a:xfrm>
        </p:spPr>
        <p:txBody>
          <a:bodyPr>
            <a:normAutofit/>
          </a:bodyPr>
          <a:lstStyle/>
          <a:p>
            <a:r>
              <a:rPr lang="en-US" sz="4000" dirty="0" smtClean="0"/>
              <a:t>Hidden EXPAT Costs</a:t>
            </a:r>
            <a:endParaRPr lang="en-US" sz="4000" dirty="0"/>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6588" y="5004401"/>
            <a:ext cx="6070999" cy="3222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31" y="5304622"/>
            <a:ext cx="5226019" cy="299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8632" y="3109218"/>
            <a:ext cx="1187450" cy="792708"/>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6" y="1620964"/>
            <a:ext cx="5702298" cy="338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52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202"/>
                                        </p:tgtEl>
                                        <p:attrNameLst>
                                          <p:attrName>style.visibility</p:attrName>
                                        </p:attrNameLst>
                                      </p:cBhvr>
                                      <p:to>
                                        <p:strVal val="visible"/>
                                      </p:to>
                                    </p:set>
                                    <p:animEffect transition="in" filter="fade">
                                      <p:cBhvr>
                                        <p:cTn id="11" dur="500"/>
                                        <p:tgtEl>
                                          <p:spTgt spid="820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200"/>
                                        </p:tgtEl>
                                        <p:attrNameLst>
                                          <p:attrName>style.visibility</p:attrName>
                                        </p:attrNameLst>
                                      </p:cBhvr>
                                      <p:to>
                                        <p:strVal val="visible"/>
                                      </p:to>
                                    </p:set>
                                    <p:animEffect transition="in" filter="barn(inVertical)">
                                      <p:cBhvr>
                                        <p:cTn id="16"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285" y="16256"/>
            <a:ext cx="12173303" cy="1012889"/>
          </a:xfrm>
        </p:spPr>
        <p:txBody>
          <a:bodyPr>
            <a:normAutofit/>
          </a:bodyPr>
          <a:lstStyle/>
          <a:p>
            <a:r>
              <a:rPr lang="en-US" sz="4000" dirty="0" smtClean="0"/>
              <a:t>Expat housing &amp; SECURITY</a:t>
            </a:r>
            <a:endParaRPr lang="en-US" sz="4000" dirty="0"/>
          </a:p>
        </p:txBody>
      </p:sp>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39" y="4089974"/>
            <a:ext cx="3944859" cy="3608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613" y="3431330"/>
            <a:ext cx="3871912" cy="358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4188" y="4980861"/>
            <a:ext cx="5081947" cy="305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613" y="2132823"/>
            <a:ext cx="116998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75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969" y="191620"/>
            <a:ext cx="10812162" cy="1012889"/>
          </a:xfrm>
        </p:spPr>
        <p:txBody>
          <a:bodyPr>
            <a:normAutofit/>
          </a:bodyPr>
          <a:lstStyle/>
          <a:p>
            <a:pPr algn="ctr"/>
            <a:r>
              <a:rPr lang="en-US" sz="4000" dirty="0" smtClean="0"/>
              <a:t>SOCIAL SECURITY – a real cost</a:t>
            </a:r>
            <a:endParaRPr lang="en-US" sz="4000" dirty="0"/>
          </a:p>
        </p:txBody>
      </p:sp>
      <p:sp>
        <p:nvSpPr>
          <p:cNvPr id="3" name="Text Placeholder 2"/>
          <p:cNvSpPr>
            <a:spLocks noGrp="1"/>
          </p:cNvSpPr>
          <p:nvPr>
            <p:ph type="body" sz="quarter" idx="10"/>
          </p:nvPr>
        </p:nvSpPr>
        <p:spPr>
          <a:xfrm>
            <a:off x="812880" y="1500188"/>
            <a:ext cx="14789070" cy="6657975"/>
          </a:xfrm>
        </p:spPr>
        <p:txBody>
          <a:bodyPr>
            <a:normAutofit/>
          </a:bodyPr>
          <a:lstStyle/>
          <a:p>
            <a:pPr marL="0" indent="0">
              <a:lnSpc>
                <a:spcPct val="150000"/>
              </a:lnSpc>
              <a:buNone/>
            </a:pPr>
            <a:endParaRPr lang="en-US" sz="2600" dirty="0"/>
          </a:p>
          <a:p>
            <a:pPr marL="0" indent="0">
              <a:lnSpc>
                <a:spcPct val="150000"/>
              </a:lnSpc>
              <a:buNone/>
            </a:pPr>
            <a:endParaRPr lang="en-US" sz="2600" dirty="0" smtClean="0"/>
          </a:p>
          <a:p>
            <a:pPr marL="0" indent="0">
              <a:lnSpc>
                <a:spcPct val="150000"/>
              </a:lnSpc>
              <a:buNone/>
            </a:pPr>
            <a:endParaRPr lang="en-US" sz="2600" dirty="0"/>
          </a:p>
          <a:p>
            <a:pPr marL="0" indent="0">
              <a:lnSpc>
                <a:spcPct val="150000"/>
              </a:lnSpc>
              <a:buNone/>
            </a:pPr>
            <a:endParaRPr lang="en-US" sz="2600" dirty="0"/>
          </a:p>
        </p:txBody>
      </p:sp>
      <p:grpSp>
        <p:nvGrpSpPr>
          <p:cNvPr id="11" name="Group 10"/>
          <p:cNvGrpSpPr/>
          <p:nvPr/>
        </p:nvGrpSpPr>
        <p:grpSpPr>
          <a:xfrm>
            <a:off x="1351120" y="2831517"/>
            <a:ext cx="2642489" cy="2521586"/>
            <a:chOff x="8120474" y="5368931"/>
            <a:chExt cx="2642489" cy="2521586"/>
          </a:xfrm>
        </p:grpSpPr>
        <p:sp>
          <p:nvSpPr>
            <p:cNvPr id="5" name="Oval 4"/>
            <p:cNvSpPr/>
            <p:nvPr/>
          </p:nvSpPr>
          <p:spPr>
            <a:xfrm>
              <a:off x="8120474" y="5368931"/>
              <a:ext cx="2521586" cy="2521586"/>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2810"/>
              <a:endParaRPr lang="en-US" sz="3200" dirty="0">
                <a:solidFill>
                  <a:prstClr val="white"/>
                </a:solidFill>
              </a:endParaRPr>
            </a:p>
          </p:txBody>
        </p:sp>
        <p:sp>
          <p:nvSpPr>
            <p:cNvPr id="6" name="Rectangle 5"/>
            <p:cNvSpPr/>
            <p:nvPr/>
          </p:nvSpPr>
          <p:spPr>
            <a:xfrm>
              <a:off x="8330167" y="5698700"/>
              <a:ext cx="2432796" cy="1862048"/>
            </a:xfrm>
            <a:prstGeom prst="rect">
              <a:avLst/>
            </a:prstGeom>
          </p:spPr>
          <p:txBody>
            <a:bodyPr wrap="square">
              <a:spAutoFit/>
            </a:bodyPr>
            <a:lstStyle/>
            <a:p>
              <a:pPr defTabSz="812810"/>
              <a:r>
                <a:rPr lang="en-US" sz="11500" b="1" dirty="0">
                  <a:solidFill>
                    <a:srgbClr val="3E69B0"/>
                  </a:solidFill>
                </a:rPr>
                <a:t>10</a:t>
              </a:r>
              <a:r>
                <a:rPr lang="en-US" sz="6000" b="1" dirty="0">
                  <a:solidFill>
                    <a:srgbClr val="3E69B0"/>
                  </a:solidFill>
                </a:rPr>
                <a:t>%</a:t>
              </a:r>
              <a:r>
                <a:rPr lang="en-US" sz="9600" b="1" dirty="0">
                  <a:solidFill>
                    <a:srgbClr val="3E69B0"/>
                  </a:solidFill>
                </a:rPr>
                <a:t> </a:t>
              </a:r>
            </a:p>
          </p:txBody>
        </p:sp>
      </p:grpSp>
      <p:grpSp>
        <p:nvGrpSpPr>
          <p:cNvPr id="10" name="Group 9"/>
          <p:cNvGrpSpPr/>
          <p:nvPr/>
        </p:nvGrpSpPr>
        <p:grpSpPr>
          <a:xfrm>
            <a:off x="4316553" y="4753815"/>
            <a:ext cx="3072728" cy="3081720"/>
            <a:chOff x="11791623" y="4533089"/>
            <a:chExt cx="3357428" cy="3357428"/>
          </a:xfrm>
        </p:grpSpPr>
        <p:sp>
          <p:nvSpPr>
            <p:cNvPr id="4" name="Oval 3"/>
            <p:cNvSpPr/>
            <p:nvPr/>
          </p:nvSpPr>
          <p:spPr>
            <a:xfrm>
              <a:off x="11791623" y="4533089"/>
              <a:ext cx="3357428" cy="3357428"/>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2810"/>
              <a:endParaRPr lang="en-US" sz="3200" dirty="0">
                <a:solidFill>
                  <a:prstClr val="white"/>
                </a:solidFill>
              </a:endParaRPr>
            </a:p>
          </p:txBody>
        </p:sp>
        <p:sp>
          <p:nvSpPr>
            <p:cNvPr id="7" name="Rectangle 6"/>
            <p:cNvSpPr/>
            <p:nvPr/>
          </p:nvSpPr>
          <p:spPr>
            <a:xfrm>
              <a:off x="11945850" y="4769962"/>
              <a:ext cx="3203198" cy="2615433"/>
            </a:xfrm>
            <a:prstGeom prst="rect">
              <a:avLst/>
            </a:prstGeom>
          </p:spPr>
          <p:txBody>
            <a:bodyPr wrap="square">
              <a:spAutoFit/>
            </a:bodyPr>
            <a:lstStyle/>
            <a:p>
              <a:pPr defTabSz="812810"/>
              <a:r>
                <a:rPr lang="en-US" sz="15000" b="1" dirty="0" smtClean="0">
                  <a:solidFill>
                    <a:srgbClr val="3E69B0"/>
                  </a:solidFill>
                </a:rPr>
                <a:t>44</a:t>
              </a:r>
              <a:r>
                <a:rPr lang="en-US" sz="8000" b="1" dirty="0" smtClean="0">
                  <a:solidFill>
                    <a:srgbClr val="3E69B0"/>
                  </a:solidFill>
                </a:rPr>
                <a:t>%</a:t>
              </a:r>
              <a:r>
                <a:rPr lang="en-US" sz="13800" b="1" dirty="0" smtClean="0">
                  <a:solidFill>
                    <a:srgbClr val="3E69B0"/>
                  </a:solidFill>
                </a:rPr>
                <a:t> </a:t>
              </a:r>
              <a:endParaRPr lang="en-US" sz="13800" b="1" dirty="0">
                <a:solidFill>
                  <a:srgbClr val="3E69B0"/>
                </a:solidFill>
              </a:endParaRPr>
            </a:p>
          </p:txBody>
        </p:sp>
      </p:grpSp>
      <p:sp>
        <p:nvSpPr>
          <p:cNvPr id="9" name="TextBox 8"/>
          <p:cNvSpPr txBox="1"/>
          <p:nvPr/>
        </p:nvSpPr>
        <p:spPr>
          <a:xfrm>
            <a:off x="701461" y="1631188"/>
            <a:ext cx="3615092" cy="1077218"/>
          </a:xfrm>
          <a:prstGeom prst="rect">
            <a:avLst/>
          </a:prstGeom>
          <a:noFill/>
        </p:spPr>
        <p:txBody>
          <a:bodyPr wrap="none" rtlCol="0">
            <a:spAutoFit/>
          </a:bodyPr>
          <a:lstStyle/>
          <a:p>
            <a:r>
              <a:rPr lang="en-US" sz="3200" b="1" dirty="0" smtClean="0">
                <a:latin typeface="Arial" panose="020B0604020202020204" pitchFamily="34" charset="0"/>
                <a:cs typeface="Arial" panose="020B0604020202020204" pitchFamily="34" charset="0"/>
              </a:rPr>
              <a:t>Typical employer </a:t>
            </a:r>
          </a:p>
          <a:p>
            <a:pPr algn="ctr"/>
            <a:r>
              <a:rPr lang="en-US" sz="3200" b="1" dirty="0" smtClean="0">
                <a:latin typeface="Arial" panose="020B0604020202020204" pitchFamily="34" charset="0"/>
                <a:cs typeface="Arial" panose="020B0604020202020204" pitchFamily="34" charset="0"/>
              </a:rPr>
              <a:t>contribution</a:t>
            </a:r>
            <a:endParaRPr lang="en-US" sz="3200" b="1" dirty="0">
              <a:latin typeface="Arial" panose="020B0604020202020204" pitchFamily="34" charset="0"/>
              <a:cs typeface="Arial" panose="020B0604020202020204" pitchFamily="34" charset="0"/>
            </a:endParaRPr>
          </a:p>
        </p:txBody>
      </p:sp>
      <p:sp>
        <p:nvSpPr>
          <p:cNvPr id="12" name="TextBox 11"/>
          <p:cNvSpPr txBox="1"/>
          <p:nvPr/>
        </p:nvSpPr>
        <p:spPr>
          <a:xfrm>
            <a:off x="3872706" y="3598040"/>
            <a:ext cx="4263266" cy="1569660"/>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France </a:t>
            </a:r>
            <a:r>
              <a:rPr lang="en-US" sz="3200" b="1" dirty="0">
                <a:latin typeface="Arial" panose="020B0604020202020204" pitchFamily="34" charset="0"/>
                <a:cs typeface="Arial" panose="020B0604020202020204" pitchFamily="34" charset="0"/>
              </a:rPr>
              <a:t>employer </a:t>
            </a:r>
          </a:p>
          <a:p>
            <a:pPr algn="ctr"/>
            <a:r>
              <a:rPr lang="en-US" sz="3200" b="1" dirty="0">
                <a:latin typeface="Arial" panose="020B0604020202020204" pitchFamily="34" charset="0"/>
                <a:cs typeface="Arial" panose="020B0604020202020204" pitchFamily="34" charset="0"/>
              </a:rPr>
              <a:t>contribution</a:t>
            </a:r>
          </a:p>
          <a:p>
            <a:pPr algn="ctr"/>
            <a:endParaRPr lang="en-US" sz="3200" b="1" dirty="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7677" y="2727951"/>
            <a:ext cx="2733675" cy="3191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127" y="1631188"/>
            <a:ext cx="2838419" cy="151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74930" y="3444940"/>
            <a:ext cx="2589185" cy="172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8015" y="6115052"/>
            <a:ext cx="3318167" cy="172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938182" y="6394991"/>
            <a:ext cx="3048000" cy="1015663"/>
          </a:xfrm>
          <a:prstGeom prst="rect">
            <a:avLst/>
          </a:prstGeom>
          <a:noFill/>
        </p:spPr>
        <p:txBody>
          <a:bodyPr wrap="square" rtlCol="0">
            <a:spAutoFit/>
          </a:bodyPr>
          <a:lstStyle/>
          <a:p>
            <a:r>
              <a:rPr lang="en-US" sz="6000" b="1" dirty="0" smtClean="0">
                <a:solidFill>
                  <a:srgbClr val="FF0000"/>
                </a:solidFill>
                <a:latin typeface="Arial" panose="020B0604020202020204" pitchFamily="34" charset="0"/>
                <a:cs typeface="Arial" panose="020B0604020202020204" pitchFamily="34" charset="0"/>
              </a:rPr>
              <a:t>$88,000</a:t>
            </a:r>
            <a:endParaRPr lang="en-US" sz="60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12986182" y="6293617"/>
            <a:ext cx="2444318" cy="1077218"/>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Employer cost</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6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218"/>
                                        </p:tgtEl>
                                        <p:attrNameLst>
                                          <p:attrName>style.visibility</p:attrName>
                                        </p:attrNameLst>
                                      </p:cBhvr>
                                      <p:to>
                                        <p:strVal val="visible"/>
                                      </p:to>
                                    </p:set>
                                    <p:animEffect transition="in" filter="fade">
                                      <p:cBhvr>
                                        <p:cTn id="27" dur="1000"/>
                                        <p:tgtEl>
                                          <p:spTgt spid="9218"/>
                                        </p:tgtEl>
                                      </p:cBhvr>
                                    </p:animEffect>
                                    <p:anim calcmode="lin" valueType="num">
                                      <p:cBhvr>
                                        <p:cTn id="28" dur="1000" fill="hold"/>
                                        <p:tgtEl>
                                          <p:spTgt spid="9218"/>
                                        </p:tgtEl>
                                        <p:attrNameLst>
                                          <p:attrName>ppt_x</p:attrName>
                                        </p:attrNameLst>
                                      </p:cBhvr>
                                      <p:tavLst>
                                        <p:tav tm="0">
                                          <p:val>
                                            <p:strVal val="#ppt_x"/>
                                          </p:val>
                                        </p:tav>
                                        <p:tav tm="100000">
                                          <p:val>
                                            <p:strVal val="#ppt_x"/>
                                          </p:val>
                                        </p:tav>
                                      </p:tavLst>
                                    </p:anim>
                                    <p:anim calcmode="lin" valueType="num">
                                      <p:cBhvr>
                                        <p:cTn id="2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219"/>
                                        </p:tgtEl>
                                        <p:attrNameLst>
                                          <p:attrName>style.visibility</p:attrName>
                                        </p:attrNameLst>
                                      </p:cBhvr>
                                      <p:to>
                                        <p:strVal val="visible"/>
                                      </p:to>
                                    </p:set>
                                    <p:anim calcmode="lin" valueType="num">
                                      <p:cBhvr additive="base">
                                        <p:cTn id="34" dur="500" fill="hold"/>
                                        <p:tgtEl>
                                          <p:spTgt spid="9219"/>
                                        </p:tgtEl>
                                        <p:attrNameLst>
                                          <p:attrName>ppt_x</p:attrName>
                                        </p:attrNameLst>
                                      </p:cBhvr>
                                      <p:tavLst>
                                        <p:tav tm="0">
                                          <p:val>
                                            <p:strVal val="#ppt_x"/>
                                          </p:val>
                                        </p:tav>
                                        <p:tav tm="100000">
                                          <p:val>
                                            <p:strVal val="#ppt_x"/>
                                          </p:val>
                                        </p:tav>
                                      </p:tavLst>
                                    </p:anim>
                                    <p:anim calcmode="lin" valueType="num">
                                      <p:cBhvr additive="base">
                                        <p:cTn id="35" dur="500" fill="hold"/>
                                        <p:tgtEl>
                                          <p:spTgt spid="921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9221"/>
                                        </p:tgtEl>
                                        <p:attrNameLst>
                                          <p:attrName>style.visibility</p:attrName>
                                        </p:attrNameLst>
                                      </p:cBhvr>
                                      <p:to>
                                        <p:strVal val="visible"/>
                                      </p:to>
                                    </p:set>
                                    <p:anim calcmode="lin" valueType="num">
                                      <p:cBhvr additive="base">
                                        <p:cTn id="38" dur="500" fill="hold"/>
                                        <p:tgtEl>
                                          <p:spTgt spid="9221"/>
                                        </p:tgtEl>
                                        <p:attrNameLst>
                                          <p:attrName>ppt_x</p:attrName>
                                        </p:attrNameLst>
                                      </p:cBhvr>
                                      <p:tavLst>
                                        <p:tav tm="0">
                                          <p:val>
                                            <p:strVal val="#ppt_x"/>
                                          </p:val>
                                        </p:tav>
                                        <p:tav tm="100000">
                                          <p:val>
                                            <p:strVal val="#ppt_x"/>
                                          </p:val>
                                        </p:tav>
                                      </p:tavLst>
                                    </p:anim>
                                    <p:anim calcmode="lin" valueType="num">
                                      <p:cBhvr additive="base">
                                        <p:cTn id="39"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9222"/>
                                        </p:tgtEl>
                                        <p:attrNameLst>
                                          <p:attrName>style.visibility</p:attrName>
                                        </p:attrNameLst>
                                      </p:cBhvr>
                                      <p:to>
                                        <p:strVal val="visible"/>
                                      </p:to>
                                    </p:set>
                                    <p:anim calcmode="lin" valueType="num">
                                      <p:cBhvr additive="base">
                                        <p:cTn id="48" dur="500" fill="hold"/>
                                        <p:tgtEl>
                                          <p:spTgt spid="9222"/>
                                        </p:tgtEl>
                                        <p:attrNameLst>
                                          <p:attrName>ppt_x</p:attrName>
                                        </p:attrNameLst>
                                      </p:cBhvr>
                                      <p:tavLst>
                                        <p:tav tm="0">
                                          <p:val>
                                            <p:strVal val="#ppt_x"/>
                                          </p:val>
                                        </p:tav>
                                        <p:tav tm="100000">
                                          <p:val>
                                            <p:strVal val="#ppt_x"/>
                                          </p:val>
                                        </p:tav>
                                      </p:tavLst>
                                    </p:anim>
                                    <p:anim calcmode="lin" valueType="num">
                                      <p:cBhvr additive="base">
                                        <p:cTn id="49" dur="500" fill="hold"/>
                                        <p:tgtEl>
                                          <p:spTgt spid="922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6323" y="191620"/>
            <a:ext cx="10369581" cy="1012889"/>
          </a:xfrm>
        </p:spPr>
        <p:txBody>
          <a:bodyPr>
            <a:normAutofit fontScale="90000"/>
          </a:bodyPr>
          <a:lstStyle/>
          <a:p>
            <a:pPr algn="ctr"/>
            <a:r>
              <a:rPr lang="en-US" sz="4000" dirty="0" smtClean="0"/>
              <a:t>Budgeting for MANDATORY BENEFITS</a:t>
            </a:r>
            <a:endParaRPr lang="en-US" sz="4000" dirty="0"/>
          </a:p>
        </p:txBody>
      </p:sp>
      <p:grpSp>
        <p:nvGrpSpPr>
          <p:cNvPr id="10" name="Group 9"/>
          <p:cNvGrpSpPr/>
          <p:nvPr/>
        </p:nvGrpSpPr>
        <p:grpSpPr>
          <a:xfrm>
            <a:off x="11124011" y="4129191"/>
            <a:ext cx="3752550" cy="3752550"/>
            <a:chOff x="11070398" y="2990299"/>
            <a:chExt cx="3752550" cy="3752550"/>
          </a:xfrm>
        </p:grpSpPr>
        <p:sp>
          <p:nvSpPr>
            <p:cNvPr id="6" name="Oval 5"/>
            <p:cNvSpPr/>
            <p:nvPr/>
          </p:nvSpPr>
          <p:spPr>
            <a:xfrm>
              <a:off x="11070398" y="2990299"/>
              <a:ext cx="3752550" cy="375255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2810"/>
              <a:endParaRPr lang="en-US" sz="3200" dirty="0">
                <a:solidFill>
                  <a:prstClr val="white"/>
                </a:solidFill>
              </a:endParaRPr>
            </a:p>
          </p:txBody>
        </p:sp>
        <p:pic>
          <p:nvPicPr>
            <p:cNvPr id="4" name="Picture 3" descr="8-icon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92834" y="3788229"/>
              <a:ext cx="2954620" cy="2954620"/>
            </a:xfrm>
            <a:prstGeom prst="rect">
              <a:avLst/>
            </a:prstGeom>
          </p:spPr>
        </p:pic>
        <p:sp>
          <p:nvSpPr>
            <p:cNvPr id="9" name="Plus 8"/>
            <p:cNvSpPr/>
            <p:nvPr/>
          </p:nvSpPr>
          <p:spPr>
            <a:xfrm>
              <a:off x="12870144" y="3262238"/>
              <a:ext cx="1360239" cy="1310421"/>
            </a:xfrm>
            <a:prstGeom prst="mathPlus">
              <a:avLst/>
            </a:prstGeom>
            <a:solidFill>
              <a:srgbClr val="3E69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12810"/>
              <a:endParaRPr lang="en-US" sz="3200">
                <a:solidFill>
                  <a:prstClr val="white"/>
                </a:solidFill>
              </a:endParaRPr>
            </a:p>
          </p:txBody>
        </p:sp>
      </p:grpSp>
      <p:sp>
        <p:nvSpPr>
          <p:cNvPr id="5" name="TextBox 4"/>
          <p:cNvSpPr txBox="1"/>
          <p:nvPr/>
        </p:nvSpPr>
        <p:spPr>
          <a:xfrm>
            <a:off x="1349375" y="3443701"/>
            <a:ext cx="3009900" cy="532005"/>
          </a:xfrm>
          <a:prstGeom prst="rect">
            <a:avLst/>
          </a:prstGeom>
          <a:noFill/>
        </p:spPr>
        <p:txBody>
          <a:bodyPr wrap="square" rtlCol="0">
            <a:spAutoFit/>
          </a:bodyPr>
          <a:lstStyle/>
          <a:p>
            <a:pPr algn="ctr"/>
            <a:r>
              <a:rPr lang="en-US" b="1" dirty="0" smtClean="0"/>
              <a:t>10% Profit sharing</a:t>
            </a:r>
            <a:endParaRPr lang="en-US" b="1" dirty="0"/>
          </a:p>
        </p:txBody>
      </p:sp>
      <p:pic>
        <p:nvPicPr>
          <p:cNvPr id="10243" name="Picture 3"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197" y="2243551"/>
            <a:ext cx="204025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ar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923" y="4711037"/>
            <a:ext cx="1847850" cy="122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556551" y="6005466"/>
            <a:ext cx="2448042" cy="971676"/>
          </a:xfrm>
          <a:prstGeom prst="rect">
            <a:avLst/>
          </a:prstGeom>
          <a:noFill/>
        </p:spPr>
        <p:txBody>
          <a:bodyPr wrap="none" rtlCol="0">
            <a:spAutoFit/>
          </a:bodyPr>
          <a:lstStyle/>
          <a:p>
            <a:r>
              <a:rPr lang="en-US" b="1" dirty="0" smtClean="0"/>
              <a:t>Life insurance </a:t>
            </a:r>
            <a:endParaRPr lang="en-US" b="1" dirty="0"/>
          </a:p>
          <a:p>
            <a:endParaRPr lang="en-US" dirty="0"/>
          </a:p>
        </p:txBody>
      </p:sp>
      <p:pic>
        <p:nvPicPr>
          <p:cNvPr id="14" name="Picture 13" descr="See full size image">
            <a:hlinkClick r:id="rId6"/>
          </p:cNvPr>
          <p:cNvPicPr/>
          <p:nvPr/>
        </p:nvPicPr>
        <p:blipFill>
          <a:blip r:embed="rId7"/>
          <a:srcRect/>
          <a:stretch>
            <a:fillRect/>
          </a:stretch>
        </p:blipFill>
        <p:spPr bwMode="auto">
          <a:xfrm>
            <a:off x="8004593" y="1697259"/>
            <a:ext cx="1181100" cy="827501"/>
          </a:xfrm>
          <a:prstGeom prst="rect">
            <a:avLst/>
          </a:prstGeom>
          <a:noFill/>
          <a:ln w="9525">
            <a:noFill/>
            <a:miter lim="800000"/>
            <a:headEnd/>
            <a:tailEnd/>
          </a:ln>
        </p:spPr>
      </p:pic>
      <p:pic>
        <p:nvPicPr>
          <p:cNvPr id="15" name="Picture 14" descr="http://ts4.mm.bing.net/th?id=I5047501970671631&amp;pid=1.1">
            <a:hlinkClick r:id="rId8"/>
          </p:cNvPr>
          <p:cNvPicPr/>
          <p:nvPr/>
        </p:nvPicPr>
        <p:blipFill>
          <a:blip r:embed="rId9"/>
          <a:srcRect/>
          <a:stretch>
            <a:fillRect/>
          </a:stretch>
        </p:blipFill>
        <p:spPr bwMode="auto">
          <a:xfrm>
            <a:off x="9161636" y="1679575"/>
            <a:ext cx="1352550" cy="845185"/>
          </a:xfrm>
          <a:prstGeom prst="rect">
            <a:avLst/>
          </a:prstGeom>
          <a:noFill/>
          <a:ln w="9525">
            <a:noFill/>
            <a:miter lim="800000"/>
            <a:headEnd/>
            <a:tailEnd/>
          </a:ln>
        </p:spPr>
      </p:pic>
      <p:pic>
        <p:nvPicPr>
          <p:cNvPr id="16" name="Picture 15"/>
          <p:cNvPicPr/>
          <p:nvPr/>
        </p:nvPicPr>
        <p:blipFill>
          <a:blip r:embed="rId10"/>
          <a:srcRect/>
          <a:stretch>
            <a:fillRect/>
          </a:stretch>
        </p:blipFill>
        <p:spPr bwMode="auto">
          <a:xfrm>
            <a:off x="8004593" y="2524760"/>
            <a:ext cx="1172210" cy="781685"/>
          </a:xfrm>
          <a:prstGeom prst="rect">
            <a:avLst/>
          </a:prstGeom>
          <a:noFill/>
          <a:ln w="9525">
            <a:noFill/>
            <a:miter lim="800000"/>
            <a:headEnd/>
            <a:tailEnd/>
          </a:ln>
        </p:spPr>
      </p:pic>
      <p:pic>
        <p:nvPicPr>
          <p:cNvPr id="17" name="Picture 16" descr="[Flag of the United Kingdom]">
            <a:hlinkClick r:id="rId11"/>
          </p:cNvPr>
          <p:cNvPicPr/>
          <p:nvPr/>
        </p:nvPicPr>
        <p:blipFill>
          <a:blip r:embed="rId12"/>
          <a:srcRect/>
          <a:stretch>
            <a:fillRect/>
          </a:stretch>
        </p:blipFill>
        <p:spPr bwMode="auto">
          <a:xfrm>
            <a:off x="9181248" y="2524760"/>
            <a:ext cx="1339173" cy="764001"/>
          </a:xfrm>
          <a:prstGeom prst="rect">
            <a:avLst/>
          </a:prstGeom>
          <a:noFill/>
          <a:ln w="9525">
            <a:noFill/>
            <a:miter lim="800000"/>
            <a:headEnd/>
            <a:tailEnd/>
          </a:ln>
        </p:spPr>
      </p:pic>
      <p:sp>
        <p:nvSpPr>
          <p:cNvPr id="8" name="TextBox 7"/>
          <p:cNvSpPr txBox="1"/>
          <p:nvPr/>
        </p:nvSpPr>
        <p:spPr>
          <a:xfrm>
            <a:off x="7391400" y="3457704"/>
            <a:ext cx="4210050" cy="971676"/>
          </a:xfrm>
          <a:prstGeom prst="rect">
            <a:avLst/>
          </a:prstGeom>
          <a:noFill/>
        </p:spPr>
        <p:txBody>
          <a:bodyPr wrap="square" rtlCol="0">
            <a:spAutoFit/>
          </a:bodyPr>
          <a:lstStyle/>
          <a:p>
            <a:pPr algn="ctr"/>
            <a:r>
              <a:rPr lang="en-US" b="1" dirty="0" smtClean="0"/>
              <a:t>Workers Compensation</a:t>
            </a:r>
            <a:endParaRPr lang="en-US" b="1" dirty="0"/>
          </a:p>
          <a:p>
            <a:pPr algn="ctr"/>
            <a:endParaRPr lang="en-US" b="1" dirty="0"/>
          </a:p>
        </p:txBody>
      </p:sp>
      <p:pic>
        <p:nvPicPr>
          <p:cNvPr id="19" name="Picture 18" descr="ANd9GcQ7OiVVhSOnWx2xEczPcWUlginv8V_6IEqUxYCrHm8E1JVKmzlSnMVWZQ">
            <a:hlinkClick r:id="rId13"/>
          </p:cNvPr>
          <p:cNvPicPr/>
          <p:nvPr/>
        </p:nvPicPr>
        <p:blipFill>
          <a:blip r:embed="rId14"/>
          <a:srcRect/>
          <a:stretch>
            <a:fillRect/>
          </a:stretch>
        </p:blipFill>
        <p:spPr bwMode="auto">
          <a:xfrm>
            <a:off x="2075180" y="6057870"/>
            <a:ext cx="1799272" cy="1482135"/>
          </a:xfrm>
          <a:prstGeom prst="rect">
            <a:avLst/>
          </a:prstGeom>
          <a:noFill/>
          <a:ln w="9525">
            <a:noFill/>
            <a:miter lim="800000"/>
            <a:headEnd/>
            <a:tailEnd/>
          </a:ln>
        </p:spPr>
      </p:pic>
      <p:sp>
        <p:nvSpPr>
          <p:cNvPr id="11" name="TextBox 10"/>
          <p:cNvSpPr txBox="1"/>
          <p:nvPr/>
        </p:nvSpPr>
        <p:spPr>
          <a:xfrm>
            <a:off x="1683947" y="7540005"/>
            <a:ext cx="2581735" cy="532005"/>
          </a:xfrm>
          <a:prstGeom prst="rect">
            <a:avLst/>
          </a:prstGeom>
          <a:noFill/>
        </p:spPr>
        <p:txBody>
          <a:bodyPr wrap="square" rtlCol="0">
            <a:spAutoFit/>
          </a:bodyPr>
          <a:lstStyle/>
          <a:p>
            <a:pPr algn="ctr"/>
            <a:r>
              <a:rPr lang="en-US" b="1" dirty="0" smtClean="0"/>
              <a:t>Study Fund</a:t>
            </a:r>
            <a:endParaRPr lang="en-US" b="1" dirty="0"/>
          </a:p>
        </p:txBody>
      </p:sp>
    </p:spTree>
    <p:extLst>
      <p:ext uri="{BB962C8B-B14F-4D97-AF65-F5344CB8AC3E}">
        <p14:creationId xmlns:p14="http://schemas.microsoft.com/office/powerpoint/2010/main" val="32127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anim calcmode="lin" valueType="num">
                                      <p:cBhvr additive="base">
                                        <p:cTn id="13" dur="500" fill="hold"/>
                                        <p:tgtEl>
                                          <p:spTgt spid="10243"/>
                                        </p:tgtEl>
                                        <p:attrNameLst>
                                          <p:attrName>ppt_x</p:attrName>
                                        </p:attrNameLst>
                                      </p:cBhvr>
                                      <p:tavLst>
                                        <p:tav tm="0">
                                          <p:val>
                                            <p:strVal val="#ppt_x"/>
                                          </p:val>
                                        </p:tav>
                                        <p:tav tm="100000">
                                          <p:val>
                                            <p:strVal val="#ppt_x"/>
                                          </p:val>
                                        </p:tav>
                                      </p:tavLst>
                                    </p:anim>
                                    <p:anim calcmode="lin" valueType="num">
                                      <p:cBhvr additive="base">
                                        <p:cTn id="14" dur="500" fill="hold"/>
                                        <p:tgtEl>
                                          <p:spTgt spid="1024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barn(inVertical)">
                                      <p:cBhvr>
                                        <p:cTn id="23" dur="500"/>
                                        <p:tgtEl>
                                          <p:spTgt spid="1024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rotWithShape="1">
          <a:blip r:embed="rId2">
            <a:extLst>
              <a:ext uri="{28A0092B-C50C-407E-A947-70E740481C1C}">
                <a14:useLocalDpi xmlns:a14="http://schemas.microsoft.com/office/drawing/2010/main" val="0"/>
              </a:ext>
            </a:extLst>
          </a:blip>
          <a:srcRect l="10256"/>
          <a:stretch/>
        </p:blipFill>
        <p:spPr bwMode="auto">
          <a:xfrm>
            <a:off x="0" y="0"/>
            <a:ext cx="1630769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16257588" cy="91440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3"/>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4"/>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sp>
        <p:nvSpPr>
          <p:cNvPr id="18436" name="Text Placeholder 1"/>
          <p:cNvSpPr>
            <a:spLocks noGrp="1"/>
          </p:cNvSpPr>
          <p:nvPr>
            <p:ph type="body" sz="quarter" idx="14"/>
          </p:nvPr>
        </p:nvSpPr>
        <p:spPr>
          <a:xfrm>
            <a:off x="2327275" y="4405313"/>
            <a:ext cx="11236325" cy="792162"/>
          </a:xfrm>
        </p:spPr>
        <p:txBody>
          <a:bodyPr/>
          <a:lstStyle/>
          <a:p>
            <a:pPr eaLnBrk="1" hangingPunct="1"/>
            <a:r>
              <a:rPr lang="en-US" altLang="en-US" sz="3200" smtClean="0">
                <a:solidFill>
                  <a:schemeClr val="bg1"/>
                </a:solidFill>
                <a:latin typeface="Arial" pitchFamily="34" charset="0"/>
                <a:cs typeface="Arial" pitchFamily="34" charset="0"/>
              </a:rPr>
              <a:t>WITH STRONG DOMESTIC MARKETS, IT’S BEEN EASY FOR BUSINESSES IN THE US AND WESTERN EUROPE TO FOCUS ON THEIR HOME MARKETS</a:t>
            </a:r>
          </a:p>
          <a:p>
            <a:pPr eaLnBrk="1" hangingPunct="1"/>
            <a:endParaRPr lang="en-US" altLang="en-US" sz="3200" smtClean="0">
              <a:solidFill>
                <a:schemeClr val="bg1"/>
              </a:solidFill>
              <a:latin typeface="Arial" pitchFamily="34" charset="0"/>
              <a:cs typeface="Arial" pitchFamily="34" charset="0"/>
            </a:endParaRPr>
          </a:p>
        </p:txBody>
      </p:sp>
      <p:sp>
        <p:nvSpPr>
          <p:cNvPr id="4" name="Title 3"/>
          <p:cNvSpPr>
            <a:spLocks noGrp="1"/>
          </p:cNvSpPr>
          <p:nvPr>
            <p:ph type="title"/>
          </p:nvPr>
        </p:nvSpPr>
        <p:spPr>
          <a:xfrm>
            <a:off x="2065402" y="1494795"/>
            <a:ext cx="12172950" cy="1012825"/>
          </a:xfrm>
        </p:spPr>
        <p:txBody>
          <a:bodyPr rtlCol="0">
            <a:normAutofit/>
          </a:bodyPr>
          <a:lstStyle/>
          <a:p>
            <a:pPr defTabSz="812810" eaLnBrk="1" fontAlgn="auto" hangingPunct="1">
              <a:spcAft>
                <a:spcPts val="0"/>
              </a:spcAft>
              <a:defRPr/>
            </a:pPr>
            <a:r>
              <a:rPr lang="en-US" sz="4400" dirty="0" smtClean="0">
                <a:solidFill>
                  <a:schemeClr val="bg1"/>
                </a:solidFill>
                <a:ea typeface="+mj-ea"/>
              </a:rPr>
              <a:t>Winning globally</a:t>
            </a:r>
            <a:endParaRPr lang="en-US" sz="4400" dirty="0">
              <a:solidFill>
                <a:schemeClr val="bg1"/>
              </a:solidFill>
              <a:ea typeface="+mj-ea"/>
            </a:endParaRPr>
          </a:p>
        </p:txBody>
      </p:sp>
    </p:spTree>
    <p:extLst>
      <p:ext uri="{BB962C8B-B14F-4D97-AF65-F5344CB8AC3E}">
        <p14:creationId xmlns:p14="http://schemas.microsoft.com/office/powerpoint/2010/main" val="3042388991"/>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286" y="111093"/>
            <a:ext cx="12173303" cy="1012889"/>
          </a:xfrm>
        </p:spPr>
        <p:txBody>
          <a:bodyPr>
            <a:normAutofit/>
          </a:bodyPr>
          <a:lstStyle/>
          <a:p>
            <a:r>
              <a:rPr lang="en-US" sz="3600" dirty="0" smtClean="0"/>
              <a:t>Budgeting for CUSTOMARY Benefits</a:t>
            </a:r>
            <a:endParaRPr lang="en-US" sz="3600" dirty="0"/>
          </a:p>
        </p:txBody>
      </p:sp>
      <p:sp>
        <p:nvSpPr>
          <p:cNvPr id="3" name="Text Placeholder 2"/>
          <p:cNvSpPr>
            <a:spLocks noGrp="1"/>
          </p:cNvSpPr>
          <p:nvPr>
            <p:ph type="body" sz="quarter" idx="4294967295"/>
          </p:nvPr>
        </p:nvSpPr>
        <p:spPr>
          <a:xfrm>
            <a:off x="12982455" y="7191375"/>
            <a:ext cx="3275134" cy="1162050"/>
          </a:xfrm>
        </p:spPr>
        <p:txBody>
          <a:bodyPr>
            <a:normAutofit/>
          </a:bodyPr>
          <a:lstStyle/>
          <a:p>
            <a:pPr marL="0" indent="0" algn="ctr">
              <a:buNone/>
            </a:pPr>
            <a:r>
              <a:rPr lang="en-US" b="1" dirty="0" smtClean="0">
                <a:latin typeface="Arial" panose="020B0604020202020204" pitchFamily="34" charset="0"/>
                <a:cs typeface="Arial" panose="020B0604020202020204" pitchFamily="34" charset="0"/>
              </a:rPr>
              <a:t>Bonus months</a:t>
            </a:r>
            <a:endParaRPr lang="en-US" b="1" dirty="0">
              <a:latin typeface="Arial" panose="020B0604020202020204" pitchFamily="34" charset="0"/>
              <a:cs typeface="Arial" panose="020B0604020202020204" pitchFamily="34" charset="0"/>
            </a:endParaRPr>
          </a:p>
        </p:txBody>
      </p:sp>
      <p:grpSp>
        <p:nvGrpSpPr>
          <p:cNvPr id="53" name="Group 52"/>
          <p:cNvGrpSpPr/>
          <p:nvPr/>
        </p:nvGrpSpPr>
        <p:grpSpPr>
          <a:xfrm>
            <a:off x="11425245" y="3700494"/>
            <a:ext cx="3752550" cy="3752550"/>
            <a:chOff x="11441427" y="3651584"/>
            <a:chExt cx="3752550" cy="3752550"/>
          </a:xfrm>
        </p:grpSpPr>
        <p:sp>
          <p:nvSpPr>
            <p:cNvPr id="5" name="Oval 4"/>
            <p:cNvSpPr/>
            <p:nvPr/>
          </p:nvSpPr>
          <p:spPr>
            <a:xfrm>
              <a:off x="11441427" y="3651584"/>
              <a:ext cx="3752550" cy="375255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2810"/>
              <a:endParaRPr lang="en-US" sz="3200" dirty="0">
                <a:solidFill>
                  <a:prstClr val="white"/>
                </a:solidFill>
              </a:endParaRPr>
            </a:p>
          </p:txBody>
        </p:sp>
        <p:pic>
          <p:nvPicPr>
            <p:cNvPr id="51" name="Picture 50"/>
            <p:cNvPicPr>
              <a:picLocks noChangeAspect="1"/>
            </p:cNvPicPr>
            <p:nvPr/>
          </p:nvPicPr>
          <p:blipFill>
            <a:blip r:embed="rId3"/>
            <a:stretch>
              <a:fillRect/>
            </a:stretch>
          </p:blipFill>
          <p:spPr>
            <a:xfrm>
              <a:off x="11949114" y="5427006"/>
              <a:ext cx="2856098" cy="1088969"/>
            </a:xfrm>
            <a:prstGeom prst="rect">
              <a:avLst/>
            </a:prstGeom>
          </p:spPr>
        </p:pic>
        <p:pic>
          <p:nvPicPr>
            <p:cNvPr id="52" name="Picture 51" descr="8-icon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32069" y="3886367"/>
              <a:ext cx="1371265" cy="1371265"/>
            </a:xfrm>
            <a:prstGeom prst="rect">
              <a:avLst/>
            </a:prstGeom>
          </p:spPr>
        </p:pic>
      </p:grpSp>
      <p:sp>
        <p:nvSpPr>
          <p:cNvPr id="4" name="AutoShape 2" descr="Image result for latin amer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latin americ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096" y="2674328"/>
            <a:ext cx="2309109" cy="205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fc06.deviantart.net/fs70/f/2010/310/3/a/cities_of_southern_europe_by_nederbird-d329wdm.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76166" y="5835953"/>
            <a:ext cx="3283475" cy="145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5575" y="4786691"/>
            <a:ext cx="4570482"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Luncheon vouchers</a:t>
            </a:r>
          </a:p>
        </p:txBody>
      </p:sp>
      <p:sp>
        <p:nvSpPr>
          <p:cNvPr id="10" name="TextBox 9"/>
          <p:cNvSpPr txBox="1"/>
          <p:nvPr/>
        </p:nvSpPr>
        <p:spPr>
          <a:xfrm>
            <a:off x="983491" y="1950974"/>
            <a:ext cx="2914649" cy="532005"/>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Latin America</a:t>
            </a:r>
            <a:endParaRPr lang="en-US" sz="28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flipH="1">
            <a:off x="765175" y="7453044"/>
            <a:ext cx="3501625" cy="584775"/>
          </a:xfrm>
          <a:prstGeom prst="rect">
            <a:avLst/>
          </a:prstGeom>
          <a:noFill/>
        </p:spPr>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Southern Europe</a:t>
            </a:r>
            <a:endParaRPr lang="en-US" sz="3200" b="1" dirty="0">
              <a:solidFill>
                <a:srgbClr val="FF0000"/>
              </a:solidFill>
              <a:latin typeface="Arial" panose="020B0604020202020204" pitchFamily="34" charset="0"/>
              <a:cs typeface="Arial" panose="020B0604020202020204" pitchFamily="34" charset="0"/>
            </a:endParaRPr>
          </a:p>
        </p:txBody>
      </p:sp>
      <p:pic>
        <p:nvPicPr>
          <p:cNvPr id="17" name="Picture 16" descr="united-states-flag_2098_28950428-500x500">
            <a:hlinkClick r:id="rId7"/>
          </p:cNvPr>
          <p:cNvPicPr/>
          <p:nvPr/>
        </p:nvPicPr>
        <p:blipFill>
          <a:blip r:embed="rId8"/>
          <a:srcRect l="4828" t="14544" r="4828" b="14446"/>
          <a:stretch>
            <a:fillRect/>
          </a:stretch>
        </p:blipFill>
        <p:spPr bwMode="auto">
          <a:xfrm>
            <a:off x="9894582" y="2066634"/>
            <a:ext cx="2390791" cy="1215387"/>
          </a:xfrm>
          <a:prstGeom prst="rect">
            <a:avLst/>
          </a:prstGeom>
          <a:noFill/>
          <a:ln w="9525">
            <a:noFill/>
            <a:miter lim="800000"/>
            <a:headEnd/>
            <a:tailEnd/>
          </a:ln>
        </p:spPr>
      </p:pic>
      <p:sp>
        <p:nvSpPr>
          <p:cNvPr id="12" name="TextBox 11"/>
          <p:cNvSpPr txBox="1"/>
          <p:nvPr/>
        </p:nvSpPr>
        <p:spPr>
          <a:xfrm>
            <a:off x="9630698" y="3282021"/>
            <a:ext cx="2654674" cy="1077218"/>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Commuting Allowance</a:t>
            </a:r>
            <a:endParaRPr lang="en-US" b="1" dirty="0">
              <a:latin typeface="Arial" panose="020B0604020202020204" pitchFamily="34" charset="0"/>
              <a:cs typeface="Arial" panose="020B0604020202020204" pitchFamily="34" charset="0"/>
            </a:endParaRPr>
          </a:p>
        </p:txBody>
      </p:sp>
      <p:pic>
        <p:nvPicPr>
          <p:cNvPr id="11274" name="Picture 10" descr="http://3.bp.blogspot.com/-x7fllL-3QDU/VqtYSMudPJI/AAAAAAAAYsU/4JTumdgKZxs/s640/14TH-month-pay-201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6777" y="5973954"/>
            <a:ext cx="1547805" cy="1192973"/>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www.nccg.org/13th_mont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4433" y="5973954"/>
            <a:ext cx="1622344" cy="1216758"/>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4" descr="https://www.senior65.com/images/made/images/seniors-health-insurance-medicare-supplemental_360_242_10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6442" y="2090948"/>
            <a:ext cx="34290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901906" y="4473382"/>
            <a:ext cx="3849781" cy="954107"/>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Supplemental Health Insurance</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5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72"/>
                                        </p:tgtEl>
                                        <p:attrNameLst>
                                          <p:attrName>style.visibility</p:attrName>
                                        </p:attrNameLst>
                                      </p:cBhvr>
                                      <p:to>
                                        <p:strVal val="visible"/>
                                      </p:to>
                                    </p:set>
                                    <p:anim calcmode="lin" valueType="num">
                                      <p:cBhvr additive="base">
                                        <p:cTn id="11" dur="500" fill="hold"/>
                                        <p:tgtEl>
                                          <p:spTgt spid="11272"/>
                                        </p:tgtEl>
                                        <p:attrNameLst>
                                          <p:attrName>ppt_x</p:attrName>
                                        </p:attrNameLst>
                                      </p:cBhvr>
                                      <p:tavLst>
                                        <p:tav tm="0">
                                          <p:val>
                                            <p:strVal val="#ppt_x"/>
                                          </p:val>
                                        </p:tav>
                                        <p:tav tm="100000">
                                          <p:val>
                                            <p:strVal val="#ppt_x"/>
                                          </p:val>
                                        </p:tav>
                                      </p:tavLst>
                                    </p:anim>
                                    <p:anim calcmode="lin" valueType="num">
                                      <p:cBhvr additive="base">
                                        <p:cTn id="12" dur="500" fill="hold"/>
                                        <p:tgtEl>
                                          <p:spTgt spid="1127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74"/>
                                        </p:tgtEl>
                                        <p:attrNameLst>
                                          <p:attrName>style.visibility</p:attrName>
                                        </p:attrNameLst>
                                      </p:cBhvr>
                                      <p:to>
                                        <p:strVal val="visible"/>
                                      </p:to>
                                    </p:set>
                                    <p:animEffect transition="in" filter="fade">
                                      <p:cBhvr>
                                        <p:cTn id="39" dur="500"/>
                                        <p:tgtEl>
                                          <p:spTgt spid="11274"/>
                                        </p:tgtEl>
                                      </p:cBhvr>
                                    </p:animEffect>
                                  </p:childTnLst>
                                </p:cTn>
                              </p:par>
                              <p:par>
                                <p:cTn id="40" presetID="10" presetClass="entr" presetSubtype="0" fill="hold" nodeType="withEffect">
                                  <p:stCondLst>
                                    <p:cond delay="0"/>
                                  </p:stCondLst>
                                  <p:childTnLst>
                                    <p:set>
                                      <p:cBhvr>
                                        <p:cTn id="41" dur="1" fill="hold">
                                          <p:stCondLst>
                                            <p:cond delay="0"/>
                                          </p:stCondLst>
                                        </p:cTn>
                                        <p:tgtEl>
                                          <p:spTgt spid="11276"/>
                                        </p:tgtEl>
                                        <p:attrNameLst>
                                          <p:attrName>style.visibility</p:attrName>
                                        </p:attrNameLst>
                                      </p:cBhvr>
                                      <p:to>
                                        <p:strVal val="visible"/>
                                      </p:to>
                                    </p:set>
                                    <p:animEffect transition="in" filter="fade">
                                      <p:cBhvr>
                                        <p:cTn id="42" dur="500"/>
                                        <p:tgtEl>
                                          <p:spTgt spid="1127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fade">
                                      <p:cBhvr>
                                        <p:cTn id="45" dur="5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279"/>
                                        </p:tgtEl>
                                        <p:attrNameLst>
                                          <p:attrName>style.visibility</p:attrName>
                                        </p:attrNameLst>
                                      </p:cBhvr>
                                      <p:to>
                                        <p:strVal val="visible"/>
                                      </p:to>
                                    </p:set>
                                    <p:animEffect transition="in" filter="barn(inVertical)">
                                      <p:cBhvr>
                                        <p:cTn id="50" dur="500"/>
                                        <p:tgtEl>
                                          <p:spTgt spid="1127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P spid="11" grpId="0"/>
      <p:bldP spid="12"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6798" y="191620"/>
            <a:ext cx="12173303" cy="1012889"/>
          </a:xfrm>
        </p:spPr>
        <p:txBody>
          <a:bodyPr/>
          <a:lstStyle/>
          <a:p>
            <a:r>
              <a:rPr lang="en-US" dirty="0"/>
              <a:t>Costs associated with headcount</a:t>
            </a:r>
          </a:p>
        </p:txBody>
      </p:sp>
      <p:grpSp>
        <p:nvGrpSpPr>
          <p:cNvPr id="11" name="Group 10"/>
          <p:cNvGrpSpPr/>
          <p:nvPr/>
        </p:nvGrpSpPr>
        <p:grpSpPr>
          <a:xfrm>
            <a:off x="579098" y="2304553"/>
            <a:ext cx="3516652" cy="3372347"/>
            <a:chOff x="11001707" y="3270415"/>
            <a:chExt cx="3791980" cy="3791980"/>
          </a:xfrm>
        </p:grpSpPr>
        <p:sp>
          <p:nvSpPr>
            <p:cNvPr id="6" name="Oval 5"/>
            <p:cNvSpPr/>
            <p:nvPr/>
          </p:nvSpPr>
          <p:spPr>
            <a:xfrm>
              <a:off x="11001707" y="3270415"/>
              <a:ext cx="3791980" cy="379198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2810"/>
              <a:endParaRPr lang="en-US" sz="3200" dirty="0">
                <a:solidFill>
                  <a:prstClr val="white"/>
                </a:solidFill>
              </a:endParaRPr>
            </a:p>
          </p:txBody>
        </p:sp>
        <p:pic>
          <p:nvPicPr>
            <p:cNvPr id="8" name="Picture 7"/>
            <p:cNvPicPr>
              <a:picLocks noChangeAspect="1"/>
            </p:cNvPicPr>
            <p:nvPr/>
          </p:nvPicPr>
          <p:blipFill>
            <a:blip r:embed="rId3"/>
            <a:stretch>
              <a:fillRect/>
            </a:stretch>
          </p:blipFill>
          <p:spPr>
            <a:xfrm>
              <a:off x="11709609" y="4572000"/>
              <a:ext cx="2376176" cy="1845780"/>
            </a:xfrm>
            <a:prstGeom prst="rect">
              <a:avLst/>
            </a:prstGeom>
          </p:spPr>
        </p:pic>
        <p:pic>
          <p:nvPicPr>
            <p:cNvPr id="9" name="Picture 8" descr="8-icon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21482" y="3714749"/>
              <a:ext cx="624007" cy="624007"/>
            </a:xfrm>
            <a:prstGeom prst="rect">
              <a:avLst/>
            </a:prstGeom>
          </p:spPr>
        </p:pic>
        <p:pic>
          <p:nvPicPr>
            <p:cNvPr id="10" name="Picture 9" descr="8-icon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78738" y="3714749"/>
              <a:ext cx="641570" cy="641570"/>
            </a:xfrm>
            <a:prstGeom prst="rect">
              <a:avLst/>
            </a:prstGeom>
          </p:spPr>
        </p:pic>
      </p:grpSp>
      <p:sp>
        <p:nvSpPr>
          <p:cNvPr id="5" name="TextBox 4"/>
          <p:cNvSpPr txBox="1"/>
          <p:nvPr/>
        </p:nvSpPr>
        <p:spPr>
          <a:xfrm>
            <a:off x="491917" y="6092220"/>
            <a:ext cx="4352474" cy="1569660"/>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Market rate data </a:t>
            </a:r>
            <a:r>
              <a:rPr lang="en-US" sz="3200" b="1" dirty="0" smtClean="0">
                <a:latin typeface="Arial" panose="020B0604020202020204" pitchFamily="34" charset="0"/>
                <a:cs typeface="Arial" panose="020B0604020202020204" pitchFamily="34" charset="0"/>
              </a:rPr>
              <a:t>from</a:t>
            </a:r>
          </a:p>
          <a:p>
            <a:pPr algn="ctr"/>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large employers</a:t>
            </a:r>
          </a:p>
          <a:p>
            <a:endParaRPr lang="en-US" sz="3200" b="1" dirty="0">
              <a:latin typeface="Arial" panose="020B0604020202020204" pitchFamily="34" charset="0"/>
              <a:cs typeface="Arial" panose="020B0604020202020204" pitchFamily="34" charset="0"/>
            </a:endParaRPr>
          </a:p>
        </p:txBody>
      </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8700" y="1545976"/>
            <a:ext cx="24447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1668" y="1747232"/>
            <a:ext cx="658813"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099300" y="4081922"/>
            <a:ext cx="3003550" cy="1077218"/>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Insurance Polices</a:t>
            </a:r>
            <a:endParaRPr lang="en-US" sz="3200" b="1" dirty="0">
              <a:latin typeface="Arial" panose="020B0604020202020204" pitchFamily="34" charset="0"/>
              <a:cs typeface="Arial" panose="020B0604020202020204" pitchFamily="34" charset="0"/>
            </a:endParaRPr>
          </a:p>
        </p:txBody>
      </p:sp>
      <p:cxnSp>
        <p:nvCxnSpPr>
          <p:cNvPr id="13" name="Straight Arrow Connector 12"/>
          <p:cNvCxnSpPr/>
          <p:nvPr/>
        </p:nvCxnSpPr>
        <p:spPr>
          <a:xfrm flipV="1">
            <a:off x="4267759" y="3049601"/>
            <a:ext cx="2795027" cy="824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20589552">
            <a:off x="4091751" y="2909782"/>
            <a:ext cx="3218212" cy="971676"/>
          </a:xfrm>
          <a:prstGeom prst="rect">
            <a:avLst/>
          </a:prstGeom>
          <a:noFill/>
        </p:spPr>
        <p:txBody>
          <a:bodyPr wrap="square" rtlCol="0">
            <a:spAutoFit/>
          </a:bodyPr>
          <a:lstStyle/>
          <a:p>
            <a:pPr algn="ctr"/>
            <a:r>
              <a:rPr lang="en-US" b="1" dirty="0" smtClean="0">
                <a:solidFill>
                  <a:srgbClr val="FF0000"/>
                </a:solidFill>
              </a:rPr>
              <a:t>Individually</a:t>
            </a:r>
          </a:p>
          <a:p>
            <a:pPr algn="ctr"/>
            <a:r>
              <a:rPr lang="en-US" b="1" dirty="0" smtClean="0">
                <a:solidFill>
                  <a:srgbClr val="FF0000"/>
                </a:solidFill>
              </a:rPr>
              <a:t>Underwritten</a:t>
            </a:r>
            <a:endParaRPr lang="en-US" b="1" dirty="0">
              <a:solidFill>
                <a:srgbClr val="FF0000"/>
              </a:solidFill>
            </a:endParaRPr>
          </a:p>
        </p:txBody>
      </p:sp>
      <p:grpSp>
        <p:nvGrpSpPr>
          <p:cNvPr id="20" name="Group 19"/>
          <p:cNvGrpSpPr/>
          <p:nvPr/>
        </p:nvGrpSpPr>
        <p:grpSpPr>
          <a:xfrm>
            <a:off x="12730168" y="5036829"/>
            <a:ext cx="2758282" cy="3285654"/>
            <a:chOff x="9660558" y="3283911"/>
            <a:chExt cx="2484632" cy="3802082"/>
          </a:xfrm>
        </p:grpSpPr>
        <p:grpSp>
          <p:nvGrpSpPr>
            <p:cNvPr id="21" name="Group 20"/>
            <p:cNvGrpSpPr/>
            <p:nvPr/>
          </p:nvGrpSpPr>
          <p:grpSpPr>
            <a:xfrm>
              <a:off x="9729940" y="3283911"/>
              <a:ext cx="2368823" cy="2368823"/>
              <a:chOff x="9729940" y="3283911"/>
              <a:chExt cx="2368823" cy="2368823"/>
            </a:xfrm>
          </p:grpSpPr>
          <p:sp>
            <p:nvSpPr>
              <p:cNvPr id="24" name="Oval 23"/>
              <p:cNvSpPr/>
              <p:nvPr/>
            </p:nvSpPr>
            <p:spPr>
              <a:xfrm>
                <a:off x="9729940" y="3283911"/>
                <a:ext cx="2368823" cy="2368823"/>
              </a:xfrm>
              <a:prstGeom prst="ellipse">
                <a:avLst/>
              </a:prstGeom>
              <a:solidFill>
                <a:srgbClr val="D9D9D9"/>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7"/>
              <a:stretch>
                <a:fillRect/>
              </a:stretch>
            </p:blipFill>
            <p:spPr>
              <a:xfrm>
                <a:off x="10164795" y="3854086"/>
                <a:ext cx="1625927" cy="1309375"/>
              </a:xfrm>
              <a:prstGeom prst="rect">
                <a:avLst/>
              </a:prstGeom>
            </p:spPr>
          </p:pic>
        </p:grpSp>
        <p:sp>
          <p:nvSpPr>
            <p:cNvPr id="22" name="TextBox 21"/>
            <p:cNvSpPr txBox="1"/>
            <p:nvPr/>
          </p:nvSpPr>
          <p:spPr>
            <a:xfrm>
              <a:off x="10358211" y="6063726"/>
              <a:ext cx="1556365" cy="6054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err="1" smtClean="0">
                <a:ln>
                  <a:noFill/>
                </a:ln>
                <a:solidFill>
                  <a:srgbClr val="667CB1"/>
                </a:solidFill>
                <a:effectLst/>
                <a:uLnTx/>
                <a:uFillTx/>
                <a:latin typeface="Arial" panose="020B0604020202020204" pitchFamily="34" charset="0"/>
                <a:cs typeface="Arial" panose="020B0604020202020204" pitchFamily="34" charset="0"/>
              </a:endParaRPr>
            </a:p>
          </p:txBody>
        </p:sp>
        <p:sp>
          <p:nvSpPr>
            <p:cNvPr id="23" name="TextBox 22"/>
            <p:cNvSpPr txBox="1"/>
            <p:nvPr/>
          </p:nvSpPr>
          <p:spPr>
            <a:xfrm>
              <a:off x="9660558" y="5679194"/>
              <a:ext cx="2484632" cy="1406799"/>
            </a:xfrm>
            <a:prstGeom prst="rect">
              <a:avLst/>
            </a:prstGeom>
            <a:noFill/>
          </p:spPr>
          <p:txBody>
            <a:bodyPr wrap="square" tIns="18288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101121"/>
                  </a:solidFill>
                  <a:effectLst/>
                  <a:uLnTx/>
                  <a:uFillTx/>
                  <a:latin typeface="Arial" panose="020B0604020202020204" pitchFamily="34" charset="0"/>
                  <a:cs typeface="Arial" panose="020B0604020202020204" pitchFamily="34" charset="0"/>
                </a:rPr>
                <a:t>Expensive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101121"/>
                  </a:solidFill>
                  <a:effectLst/>
                  <a:uLnTx/>
                  <a:uFillTx/>
                  <a:latin typeface="Arial" panose="020B0604020202020204" pitchFamily="34" charset="0"/>
                  <a:cs typeface="Arial" panose="020B0604020202020204" pitchFamily="34" charset="0"/>
                </a:rPr>
                <a:t>Premiums</a:t>
              </a:r>
            </a:p>
          </p:txBody>
        </p:sp>
      </p:grpSp>
      <p:cxnSp>
        <p:nvCxnSpPr>
          <p:cNvPr id="19" name="Straight Arrow Connector 18"/>
          <p:cNvCxnSpPr/>
          <p:nvPr/>
        </p:nvCxnSpPr>
        <p:spPr>
          <a:xfrm>
            <a:off x="10102850" y="3049601"/>
            <a:ext cx="2883332" cy="21095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582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291"/>
                                        </p:tgtEl>
                                        <p:attrNameLst>
                                          <p:attrName>style.visibility</p:attrName>
                                        </p:attrNameLst>
                                      </p:cBhvr>
                                      <p:to>
                                        <p:strVal val="visible"/>
                                      </p:to>
                                    </p:set>
                                    <p:anim calcmode="lin" valueType="num">
                                      <p:cBhvr additive="base">
                                        <p:cTn id="27" dur="500" fill="hold"/>
                                        <p:tgtEl>
                                          <p:spTgt spid="12291"/>
                                        </p:tgtEl>
                                        <p:attrNameLst>
                                          <p:attrName>ppt_x</p:attrName>
                                        </p:attrNameLst>
                                      </p:cBhvr>
                                      <p:tavLst>
                                        <p:tav tm="0">
                                          <p:val>
                                            <p:strVal val="#ppt_x"/>
                                          </p:val>
                                        </p:tav>
                                        <p:tav tm="100000">
                                          <p:val>
                                            <p:strVal val="#ppt_x"/>
                                          </p:val>
                                        </p:tav>
                                      </p:tavLst>
                                    </p:anim>
                                    <p:anim calcmode="lin" valueType="num">
                                      <p:cBhvr additive="base">
                                        <p:cTn id="28" dur="500" fill="hold"/>
                                        <p:tgtEl>
                                          <p:spTgt spid="1229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292"/>
                                        </p:tgtEl>
                                        <p:attrNameLst>
                                          <p:attrName>style.visibility</p:attrName>
                                        </p:attrNameLst>
                                      </p:cBhvr>
                                      <p:to>
                                        <p:strVal val="visible"/>
                                      </p:to>
                                    </p:set>
                                    <p:anim calcmode="lin" valueType="num">
                                      <p:cBhvr additive="base">
                                        <p:cTn id="31" dur="500" fill="hold"/>
                                        <p:tgtEl>
                                          <p:spTgt spid="12292"/>
                                        </p:tgtEl>
                                        <p:attrNameLst>
                                          <p:attrName>ppt_x</p:attrName>
                                        </p:attrNameLst>
                                      </p:cBhvr>
                                      <p:tavLst>
                                        <p:tav tm="0">
                                          <p:val>
                                            <p:strVal val="#ppt_x"/>
                                          </p:val>
                                        </p:tav>
                                        <p:tav tm="100000">
                                          <p:val>
                                            <p:strVal val="#ppt_x"/>
                                          </p:val>
                                        </p:tav>
                                      </p:tavLst>
                                    </p:anim>
                                    <p:anim calcmode="lin" valueType="num">
                                      <p:cBhvr additive="base">
                                        <p:cTn id="32" dur="500" fill="hold"/>
                                        <p:tgtEl>
                                          <p:spTgt spid="1229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79" y="191620"/>
            <a:ext cx="12173303" cy="1012889"/>
          </a:xfrm>
        </p:spPr>
        <p:txBody>
          <a:bodyPr/>
          <a:lstStyle/>
          <a:p>
            <a:r>
              <a:rPr lang="en-US" dirty="0" smtClean="0"/>
              <a:t>‘Employment at will’</a:t>
            </a:r>
            <a:endParaRPr lang="en-US" dirty="0"/>
          </a:p>
        </p:txBody>
      </p:sp>
      <p:pic>
        <p:nvPicPr>
          <p:cNvPr id="1026" name="Picture 2" descr="http://www.lbisoftware.com/blog/wp-content/uploads/2014/07/at-wil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12" y="1933270"/>
            <a:ext cx="7839278" cy="55821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191" y="1933268"/>
            <a:ext cx="7349842" cy="550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14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91112" y="191620"/>
            <a:ext cx="12173303" cy="1012889"/>
          </a:xfrm>
        </p:spPr>
        <p:txBody>
          <a:bodyPr/>
          <a:lstStyle/>
          <a:p>
            <a:r>
              <a:rPr lang="en-US" dirty="0"/>
              <a:t>Termination Costs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31" y="3984931"/>
            <a:ext cx="2452784" cy="432046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852" y="5302098"/>
            <a:ext cx="4577022" cy="2906080"/>
          </a:xfrm>
          <a:prstGeom prst="rect">
            <a:avLst/>
          </a:prstGeom>
        </p:spPr>
      </p:pic>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8" y="1486988"/>
            <a:ext cx="3964312" cy="264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a:grpSpLocks noChangeAspect="1"/>
          </p:cNvGrpSpPr>
          <p:nvPr/>
        </p:nvGrpSpPr>
        <p:grpSpPr>
          <a:xfrm>
            <a:off x="5885345" y="1583968"/>
            <a:ext cx="4494953" cy="4831346"/>
            <a:chOff x="4276263" y="4820301"/>
            <a:chExt cx="2724170" cy="3084944"/>
          </a:xfrm>
        </p:grpSpPr>
        <p:sp>
          <p:nvSpPr>
            <p:cNvPr id="18" name="TextBox 17"/>
            <p:cNvSpPr txBox="1"/>
            <p:nvPr/>
          </p:nvSpPr>
          <p:spPr>
            <a:xfrm>
              <a:off x="4276263" y="7093057"/>
              <a:ext cx="2724170" cy="812188"/>
            </a:xfrm>
            <a:prstGeom prst="rect">
              <a:avLst/>
            </a:prstGeom>
            <a:noFill/>
          </p:spPr>
          <p:txBody>
            <a:bodyPr wrap="square" rtlCol="0">
              <a:spAutoFit/>
            </a:bodyPr>
            <a:lstStyle/>
            <a:p>
              <a:pPr algn="ctr"/>
              <a:r>
                <a:rPr lang="en-GB" sz="2800" dirty="0" smtClean="0"/>
                <a:t>Termination</a:t>
              </a:r>
              <a:r>
                <a:rPr lang="en-GB" dirty="0" smtClean="0"/>
                <a:t> </a:t>
              </a:r>
              <a:endParaRPr lang="en-GB" dirty="0"/>
            </a:p>
          </p:txBody>
        </p:sp>
        <p:grpSp>
          <p:nvGrpSpPr>
            <p:cNvPr id="19" name="Group 18"/>
            <p:cNvGrpSpPr/>
            <p:nvPr/>
          </p:nvGrpSpPr>
          <p:grpSpPr>
            <a:xfrm>
              <a:off x="4495349" y="4820301"/>
              <a:ext cx="2286000" cy="2286000"/>
              <a:chOff x="11109906" y="4461015"/>
              <a:chExt cx="3125025" cy="3125025"/>
            </a:xfrm>
          </p:grpSpPr>
          <p:sp>
            <p:nvSpPr>
              <p:cNvPr id="20" name="Oval 19"/>
              <p:cNvSpPr/>
              <p:nvPr/>
            </p:nvSpPr>
            <p:spPr>
              <a:xfrm>
                <a:off x="11109906" y="4461015"/>
                <a:ext cx="3125025" cy="3125025"/>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 name="Picture 20"/>
              <p:cNvPicPr>
                <a:picLocks noChangeAspect="1"/>
              </p:cNvPicPr>
              <p:nvPr/>
            </p:nvPicPr>
            <p:blipFill>
              <a:blip r:embed="rId6"/>
              <a:stretch>
                <a:fillRect/>
              </a:stretch>
            </p:blipFill>
            <p:spPr>
              <a:xfrm>
                <a:off x="11820734" y="5006226"/>
                <a:ext cx="1703368" cy="2077734"/>
              </a:xfrm>
              <a:prstGeom prst="rect">
                <a:avLst/>
              </a:prstGeom>
            </p:spPr>
          </p:pic>
        </p:grpSp>
      </p:grpSp>
      <p:sp>
        <p:nvSpPr>
          <p:cNvPr id="13" name="TextBox 12"/>
          <p:cNvSpPr txBox="1"/>
          <p:nvPr/>
        </p:nvSpPr>
        <p:spPr>
          <a:xfrm>
            <a:off x="1253508" y="7623404"/>
            <a:ext cx="508000" cy="584775"/>
          </a:xfrm>
          <a:prstGeom prst="rect">
            <a:avLst/>
          </a:prstGeom>
          <a:noFill/>
        </p:spPr>
        <p:txBody>
          <a:bodyPr wrap="square" rtlCol="0">
            <a:spAutoFit/>
          </a:bodyPr>
          <a:lstStyle/>
          <a:p>
            <a:r>
              <a:rPr lang="en-US" dirty="0" smtClean="0"/>
              <a:t>2</a:t>
            </a:r>
            <a:endParaRPr lang="en-US" dirty="0"/>
          </a:p>
        </p:txBody>
      </p:sp>
      <p:sp>
        <p:nvSpPr>
          <p:cNvPr id="14" name="TextBox 13"/>
          <p:cNvSpPr txBox="1"/>
          <p:nvPr/>
        </p:nvSpPr>
        <p:spPr>
          <a:xfrm>
            <a:off x="1776022" y="7623403"/>
            <a:ext cx="1118291" cy="584775"/>
          </a:xfrm>
          <a:prstGeom prst="rect">
            <a:avLst/>
          </a:prstGeom>
          <a:noFill/>
        </p:spPr>
        <p:txBody>
          <a:bodyPr wrap="square" rtlCol="0">
            <a:spAutoFit/>
          </a:bodyPr>
          <a:lstStyle/>
          <a:p>
            <a:r>
              <a:rPr lang="en-US" dirty="0" smtClean="0"/>
              <a:t>Years</a:t>
            </a:r>
            <a:endParaRPr lang="en-US" dirty="0"/>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6257" y="5779328"/>
            <a:ext cx="1613128" cy="1207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2415" y="5043714"/>
            <a:ext cx="18907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32457" y="1486988"/>
            <a:ext cx="4855813" cy="364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descr="http://static.o2.co.uk/www/migrated/img/business/th-lessthan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7946" y="7087766"/>
            <a:ext cx="180975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64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148"/>
                                        </p:tgtEl>
                                        <p:attrNameLst>
                                          <p:attrName>style.visibility</p:attrName>
                                        </p:attrNameLst>
                                      </p:cBhvr>
                                      <p:to>
                                        <p:strVal val="visible"/>
                                      </p:to>
                                    </p:set>
                                    <p:anim calcmode="lin" valueType="num">
                                      <p:cBhvr additive="base">
                                        <p:cTn id="25" dur="500" fill="hold"/>
                                        <p:tgtEl>
                                          <p:spTgt spid="6148"/>
                                        </p:tgtEl>
                                        <p:attrNameLst>
                                          <p:attrName>ppt_x</p:attrName>
                                        </p:attrNameLst>
                                      </p:cBhvr>
                                      <p:tavLst>
                                        <p:tav tm="0">
                                          <p:val>
                                            <p:strVal val="#ppt_x"/>
                                          </p:val>
                                        </p:tav>
                                        <p:tav tm="100000">
                                          <p:val>
                                            <p:strVal val="#ppt_x"/>
                                          </p:val>
                                        </p:tav>
                                      </p:tavLst>
                                    </p:anim>
                                    <p:anim calcmode="lin" valueType="num">
                                      <p:cBhvr additive="base">
                                        <p:cTn id="26"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7"/>
                                        </p:tgtEl>
                                        <p:attrNameLst>
                                          <p:attrName>style.visibility</p:attrName>
                                        </p:attrNameLst>
                                      </p:cBhvr>
                                      <p:to>
                                        <p:strVal val="visible"/>
                                      </p:to>
                                    </p:set>
                                    <p:anim calcmode="lin" valueType="num">
                                      <p:cBhvr additive="base">
                                        <p:cTn id="31" dur="500" fill="hold"/>
                                        <p:tgtEl>
                                          <p:spTgt spid="6147"/>
                                        </p:tgtEl>
                                        <p:attrNameLst>
                                          <p:attrName>ppt_x</p:attrName>
                                        </p:attrNameLst>
                                      </p:cBhvr>
                                      <p:tavLst>
                                        <p:tav tm="0">
                                          <p:val>
                                            <p:strVal val="#ppt_x"/>
                                          </p:val>
                                        </p:tav>
                                        <p:tav tm="100000">
                                          <p:val>
                                            <p:strVal val="#ppt_x"/>
                                          </p:val>
                                        </p:tav>
                                      </p:tavLst>
                                    </p:anim>
                                    <p:anim calcmode="lin" valueType="num">
                                      <p:cBhvr additive="base">
                                        <p:cTn id="32" dur="500" fill="hold"/>
                                        <p:tgtEl>
                                          <p:spTgt spid="614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151"/>
                                        </p:tgtEl>
                                        <p:attrNameLst>
                                          <p:attrName>style.visibility</p:attrName>
                                        </p:attrNameLst>
                                      </p:cBhvr>
                                      <p:to>
                                        <p:strVal val="visible"/>
                                      </p:to>
                                    </p:set>
                                    <p:anim calcmode="lin" valueType="num">
                                      <p:cBhvr additive="base">
                                        <p:cTn id="35" dur="500" fill="hold"/>
                                        <p:tgtEl>
                                          <p:spTgt spid="6151"/>
                                        </p:tgtEl>
                                        <p:attrNameLst>
                                          <p:attrName>ppt_x</p:attrName>
                                        </p:attrNameLst>
                                      </p:cBhvr>
                                      <p:tavLst>
                                        <p:tav tm="0">
                                          <p:val>
                                            <p:strVal val="#ppt_x"/>
                                          </p:val>
                                        </p:tav>
                                        <p:tav tm="100000">
                                          <p:val>
                                            <p:strVal val="#ppt_x"/>
                                          </p:val>
                                        </p:tav>
                                      </p:tavLst>
                                    </p:anim>
                                    <p:anim calcmode="lin" valueType="num">
                                      <p:cBhvr additive="base">
                                        <p:cTn id="36"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6149"/>
                                        </p:tgtEl>
                                        <p:attrNameLst>
                                          <p:attrName>style.visibility</p:attrName>
                                        </p:attrNameLst>
                                      </p:cBhvr>
                                      <p:to>
                                        <p:strVal val="visible"/>
                                      </p:to>
                                    </p:set>
                                    <p:anim calcmode="lin" valueType="num">
                                      <p:cBhvr>
                                        <p:cTn id="41" dur="1000" fill="hold"/>
                                        <p:tgtEl>
                                          <p:spTgt spid="6149"/>
                                        </p:tgtEl>
                                        <p:attrNameLst>
                                          <p:attrName>ppt_w</p:attrName>
                                        </p:attrNameLst>
                                      </p:cBhvr>
                                      <p:tavLst>
                                        <p:tav tm="0">
                                          <p:val>
                                            <p:fltVal val="0"/>
                                          </p:val>
                                        </p:tav>
                                        <p:tav tm="100000">
                                          <p:val>
                                            <p:strVal val="#ppt_w"/>
                                          </p:val>
                                        </p:tav>
                                      </p:tavLst>
                                    </p:anim>
                                    <p:anim calcmode="lin" valueType="num">
                                      <p:cBhvr>
                                        <p:cTn id="42" dur="1000" fill="hold"/>
                                        <p:tgtEl>
                                          <p:spTgt spid="6149"/>
                                        </p:tgtEl>
                                        <p:attrNameLst>
                                          <p:attrName>ppt_h</p:attrName>
                                        </p:attrNameLst>
                                      </p:cBhvr>
                                      <p:tavLst>
                                        <p:tav tm="0">
                                          <p:val>
                                            <p:fltVal val="0"/>
                                          </p:val>
                                        </p:tav>
                                        <p:tav tm="100000">
                                          <p:val>
                                            <p:strVal val="#ppt_h"/>
                                          </p:val>
                                        </p:tav>
                                      </p:tavLst>
                                    </p:anim>
                                    <p:anim calcmode="lin" valueType="num">
                                      <p:cBhvr>
                                        <p:cTn id="43" dur="1000" fill="hold"/>
                                        <p:tgtEl>
                                          <p:spTgt spid="6149"/>
                                        </p:tgtEl>
                                        <p:attrNameLst>
                                          <p:attrName>style.rotation</p:attrName>
                                        </p:attrNameLst>
                                      </p:cBhvr>
                                      <p:tavLst>
                                        <p:tav tm="0">
                                          <p:val>
                                            <p:fltVal val="90"/>
                                          </p:val>
                                        </p:tav>
                                        <p:tav tm="100000">
                                          <p:val>
                                            <p:fltVal val="0"/>
                                          </p:val>
                                        </p:tav>
                                      </p:tavLst>
                                    </p:anim>
                                    <p:animEffect transition="in" filter="fade">
                                      <p:cBhvr>
                                        <p:cTn id="44" dur="1000"/>
                                        <p:tgtEl>
                                          <p:spTgt spid="614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615" y="191620"/>
            <a:ext cx="12173303" cy="1012889"/>
          </a:xfrm>
        </p:spPr>
        <p:txBody>
          <a:bodyPr/>
          <a:lstStyle/>
          <a:p>
            <a:r>
              <a:rPr lang="en-US" dirty="0"/>
              <a:t>Indirect Costs of Employee absence</a:t>
            </a:r>
          </a:p>
        </p:txBody>
      </p:sp>
      <p:sp>
        <p:nvSpPr>
          <p:cNvPr id="3" name="Text Placeholder 2"/>
          <p:cNvSpPr>
            <a:spLocks noGrp="1"/>
          </p:cNvSpPr>
          <p:nvPr>
            <p:ph type="body" sz="quarter" idx="4294967295"/>
          </p:nvPr>
        </p:nvSpPr>
        <p:spPr>
          <a:xfrm>
            <a:off x="0" y="2003425"/>
            <a:ext cx="14631988" cy="5726113"/>
          </a:xfrm>
        </p:spPr>
        <p:txBody>
          <a:bodyPr>
            <a:normAutofit/>
          </a:bodyPr>
          <a:lstStyle/>
          <a:p>
            <a:pPr marL="0" indent="0">
              <a:lnSpc>
                <a:spcPct val="150000"/>
              </a:lnSpc>
              <a:buNone/>
            </a:pPr>
            <a:r>
              <a:rPr lang="en-US" sz="2600" dirty="0" smtClean="0"/>
              <a:t>. </a:t>
            </a:r>
            <a:endParaRPr lang="en-US" sz="2600" dirty="0"/>
          </a:p>
        </p:txBody>
      </p:sp>
      <p:grpSp>
        <p:nvGrpSpPr>
          <p:cNvPr id="6" name="Group 5"/>
          <p:cNvGrpSpPr/>
          <p:nvPr/>
        </p:nvGrpSpPr>
        <p:grpSpPr>
          <a:xfrm>
            <a:off x="812879" y="1644004"/>
            <a:ext cx="3378189" cy="3291840"/>
            <a:chOff x="10633524" y="2990299"/>
            <a:chExt cx="3752550" cy="3752550"/>
          </a:xfrm>
        </p:grpSpPr>
        <p:sp>
          <p:nvSpPr>
            <p:cNvPr id="5" name="Oval 4"/>
            <p:cNvSpPr/>
            <p:nvPr/>
          </p:nvSpPr>
          <p:spPr>
            <a:xfrm>
              <a:off x="10633524" y="2990299"/>
              <a:ext cx="3752550" cy="375255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2810"/>
              <a:endParaRPr lang="en-US" sz="3200" dirty="0">
                <a:solidFill>
                  <a:prstClr val="white"/>
                </a:solidFill>
              </a:endParaRPr>
            </a:p>
          </p:txBody>
        </p:sp>
        <p:pic>
          <p:nvPicPr>
            <p:cNvPr id="4" name="Picture 3"/>
            <p:cNvPicPr>
              <a:picLocks noChangeAspect="1"/>
            </p:cNvPicPr>
            <p:nvPr/>
          </p:nvPicPr>
          <p:blipFill>
            <a:blip r:embed="rId3"/>
            <a:stretch>
              <a:fillRect/>
            </a:stretch>
          </p:blipFill>
          <p:spPr>
            <a:xfrm>
              <a:off x="11426441" y="3766549"/>
              <a:ext cx="2166716" cy="2200050"/>
            </a:xfrm>
            <a:prstGeom prst="rect">
              <a:avLst/>
            </a:prstGeom>
          </p:spPr>
        </p:pic>
      </p:grpSp>
      <p:pic>
        <p:nvPicPr>
          <p:cNvPr id="12" name="Picture 11"/>
          <p:cNvPicPr>
            <a:picLocks noChangeAspect="1"/>
          </p:cNvPicPr>
          <p:nvPr/>
        </p:nvPicPr>
        <p:blipFill>
          <a:blip r:embed="rId4"/>
          <a:stretch>
            <a:fillRect/>
          </a:stretch>
        </p:blipFill>
        <p:spPr>
          <a:xfrm>
            <a:off x="11749260" y="2083148"/>
            <a:ext cx="2990599" cy="3102262"/>
          </a:xfrm>
          <a:prstGeom prst="rect">
            <a:avLst/>
          </a:prstGeom>
        </p:spPr>
      </p:pic>
      <p:sp>
        <p:nvSpPr>
          <p:cNvPr id="8" name="TextBox 7"/>
          <p:cNvSpPr txBox="1"/>
          <p:nvPr/>
        </p:nvSpPr>
        <p:spPr>
          <a:xfrm>
            <a:off x="1231980" y="5185410"/>
            <a:ext cx="2985113" cy="1516890"/>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Paid time off / </a:t>
            </a:r>
            <a:endParaRPr lang="en-US" sz="3200" b="1" dirty="0" smtClean="0">
              <a:latin typeface="Arial" panose="020B0604020202020204" pitchFamily="34" charset="0"/>
              <a:cs typeface="Arial" panose="020B0604020202020204" pitchFamily="34" charset="0"/>
            </a:endParaRPr>
          </a:p>
          <a:p>
            <a:r>
              <a:rPr lang="en-US" sz="3200" b="1" dirty="0" smtClean="0">
                <a:latin typeface="Arial" panose="020B0604020202020204" pitchFamily="34" charset="0"/>
                <a:cs typeface="Arial" panose="020B0604020202020204" pitchFamily="34" charset="0"/>
              </a:rPr>
              <a:t>Time </a:t>
            </a:r>
            <a:r>
              <a:rPr lang="en-US" sz="3200" b="1" dirty="0">
                <a:latin typeface="Arial" panose="020B0604020202020204" pitchFamily="34" charset="0"/>
                <a:cs typeface="Arial" panose="020B0604020202020204" pitchFamily="34" charset="0"/>
              </a:rPr>
              <a:t>of in lieu</a:t>
            </a:r>
          </a:p>
          <a:p>
            <a:endParaRPr lang="en-US" dirty="0"/>
          </a:p>
        </p:txBody>
      </p:sp>
      <p:sp>
        <p:nvSpPr>
          <p:cNvPr id="9" name="TextBox 8"/>
          <p:cNvSpPr txBox="1"/>
          <p:nvPr/>
        </p:nvSpPr>
        <p:spPr>
          <a:xfrm>
            <a:off x="11552369" y="5438390"/>
            <a:ext cx="3384379" cy="1077218"/>
          </a:xfrm>
          <a:prstGeom prst="rect">
            <a:avLst/>
          </a:prstGeom>
          <a:noFill/>
        </p:spPr>
        <p:txBody>
          <a:bodyPr wrap="square" rtlCol="0">
            <a:spAutoFit/>
          </a:bodyPr>
          <a:lstStyle/>
          <a:p>
            <a:pPr algn="ctr"/>
            <a:r>
              <a:rPr lang="en-US" sz="3200" b="1" dirty="0"/>
              <a:t>Vacation Accrual </a:t>
            </a:r>
            <a:endParaRPr lang="en-US" sz="3200" b="1" dirty="0" smtClean="0"/>
          </a:p>
          <a:p>
            <a:pPr algn="ctr"/>
            <a:r>
              <a:rPr lang="en-US" sz="3200" b="1" dirty="0" smtClean="0"/>
              <a:t>&amp; </a:t>
            </a:r>
            <a:r>
              <a:rPr lang="en-US" sz="3200" b="1" dirty="0"/>
              <a:t>carryover</a:t>
            </a:r>
            <a:endParaRPr lang="en-US" b="1" dirty="0"/>
          </a:p>
        </p:txBody>
      </p:sp>
      <p:sp>
        <p:nvSpPr>
          <p:cNvPr id="11" name="Oval 10"/>
          <p:cNvSpPr/>
          <p:nvPr/>
        </p:nvSpPr>
        <p:spPr>
          <a:xfrm>
            <a:off x="6586717" y="4367108"/>
            <a:ext cx="2876550" cy="2954982"/>
          </a:xfrm>
          <a:prstGeom prst="ellipse">
            <a:avLst/>
          </a:prstGeom>
          <a:solidFill>
            <a:srgbClr val="D9D9D9"/>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7212029" y="5289167"/>
            <a:ext cx="1625927" cy="1309375"/>
          </a:xfrm>
          <a:prstGeom prst="rect">
            <a:avLst/>
          </a:prstGeom>
        </p:spPr>
      </p:pic>
      <p:sp>
        <p:nvSpPr>
          <p:cNvPr id="10" name="TextBox 9"/>
          <p:cNvSpPr txBox="1"/>
          <p:nvPr/>
        </p:nvSpPr>
        <p:spPr>
          <a:xfrm>
            <a:off x="6141086" y="7457211"/>
            <a:ext cx="4174541" cy="584775"/>
          </a:xfrm>
          <a:prstGeom prst="rect">
            <a:avLst/>
          </a:prstGeom>
          <a:noFill/>
        </p:spPr>
        <p:txBody>
          <a:bodyPr wrap="none" rtlCol="0">
            <a:spAutoFit/>
          </a:bodyPr>
          <a:lstStyle/>
          <a:p>
            <a:r>
              <a:rPr lang="en-US" sz="3200" b="1" dirty="0">
                <a:solidFill>
                  <a:srgbClr val="101121"/>
                </a:solidFill>
                <a:latin typeface="Arial"/>
                <a:cs typeface="Arial"/>
              </a:rPr>
              <a:t>Overtime Premiums </a:t>
            </a:r>
            <a:endParaRPr lang="en-US" sz="3200" b="1" dirty="0"/>
          </a:p>
        </p:txBody>
      </p:sp>
    </p:spTree>
    <p:extLst>
      <p:ext uri="{BB962C8B-B14F-4D97-AF65-F5344CB8AC3E}">
        <p14:creationId xmlns:p14="http://schemas.microsoft.com/office/powerpoint/2010/main" val="41739562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6532" y="191620"/>
            <a:ext cx="12173303" cy="1012889"/>
          </a:xfrm>
        </p:spPr>
        <p:txBody>
          <a:bodyPr/>
          <a:lstStyle/>
          <a:p>
            <a:r>
              <a:rPr lang="en-US" dirty="0" smtClean="0"/>
              <a:t>Annual leave carry over</a:t>
            </a:r>
            <a:endParaRPr lang="en-US" dirty="0"/>
          </a:p>
        </p:txBody>
      </p:sp>
      <p:pic>
        <p:nvPicPr>
          <p:cNvPr id="4" name="Picture 3" descr="sweden_flag"/>
          <p:cNvPicPr/>
          <p:nvPr/>
        </p:nvPicPr>
        <p:blipFill>
          <a:blip r:embed="rId3"/>
          <a:srcRect/>
          <a:stretch>
            <a:fillRect/>
          </a:stretch>
        </p:blipFill>
        <p:spPr bwMode="auto">
          <a:xfrm>
            <a:off x="1402165" y="2623502"/>
            <a:ext cx="2034381" cy="1198532"/>
          </a:xfrm>
          <a:prstGeom prst="rect">
            <a:avLst/>
          </a:prstGeom>
          <a:noFill/>
          <a:ln w="9525">
            <a:noFill/>
            <a:miter lim="800000"/>
            <a:headEnd/>
            <a:tailEnd/>
          </a:ln>
        </p:spPr>
      </p:pic>
      <p:sp>
        <p:nvSpPr>
          <p:cNvPr id="5" name="TextBox 4"/>
          <p:cNvSpPr txBox="1"/>
          <p:nvPr/>
        </p:nvSpPr>
        <p:spPr>
          <a:xfrm>
            <a:off x="1065651" y="4100013"/>
            <a:ext cx="3167855" cy="1077218"/>
          </a:xfrm>
          <a:prstGeom prst="rect">
            <a:avLst/>
          </a:prstGeom>
          <a:noFill/>
        </p:spPr>
        <p:txBody>
          <a:bodyPr wrap="none" rtlCol="0">
            <a:spAutoFit/>
          </a:bodyPr>
          <a:lstStyle/>
          <a:p>
            <a:r>
              <a:rPr lang="en-GB" sz="3200" b="1" dirty="0">
                <a:latin typeface="Arial" panose="020B0604020202020204" pitchFamily="34" charset="0"/>
                <a:cs typeface="Arial" panose="020B0604020202020204" pitchFamily="34" charset="0"/>
              </a:rPr>
              <a:t>5 days </a:t>
            </a:r>
            <a:r>
              <a:rPr lang="en-GB" sz="3200" b="1" dirty="0" smtClean="0">
                <a:latin typeface="Arial" panose="020B0604020202020204" pitchFamily="34" charset="0"/>
                <a:cs typeface="Arial" panose="020B0604020202020204" pitchFamily="34" charset="0"/>
              </a:rPr>
              <a:t>per year</a:t>
            </a:r>
          </a:p>
          <a:p>
            <a:pPr algn="ctr"/>
            <a:r>
              <a:rPr lang="en-GB" sz="3200" b="1" dirty="0" smtClean="0">
                <a:latin typeface="Arial" panose="020B0604020202020204" pitchFamily="34" charset="0"/>
                <a:cs typeface="Arial" panose="020B0604020202020204" pitchFamily="34" charset="0"/>
              </a:rPr>
              <a:t>Max 25 days</a:t>
            </a:r>
            <a:endParaRPr lang="en-US" b="1" dirty="0">
              <a:latin typeface="Arial" panose="020B0604020202020204" pitchFamily="34" charset="0"/>
              <a:cs typeface="Arial" panose="020B0604020202020204" pitchFamily="34" charset="0"/>
            </a:endParaRPr>
          </a:p>
        </p:txBody>
      </p:sp>
      <p:pic>
        <p:nvPicPr>
          <p:cNvPr id="6" name="Picture 5" descr="indiaflag">
            <a:hlinkClick r:id="rId4"/>
          </p:cNvPr>
          <p:cNvPicPr/>
          <p:nvPr/>
        </p:nvPicPr>
        <p:blipFill>
          <a:blip r:embed="rId5"/>
          <a:srcRect/>
          <a:stretch>
            <a:fillRect/>
          </a:stretch>
        </p:blipFill>
        <p:spPr bwMode="auto">
          <a:xfrm>
            <a:off x="4909344" y="6019800"/>
            <a:ext cx="1701006" cy="843280"/>
          </a:xfrm>
          <a:prstGeom prst="rect">
            <a:avLst/>
          </a:prstGeom>
          <a:noFill/>
          <a:ln w="9525">
            <a:noFill/>
            <a:miter lim="800000"/>
            <a:headEnd/>
            <a:tailEnd/>
          </a:ln>
        </p:spPr>
      </p:pic>
      <p:sp>
        <p:nvSpPr>
          <p:cNvPr id="7" name="TextBox 6"/>
          <p:cNvSpPr txBox="1"/>
          <p:nvPr/>
        </p:nvSpPr>
        <p:spPr>
          <a:xfrm>
            <a:off x="4724400" y="5372100"/>
            <a:ext cx="205740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India</a:t>
            </a:r>
            <a:endParaRPr lang="en-US" sz="3200" b="1" dirty="0">
              <a:latin typeface="Arial" panose="020B0604020202020204" pitchFamily="34" charset="0"/>
              <a:cs typeface="Arial" panose="020B0604020202020204" pitchFamily="34" charset="0"/>
            </a:endParaRPr>
          </a:p>
        </p:txBody>
      </p:sp>
      <p:sp>
        <p:nvSpPr>
          <p:cNvPr id="8" name="TextBox 7"/>
          <p:cNvSpPr txBox="1"/>
          <p:nvPr/>
        </p:nvSpPr>
        <p:spPr>
          <a:xfrm>
            <a:off x="4325678" y="7063224"/>
            <a:ext cx="3143809" cy="1077218"/>
          </a:xfrm>
          <a:prstGeom prst="rect">
            <a:avLst/>
          </a:prstGeom>
          <a:noFill/>
        </p:spPr>
        <p:txBody>
          <a:bodyPr wrap="none" rtlCol="0">
            <a:spAutoFit/>
          </a:bodyPr>
          <a:lstStyle/>
          <a:p>
            <a:r>
              <a:rPr lang="en-US" sz="3200" b="1" dirty="0" smtClean="0">
                <a:latin typeface="Arial" panose="020B0604020202020204" pitchFamily="34" charset="0"/>
                <a:cs typeface="Arial" panose="020B0604020202020204" pitchFamily="34" charset="0"/>
              </a:rPr>
              <a:t>3 times annual </a:t>
            </a:r>
          </a:p>
          <a:p>
            <a:pPr algn="ctr"/>
            <a:r>
              <a:rPr lang="en-US" sz="3200" b="1" dirty="0" smtClean="0">
                <a:latin typeface="Arial" panose="020B0604020202020204" pitchFamily="34" charset="0"/>
                <a:cs typeface="Arial" panose="020B0604020202020204" pitchFamily="34" charset="0"/>
              </a:rPr>
              <a:t>allowance</a:t>
            </a:r>
            <a:endParaRPr lang="en-US" sz="3200"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5122" y="2490620"/>
            <a:ext cx="2263581" cy="133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united-states-flag_2098_28950428-500x500">
            <a:hlinkClick r:id="rId7"/>
          </p:cNvPr>
          <p:cNvPicPr/>
          <p:nvPr/>
        </p:nvPicPr>
        <p:blipFill>
          <a:blip r:embed="rId8"/>
          <a:srcRect l="4828" t="14544" r="4828" b="14446"/>
          <a:stretch>
            <a:fillRect/>
          </a:stretch>
        </p:blipFill>
        <p:spPr bwMode="auto">
          <a:xfrm>
            <a:off x="11590032" y="5847837"/>
            <a:ext cx="2390791" cy="1215387"/>
          </a:xfrm>
          <a:prstGeom prst="rect">
            <a:avLst/>
          </a:prstGeom>
          <a:noFill/>
          <a:ln w="9525">
            <a:noFill/>
            <a:miter lim="800000"/>
            <a:headEnd/>
            <a:tailEnd/>
          </a:ln>
        </p:spPr>
      </p:pic>
      <p:sp>
        <p:nvSpPr>
          <p:cNvPr id="9" name="TextBox 8"/>
          <p:cNvSpPr txBox="1"/>
          <p:nvPr/>
        </p:nvSpPr>
        <p:spPr>
          <a:xfrm>
            <a:off x="8475662" y="1780059"/>
            <a:ext cx="2423041"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Mexico</a:t>
            </a:r>
            <a:endParaRPr lang="en-US" sz="3200" b="1" dirty="0">
              <a:latin typeface="Arial" panose="020B0604020202020204" pitchFamily="34" charset="0"/>
              <a:cs typeface="Arial" panose="020B0604020202020204" pitchFamily="34" charset="0"/>
            </a:endParaRPr>
          </a:p>
        </p:txBody>
      </p:sp>
      <p:sp>
        <p:nvSpPr>
          <p:cNvPr id="10" name="TextBox 9"/>
          <p:cNvSpPr txBox="1"/>
          <p:nvPr/>
        </p:nvSpPr>
        <p:spPr>
          <a:xfrm>
            <a:off x="12211310" y="5372099"/>
            <a:ext cx="1576035" cy="584775"/>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Japan</a:t>
            </a:r>
            <a:endParaRPr lang="en-US" sz="3200" b="1" dirty="0">
              <a:latin typeface="Arial" panose="020B0604020202020204" pitchFamily="34" charset="0"/>
              <a:cs typeface="Arial" panose="020B0604020202020204" pitchFamily="34" charset="0"/>
            </a:endParaRPr>
          </a:p>
        </p:txBody>
      </p:sp>
      <p:sp>
        <p:nvSpPr>
          <p:cNvPr id="11" name="TextBox 10"/>
          <p:cNvSpPr txBox="1"/>
          <p:nvPr/>
        </p:nvSpPr>
        <p:spPr>
          <a:xfrm>
            <a:off x="11590032" y="7050230"/>
            <a:ext cx="2818592" cy="584775"/>
          </a:xfrm>
          <a:prstGeom prst="rect">
            <a:avLst/>
          </a:prstGeom>
          <a:noFill/>
        </p:spPr>
        <p:txBody>
          <a:bodyPr wrap="none" rtlCol="0">
            <a:spAutoFit/>
          </a:bodyPr>
          <a:lstStyle/>
          <a:p>
            <a:r>
              <a:rPr lang="en-GB" sz="3200" b="1" dirty="0" smtClean="0"/>
              <a:t>Next </a:t>
            </a:r>
            <a:r>
              <a:rPr lang="en-GB" sz="3200" b="1" dirty="0"/>
              <a:t>leave year</a:t>
            </a:r>
            <a:endParaRPr lang="en-US" b="1" dirty="0"/>
          </a:p>
        </p:txBody>
      </p:sp>
      <p:sp>
        <p:nvSpPr>
          <p:cNvPr id="14" name="TextBox 13"/>
          <p:cNvSpPr txBox="1"/>
          <p:nvPr/>
        </p:nvSpPr>
        <p:spPr>
          <a:xfrm>
            <a:off x="8475662" y="3887816"/>
            <a:ext cx="2735044" cy="1077218"/>
          </a:xfrm>
          <a:prstGeom prst="rect">
            <a:avLst/>
          </a:prstGeom>
          <a:noFill/>
        </p:spPr>
        <p:txBody>
          <a:bodyPr wrap="none" rtlCol="0">
            <a:spAutoFit/>
          </a:bodyPr>
          <a:lstStyle/>
          <a:p>
            <a:pPr algn="ctr"/>
            <a:r>
              <a:rPr lang="en-GB" sz="3200" b="1" dirty="0">
                <a:latin typeface="Arial" panose="020B0604020202020204" pitchFamily="34" charset="0"/>
                <a:cs typeface="Arial" panose="020B0604020202020204" pitchFamily="34" charset="0"/>
              </a:rPr>
              <a:t>18 months </a:t>
            </a:r>
            <a:endParaRPr lang="en-GB" sz="3200" b="1" dirty="0" smtClean="0">
              <a:latin typeface="Arial" panose="020B0604020202020204" pitchFamily="34" charset="0"/>
              <a:cs typeface="Arial" panose="020B0604020202020204" pitchFamily="34" charset="0"/>
            </a:endParaRPr>
          </a:p>
          <a:p>
            <a:pPr algn="ctr"/>
            <a:r>
              <a:rPr lang="en-GB" sz="3200" b="1" dirty="0" smtClean="0">
                <a:latin typeface="Arial" panose="020B0604020202020204" pitchFamily="34" charset="0"/>
                <a:cs typeface="Arial" panose="020B0604020202020204" pitchFamily="34" charset="0"/>
              </a:rPr>
              <a:t>after </a:t>
            </a:r>
            <a:r>
              <a:rPr lang="en-GB" sz="3200" b="1" dirty="0">
                <a:latin typeface="Arial" panose="020B0604020202020204" pitchFamily="34" charset="0"/>
                <a:cs typeface="Arial" panose="020B0604020202020204" pitchFamily="34" charset="0"/>
              </a:rPr>
              <a:t>accrual </a:t>
            </a:r>
            <a:endParaRPr lang="en-US" b="1" dirty="0">
              <a:latin typeface="Arial" panose="020B0604020202020204" pitchFamily="34" charset="0"/>
              <a:cs typeface="Arial" panose="020B0604020202020204" pitchFamily="34" charset="0"/>
            </a:endParaRPr>
          </a:p>
        </p:txBody>
      </p:sp>
      <p:sp>
        <p:nvSpPr>
          <p:cNvPr id="13" name="TextBox 12"/>
          <p:cNvSpPr txBox="1"/>
          <p:nvPr/>
        </p:nvSpPr>
        <p:spPr>
          <a:xfrm>
            <a:off x="2957513" y="2364834"/>
            <a:ext cx="184731" cy="584775"/>
          </a:xfrm>
          <a:prstGeom prst="rect">
            <a:avLst/>
          </a:prstGeom>
          <a:noFill/>
        </p:spPr>
        <p:txBody>
          <a:bodyPr wrap="none" rtlCol="0">
            <a:spAutoFit/>
          </a:bodyPr>
          <a:lstStyle/>
          <a:p>
            <a:endParaRPr lang="en-US" dirty="0"/>
          </a:p>
        </p:txBody>
      </p:sp>
      <p:sp>
        <p:nvSpPr>
          <p:cNvPr id="15" name="TextBox 14"/>
          <p:cNvSpPr txBox="1"/>
          <p:nvPr/>
        </p:nvSpPr>
        <p:spPr>
          <a:xfrm>
            <a:off x="1669278" y="2003829"/>
            <a:ext cx="1733167" cy="584775"/>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Sweden</a:t>
            </a:r>
          </a:p>
        </p:txBody>
      </p:sp>
    </p:spTree>
    <p:extLst>
      <p:ext uri="{BB962C8B-B14F-4D97-AF65-F5344CB8AC3E}">
        <p14:creationId xmlns:p14="http://schemas.microsoft.com/office/powerpoint/2010/main" val="335447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500"/>
                                        <p:tgtEl>
                                          <p:spTgt spid="307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143" y="191620"/>
            <a:ext cx="11654971" cy="1012889"/>
          </a:xfrm>
        </p:spPr>
        <p:txBody>
          <a:bodyPr/>
          <a:lstStyle/>
          <a:p>
            <a:r>
              <a:rPr lang="en-US" dirty="0" smtClean="0"/>
              <a:t>Vacation bonus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31" y="2093472"/>
            <a:ext cx="3668259" cy="488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256" y="2233611"/>
            <a:ext cx="3193467" cy="488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255" y="6241455"/>
            <a:ext cx="1596734" cy="87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3989" y="6241454"/>
            <a:ext cx="1574483" cy="87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1421" y="3153455"/>
            <a:ext cx="1231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3527" y="2233612"/>
            <a:ext cx="3876190" cy="488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53422" y="5406430"/>
            <a:ext cx="12557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7418" y="4295157"/>
            <a:ext cx="762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49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9"/>
                                        </p:tgtEl>
                                        <p:attrNameLst>
                                          <p:attrName>style.visibility</p:attrName>
                                        </p:attrNameLst>
                                      </p:cBhvr>
                                      <p:to>
                                        <p:strVal val="visible"/>
                                      </p:to>
                                    </p:set>
                                    <p:anim calcmode="lin" valueType="num">
                                      <p:cBhvr additive="base">
                                        <p:cTn id="11" dur="500" fill="hold"/>
                                        <p:tgtEl>
                                          <p:spTgt spid="5129"/>
                                        </p:tgtEl>
                                        <p:attrNameLst>
                                          <p:attrName>ppt_x</p:attrName>
                                        </p:attrNameLst>
                                      </p:cBhvr>
                                      <p:tavLst>
                                        <p:tav tm="0">
                                          <p:val>
                                            <p:strVal val="#ppt_x"/>
                                          </p:val>
                                        </p:tav>
                                        <p:tav tm="100000">
                                          <p:val>
                                            <p:strVal val="#ppt_x"/>
                                          </p:val>
                                        </p:tav>
                                      </p:tavLst>
                                    </p:anim>
                                    <p:anim calcmode="lin" valueType="num">
                                      <p:cBhvr additive="base">
                                        <p:cTn id="12"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 calcmode="lin" valueType="num">
                                      <p:cBhvr additive="base">
                                        <p:cTn id="21" dur="500" fill="hold"/>
                                        <p:tgtEl>
                                          <p:spTgt spid="5122"/>
                                        </p:tgtEl>
                                        <p:attrNameLst>
                                          <p:attrName>ppt_x</p:attrName>
                                        </p:attrNameLst>
                                      </p:cBhvr>
                                      <p:tavLst>
                                        <p:tav tm="0">
                                          <p:val>
                                            <p:strVal val="#ppt_x"/>
                                          </p:val>
                                        </p:tav>
                                        <p:tav tm="100000">
                                          <p:val>
                                            <p:strVal val="#ppt_x"/>
                                          </p:val>
                                        </p:tav>
                                      </p:tavLst>
                                    </p:anim>
                                    <p:anim calcmode="lin" valueType="num">
                                      <p:cBhvr additive="base">
                                        <p:cTn id="22" dur="500" fill="hold"/>
                                        <p:tgtEl>
                                          <p:spTgt spid="51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anim calcmode="lin" valueType="num">
                                      <p:cBhvr additive="base">
                                        <p:cTn id="25" dur="500" fill="hold"/>
                                        <p:tgtEl>
                                          <p:spTgt spid="5124"/>
                                        </p:tgtEl>
                                        <p:attrNameLst>
                                          <p:attrName>ppt_x</p:attrName>
                                        </p:attrNameLst>
                                      </p:cBhvr>
                                      <p:tavLst>
                                        <p:tav tm="0">
                                          <p:val>
                                            <p:strVal val="#ppt_x"/>
                                          </p:val>
                                        </p:tav>
                                        <p:tav tm="100000">
                                          <p:val>
                                            <p:strVal val="#ppt_x"/>
                                          </p:val>
                                        </p:tav>
                                      </p:tavLst>
                                    </p:anim>
                                    <p:anim calcmode="lin" valueType="num">
                                      <p:cBhvr additive="base">
                                        <p:cTn id="26"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23"/>
                                        </p:tgtEl>
                                        <p:attrNameLst>
                                          <p:attrName>style.visibility</p:attrName>
                                        </p:attrNameLst>
                                      </p:cBhvr>
                                      <p:to>
                                        <p:strVal val="visible"/>
                                      </p:to>
                                    </p:set>
                                    <p:animEffect transition="in" filter="barn(inVertical)">
                                      <p:cBhvr>
                                        <p:cTn id="31" dur="500"/>
                                        <p:tgtEl>
                                          <p:spTgt spid="512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127"/>
                                        </p:tgtEl>
                                        <p:attrNameLst>
                                          <p:attrName>style.visibility</p:attrName>
                                        </p:attrNameLst>
                                      </p:cBhvr>
                                      <p:to>
                                        <p:strVal val="visible"/>
                                      </p:to>
                                    </p:set>
                                    <p:anim calcmode="lin" valueType="num">
                                      <p:cBhvr additive="base">
                                        <p:cTn id="36" dur="500" fill="hold"/>
                                        <p:tgtEl>
                                          <p:spTgt spid="5127"/>
                                        </p:tgtEl>
                                        <p:attrNameLst>
                                          <p:attrName>ppt_x</p:attrName>
                                        </p:attrNameLst>
                                      </p:cBhvr>
                                      <p:tavLst>
                                        <p:tav tm="0">
                                          <p:val>
                                            <p:strVal val="#ppt_x"/>
                                          </p:val>
                                        </p:tav>
                                        <p:tav tm="100000">
                                          <p:val>
                                            <p:strVal val="#ppt_x"/>
                                          </p:val>
                                        </p:tav>
                                      </p:tavLst>
                                    </p:anim>
                                    <p:anim calcmode="lin" valueType="num">
                                      <p:cBhvr additive="base">
                                        <p:cTn id="37" dur="500" fill="hold"/>
                                        <p:tgtEl>
                                          <p:spTgt spid="512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128"/>
                                        </p:tgtEl>
                                        <p:attrNameLst>
                                          <p:attrName>style.visibility</p:attrName>
                                        </p:attrNameLst>
                                      </p:cBhvr>
                                      <p:to>
                                        <p:strVal val="visible"/>
                                      </p:to>
                                    </p:set>
                                    <p:anim calcmode="lin" valueType="num">
                                      <p:cBhvr additive="base">
                                        <p:cTn id="40" dur="500" fill="hold"/>
                                        <p:tgtEl>
                                          <p:spTgt spid="5128"/>
                                        </p:tgtEl>
                                        <p:attrNameLst>
                                          <p:attrName>ppt_x</p:attrName>
                                        </p:attrNameLst>
                                      </p:cBhvr>
                                      <p:tavLst>
                                        <p:tav tm="0">
                                          <p:val>
                                            <p:strVal val="#ppt_x"/>
                                          </p:val>
                                        </p:tav>
                                        <p:tav tm="100000">
                                          <p:val>
                                            <p:strVal val="#ppt_x"/>
                                          </p:val>
                                        </p:tav>
                                      </p:tavLst>
                                    </p:anim>
                                    <p:anim calcmode="lin" valueType="num">
                                      <p:cBhvr additive="base">
                                        <p:cTn id="41"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79" y="191620"/>
            <a:ext cx="12173303" cy="1012889"/>
          </a:xfrm>
        </p:spPr>
        <p:txBody>
          <a:bodyPr/>
          <a:lstStyle/>
          <a:p>
            <a:pPr algn="ctr"/>
            <a:r>
              <a:rPr lang="en-US" dirty="0" smtClean="0"/>
              <a:t>Work / life balance</a:t>
            </a:r>
            <a:endParaRPr lang="en-US" dirty="0"/>
          </a:p>
        </p:txBody>
      </p:sp>
      <p:sp>
        <p:nvSpPr>
          <p:cNvPr id="3" name="Text Placeholder 2"/>
          <p:cNvSpPr>
            <a:spLocks noGrp="1"/>
          </p:cNvSpPr>
          <p:nvPr>
            <p:ph type="body" sz="quarter" idx="10"/>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6257587" cy="76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450" y="1604963"/>
            <a:ext cx="2698750" cy="315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1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901" y="5125793"/>
            <a:ext cx="2217690" cy="1938992"/>
          </a:xfrm>
          <a:prstGeom prst="rect">
            <a:avLst/>
          </a:prstGeom>
        </p:spPr>
        <p:txBody>
          <a:bodyPr wrap="square" anchor="t">
            <a:spAutoFit/>
          </a:bodyPr>
          <a:lstStyle/>
          <a:p>
            <a:r>
              <a:rPr lang="en-US" sz="2400" b="1" dirty="0" smtClean="0">
                <a:solidFill>
                  <a:srgbClr val="26408A"/>
                </a:solidFill>
                <a:latin typeface="Arial"/>
                <a:cs typeface="Arial"/>
              </a:rPr>
              <a:t>13.8% </a:t>
            </a:r>
            <a:r>
              <a:rPr lang="en-US" sz="2400" dirty="0" smtClean="0">
                <a:solidFill>
                  <a:schemeClr val="accent1"/>
                </a:solidFill>
                <a:latin typeface="Arial"/>
                <a:cs typeface="Arial"/>
              </a:rPr>
              <a:t>of salary goes towards social security, with no cap.</a:t>
            </a:r>
            <a:endParaRPr lang="en-US" sz="2000" dirty="0">
              <a:solidFill>
                <a:schemeClr val="accent1"/>
              </a:solidFill>
              <a:latin typeface="Arial"/>
              <a:cs typeface="Arial"/>
            </a:endParaRPr>
          </a:p>
        </p:txBody>
      </p:sp>
      <p:sp>
        <p:nvSpPr>
          <p:cNvPr id="11" name="Oval 10"/>
          <p:cNvSpPr/>
          <p:nvPr/>
        </p:nvSpPr>
        <p:spPr>
          <a:xfrm>
            <a:off x="8690874" y="2199560"/>
            <a:ext cx="2336643" cy="233664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Title 3"/>
          <p:cNvSpPr txBox="1">
            <a:spLocks/>
          </p:cNvSpPr>
          <p:nvPr/>
        </p:nvSpPr>
        <p:spPr>
          <a:xfrm>
            <a:off x="812879" y="191620"/>
            <a:ext cx="12173303" cy="1012889"/>
          </a:xfrm>
          <a:prstGeom prst="rect">
            <a:avLst/>
          </a:prstGeom>
        </p:spPr>
        <p:txBody>
          <a:bodyPr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endParaRPr lang="en-US" dirty="0"/>
          </a:p>
        </p:txBody>
      </p:sp>
      <p:sp>
        <p:nvSpPr>
          <p:cNvPr id="20" name="Rectangle 19"/>
          <p:cNvSpPr/>
          <p:nvPr/>
        </p:nvSpPr>
        <p:spPr>
          <a:xfrm>
            <a:off x="12401877" y="5125793"/>
            <a:ext cx="2989784" cy="1938992"/>
          </a:xfrm>
          <a:prstGeom prst="rect">
            <a:avLst/>
          </a:prstGeom>
        </p:spPr>
        <p:txBody>
          <a:bodyPr wrap="square" anchor="t">
            <a:spAutoFit/>
          </a:bodyPr>
          <a:lstStyle/>
          <a:p>
            <a:r>
              <a:rPr lang="en-US" sz="2400" dirty="0" smtClean="0">
                <a:solidFill>
                  <a:schemeClr val="accent1"/>
                </a:solidFill>
                <a:latin typeface="Arial"/>
                <a:cs typeface="Arial"/>
              </a:rPr>
              <a:t>Health &amp; safety obligations are required if you employ </a:t>
            </a:r>
            <a:r>
              <a:rPr lang="en-US" sz="2400" b="1" dirty="0" smtClean="0">
                <a:solidFill>
                  <a:srgbClr val="26408A"/>
                </a:solidFill>
                <a:latin typeface="Arial"/>
                <a:cs typeface="Arial"/>
              </a:rPr>
              <a:t>five or </a:t>
            </a:r>
          </a:p>
          <a:p>
            <a:r>
              <a:rPr lang="en-US" sz="2400" b="1" dirty="0" smtClean="0">
                <a:solidFill>
                  <a:srgbClr val="26408A"/>
                </a:solidFill>
                <a:latin typeface="Arial"/>
                <a:cs typeface="Arial"/>
              </a:rPr>
              <a:t>more</a:t>
            </a:r>
            <a:r>
              <a:rPr lang="en-US" sz="2400" dirty="0" smtClean="0">
                <a:solidFill>
                  <a:schemeClr val="accent1"/>
                </a:solidFill>
                <a:latin typeface="Arial"/>
                <a:cs typeface="Arial"/>
              </a:rPr>
              <a:t> in the UK.</a:t>
            </a:r>
            <a:endParaRPr lang="en-US" sz="2400" dirty="0">
              <a:solidFill>
                <a:schemeClr val="accent1"/>
              </a:solidFill>
              <a:latin typeface="Arial"/>
              <a:cs typeface="Arial"/>
            </a:endParaRPr>
          </a:p>
        </p:txBody>
      </p:sp>
      <p:sp>
        <p:nvSpPr>
          <p:cNvPr id="21" name="Oval 20"/>
          <p:cNvSpPr/>
          <p:nvPr/>
        </p:nvSpPr>
        <p:spPr>
          <a:xfrm>
            <a:off x="12418336" y="2266587"/>
            <a:ext cx="2336643" cy="233664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7" name="Picture 26" descr="5-icon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5775" y="2744461"/>
            <a:ext cx="1246840" cy="1246840"/>
          </a:xfrm>
          <a:prstGeom prst="rect">
            <a:avLst/>
          </a:prstGeom>
        </p:spPr>
      </p:pic>
      <p:grpSp>
        <p:nvGrpSpPr>
          <p:cNvPr id="4" name="Group 3"/>
          <p:cNvGrpSpPr/>
          <p:nvPr/>
        </p:nvGrpSpPr>
        <p:grpSpPr>
          <a:xfrm>
            <a:off x="1235948" y="2199560"/>
            <a:ext cx="2336643" cy="2336643"/>
            <a:chOff x="1235948" y="2199560"/>
            <a:chExt cx="2336643" cy="2336643"/>
          </a:xfrm>
        </p:grpSpPr>
        <p:sp>
          <p:nvSpPr>
            <p:cNvPr id="9" name="Oval 8"/>
            <p:cNvSpPr/>
            <p:nvPr/>
          </p:nvSpPr>
          <p:spPr>
            <a:xfrm>
              <a:off x="1235948" y="2199560"/>
              <a:ext cx="2336643" cy="233664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8" name="Picture 27" descr="8-ic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43869" y="2707481"/>
              <a:ext cx="1320800" cy="1320800"/>
            </a:xfrm>
            <a:prstGeom prst="rect">
              <a:avLst/>
            </a:prstGeom>
          </p:spPr>
        </p:pic>
      </p:grpSp>
      <p:grpSp>
        <p:nvGrpSpPr>
          <p:cNvPr id="3" name="Group 2"/>
          <p:cNvGrpSpPr/>
          <p:nvPr/>
        </p:nvGrpSpPr>
        <p:grpSpPr>
          <a:xfrm>
            <a:off x="4963411" y="2199560"/>
            <a:ext cx="2336643" cy="2336643"/>
            <a:chOff x="4963411" y="2199560"/>
            <a:chExt cx="2336643" cy="2336643"/>
          </a:xfrm>
        </p:grpSpPr>
        <p:sp>
          <p:nvSpPr>
            <p:cNvPr id="10" name="Oval 9"/>
            <p:cNvSpPr/>
            <p:nvPr/>
          </p:nvSpPr>
          <p:spPr>
            <a:xfrm>
              <a:off x="4963411" y="2199560"/>
              <a:ext cx="2336643" cy="233664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 name="Picture 14" descr="7-ico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70881" y="2707030"/>
              <a:ext cx="1321703" cy="1321703"/>
            </a:xfrm>
            <a:prstGeom prst="rect">
              <a:avLst/>
            </a:prstGeom>
          </p:spPr>
        </p:pic>
      </p:grpSp>
      <p:grpSp>
        <p:nvGrpSpPr>
          <p:cNvPr id="17" name="Group 16"/>
          <p:cNvGrpSpPr/>
          <p:nvPr/>
        </p:nvGrpSpPr>
        <p:grpSpPr>
          <a:xfrm>
            <a:off x="13112874" y="2961125"/>
            <a:ext cx="947567" cy="947567"/>
            <a:chOff x="2690341" y="4293136"/>
            <a:chExt cx="2031194" cy="2031194"/>
          </a:xfrm>
          <a:solidFill>
            <a:srgbClr val="30559E"/>
          </a:solidFill>
        </p:grpSpPr>
        <p:sp>
          <p:nvSpPr>
            <p:cNvPr id="19" name="Rectangle 18"/>
            <p:cNvSpPr/>
            <p:nvPr/>
          </p:nvSpPr>
          <p:spPr>
            <a:xfrm>
              <a:off x="2690341" y="4890134"/>
              <a:ext cx="2031194" cy="83719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16200000">
              <a:off x="2690341" y="4890134"/>
              <a:ext cx="2031194" cy="83719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p:cNvSpPr/>
          <p:nvPr/>
        </p:nvSpPr>
        <p:spPr>
          <a:xfrm>
            <a:off x="4884499" y="5125793"/>
            <a:ext cx="2789177" cy="1938992"/>
          </a:xfrm>
          <a:prstGeom prst="rect">
            <a:avLst/>
          </a:prstGeom>
        </p:spPr>
        <p:txBody>
          <a:bodyPr wrap="square" anchor="t">
            <a:spAutoFit/>
          </a:bodyPr>
          <a:lstStyle/>
          <a:p>
            <a:pPr lvl="0"/>
            <a:r>
              <a:rPr lang="en-US" sz="2400" b="1" dirty="0">
                <a:solidFill>
                  <a:srgbClr val="26408A"/>
                </a:solidFill>
                <a:latin typeface="Arial"/>
                <a:cs typeface="Arial"/>
              </a:rPr>
              <a:t>4</a:t>
            </a:r>
            <a:r>
              <a:rPr lang="en-US" sz="2400" b="1" dirty="0" smtClean="0">
                <a:solidFill>
                  <a:srgbClr val="26408A"/>
                </a:solidFill>
                <a:latin typeface="Arial"/>
                <a:cs typeface="Arial"/>
              </a:rPr>
              <a:t>% </a:t>
            </a:r>
            <a:r>
              <a:rPr lang="en-US" sz="2400" dirty="0">
                <a:solidFill>
                  <a:srgbClr val="203562"/>
                </a:solidFill>
                <a:latin typeface="Arial"/>
                <a:cs typeface="Arial"/>
              </a:rPr>
              <a:t>of salary is </a:t>
            </a:r>
            <a:r>
              <a:rPr lang="en-US" sz="2400" dirty="0" smtClean="0">
                <a:solidFill>
                  <a:srgbClr val="203562"/>
                </a:solidFill>
                <a:latin typeface="Arial"/>
                <a:cs typeface="Arial"/>
              </a:rPr>
              <a:t>contributed to a mandatory</a:t>
            </a:r>
            <a:endParaRPr lang="en-US" sz="2400" dirty="0">
              <a:solidFill>
                <a:srgbClr val="203562"/>
              </a:solidFill>
              <a:latin typeface="Arial"/>
              <a:cs typeface="Arial"/>
            </a:endParaRPr>
          </a:p>
          <a:p>
            <a:pPr lvl="0"/>
            <a:r>
              <a:rPr lang="en-US" sz="2400" dirty="0">
                <a:solidFill>
                  <a:srgbClr val="203562"/>
                </a:solidFill>
                <a:latin typeface="Arial"/>
                <a:cs typeface="Arial"/>
              </a:rPr>
              <a:t>p</a:t>
            </a:r>
            <a:r>
              <a:rPr lang="en-US" sz="2400" dirty="0" smtClean="0">
                <a:solidFill>
                  <a:srgbClr val="203562"/>
                </a:solidFill>
                <a:latin typeface="Arial"/>
                <a:cs typeface="Arial"/>
              </a:rPr>
              <a:t>ension and is </a:t>
            </a:r>
            <a:r>
              <a:rPr lang="en-US" sz="2400" dirty="0">
                <a:solidFill>
                  <a:srgbClr val="203562"/>
                </a:solidFill>
                <a:latin typeface="Arial"/>
                <a:cs typeface="Arial"/>
              </a:rPr>
              <a:t>planned to rise.</a:t>
            </a:r>
          </a:p>
        </p:txBody>
      </p:sp>
      <p:sp>
        <p:nvSpPr>
          <p:cNvPr id="25" name="Rectangle 24"/>
          <p:cNvSpPr/>
          <p:nvPr/>
        </p:nvSpPr>
        <p:spPr>
          <a:xfrm>
            <a:off x="8692324" y="5125793"/>
            <a:ext cx="3168479" cy="1938992"/>
          </a:xfrm>
          <a:prstGeom prst="rect">
            <a:avLst/>
          </a:prstGeom>
          <a:ln>
            <a:noFill/>
          </a:ln>
        </p:spPr>
        <p:txBody>
          <a:bodyPr wrap="square" anchor="t">
            <a:spAutoFit/>
          </a:bodyPr>
          <a:lstStyle/>
          <a:p>
            <a:r>
              <a:rPr lang="en-US" sz="2400" b="1" dirty="0">
                <a:solidFill>
                  <a:srgbClr val="26408A"/>
                </a:solidFill>
                <a:latin typeface="Arial"/>
                <a:cs typeface="Arial"/>
              </a:rPr>
              <a:t>$1,000 - $4,000</a:t>
            </a:r>
            <a:br>
              <a:rPr lang="en-US" sz="2400" b="1" dirty="0">
                <a:solidFill>
                  <a:srgbClr val="26408A"/>
                </a:solidFill>
                <a:latin typeface="Arial"/>
                <a:cs typeface="Arial"/>
              </a:rPr>
            </a:br>
            <a:r>
              <a:rPr lang="en-US" sz="2400" dirty="0" smtClean="0">
                <a:solidFill>
                  <a:srgbClr val="203562"/>
                </a:solidFill>
                <a:latin typeface="Arial"/>
                <a:cs typeface="Arial"/>
              </a:rPr>
              <a:t>per employee </a:t>
            </a:r>
            <a:r>
              <a:rPr lang="en-US" sz="2400" dirty="0" smtClean="0">
                <a:solidFill>
                  <a:schemeClr val="accent1"/>
                </a:solidFill>
                <a:latin typeface="Arial"/>
                <a:cs typeface="Arial"/>
              </a:rPr>
              <a:t>is </a:t>
            </a:r>
            <a:r>
              <a:rPr lang="en-US" sz="2400" dirty="0">
                <a:solidFill>
                  <a:schemeClr val="accent1"/>
                </a:solidFill>
                <a:latin typeface="Arial"/>
                <a:cs typeface="Arial"/>
              </a:rPr>
              <a:t>contributed towards employer’s liability.</a:t>
            </a:r>
          </a:p>
          <a:p>
            <a:endParaRPr lang="en-US" sz="2400" dirty="0">
              <a:solidFill>
                <a:schemeClr val="accent1"/>
              </a:solidFill>
              <a:latin typeface="Arial"/>
              <a:cs typeface="Arial"/>
            </a:endParaRPr>
          </a:p>
        </p:txBody>
      </p:sp>
      <p:sp>
        <p:nvSpPr>
          <p:cNvPr id="6" name="Title 5"/>
          <p:cNvSpPr>
            <a:spLocks noGrp="1"/>
          </p:cNvSpPr>
          <p:nvPr>
            <p:ph type="title"/>
          </p:nvPr>
        </p:nvSpPr>
        <p:spPr>
          <a:xfrm>
            <a:off x="4223657" y="191620"/>
            <a:ext cx="8762525" cy="1012889"/>
          </a:xfrm>
        </p:spPr>
        <p:txBody>
          <a:bodyPr>
            <a:normAutofit/>
          </a:bodyPr>
          <a:lstStyle/>
          <a:p>
            <a:r>
              <a:rPr lang="en-US" dirty="0"/>
              <a:t>UK: </a:t>
            </a:r>
            <a:r>
              <a:rPr lang="en-US" dirty="0" smtClean="0"/>
              <a:t>PERSONNEL</a:t>
            </a:r>
            <a:endParaRPr lang="en-US" dirty="0"/>
          </a:p>
        </p:txBody>
      </p:sp>
    </p:spTree>
    <p:extLst>
      <p:ext uri="{BB962C8B-B14F-4D97-AF65-F5344CB8AC3E}">
        <p14:creationId xmlns:p14="http://schemas.microsoft.com/office/powerpoint/2010/main" val="402997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5700" y="5140118"/>
            <a:ext cx="4291807" cy="2862322"/>
          </a:xfrm>
          <a:prstGeom prst="rect">
            <a:avLst/>
          </a:prstGeom>
        </p:spPr>
        <p:txBody>
          <a:bodyPr wrap="square" anchor="t">
            <a:spAutoFit/>
          </a:bodyPr>
          <a:lstStyle/>
          <a:p>
            <a:r>
              <a:rPr lang="en-US" sz="2400" b="1" dirty="0" smtClean="0">
                <a:solidFill>
                  <a:srgbClr val="26408A"/>
                </a:solidFill>
                <a:latin typeface="Arial"/>
                <a:cs typeface="Arial"/>
              </a:rPr>
              <a:t>40-45% </a:t>
            </a:r>
            <a:r>
              <a:rPr lang="en-US" sz="2400" dirty="0" smtClean="0">
                <a:solidFill>
                  <a:schemeClr val="accent1"/>
                </a:solidFill>
                <a:latin typeface="Arial"/>
                <a:cs typeface="Arial"/>
              </a:rPr>
              <a:t>of base salary is contributed to social security plus additional insurances</a:t>
            </a:r>
            <a:r>
              <a:rPr lang="en-US" sz="2400" dirty="0">
                <a:solidFill>
                  <a:schemeClr val="accent1"/>
                </a:solidFill>
                <a:latin typeface="Arial"/>
                <a:cs typeface="Arial"/>
              </a:rPr>
              <a:t> </a:t>
            </a:r>
            <a:r>
              <a:rPr lang="en-US" sz="2400" dirty="0" smtClean="0">
                <a:solidFill>
                  <a:schemeClr val="accent1"/>
                </a:solidFill>
                <a:latin typeface="Arial"/>
                <a:cs typeface="Arial"/>
              </a:rPr>
              <a:t>such as medical.</a:t>
            </a:r>
            <a:br>
              <a:rPr lang="en-US" sz="2400" dirty="0" smtClean="0">
                <a:solidFill>
                  <a:schemeClr val="accent1"/>
                </a:solidFill>
                <a:latin typeface="Arial"/>
                <a:cs typeface="Arial"/>
              </a:rPr>
            </a:br>
            <a:endParaRPr lang="en-US" sz="2400" dirty="0" smtClean="0">
              <a:solidFill>
                <a:schemeClr val="accent1"/>
              </a:solidFill>
              <a:latin typeface="Arial"/>
              <a:cs typeface="Arial"/>
            </a:endParaRPr>
          </a:p>
          <a:p>
            <a:pPr marL="342900" indent="-342900">
              <a:buSzPct val="130000"/>
              <a:buFont typeface="Arial"/>
              <a:buChar char="•"/>
            </a:pPr>
            <a:r>
              <a:rPr lang="en-US" sz="2000" dirty="0" smtClean="0">
                <a:solidFill>
                  <a:schemeClr val="accent1"/>
                </a:solidFill>
                <a:latin typeface="Arial"/>
                <a:cs typeface="Arial"/>
              </a:rPr>
              <a:t>These additional expenses may run up to $5000 per employee per year.</a:t>
            </a:r>
            <a:endParaRPr lang="en-US" sz="2000" dirty="0">
              <a:solidFill>
                <a:schemeClr val="accent1"/>
              </a:solidFill>
              <a:latin typeface="Arial"/>
              <a:cs typeface="Arial"/>
            </a:endParaRPr>
          </a:p>
        </p:txBody>
      </p:sp>
      <p:sp>
        <p:nvSpPr>
          <p:cNvPr id="9" name="Oval 8"/>
          <p:cNvSpPr/>
          <p:nvPr/>
        </p:nvSpPr>
        <p:spPr>
          <a:xfrm>
            <a:off x="1780381" y="1954212"/>
            <a:ext cx="2827338" cy="2827338"/>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Oval 9"/>
          <p:cNvSpPr/>
          <p:nvPr/>
        </p:nvSpPr>
        <p:spPr>
          <a:xfrm>
            <a:off x="6723856" y="1954212"/>
            <a:ext cx="2827338" cy="2827338"/>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p:cNvSpPr/>
          <p:nvPr/>
        </p:nvSpPr>
        <p:spPr>
          <a:xfrm>
            <a:off x="11298939" y="5140118"/>
            <a:ext cx="4093217" cy="1938992"/>
          </a:xfrm>
          <a:prstGeom prst="rect">
            <a:avLst/>
          </a:prstGeom>
        </p:spPr>
        <p:txBody>
          <a:bodyPr wrap="square" anchor="t">
            <a:spAutoFit/>
          </a:bodyPr>
          <a:lstStyle/>
          <a:p>
            <a:pPr>
              <a:buClr>
                <a:srgbClr val="26408A"/>
              </a:buClr>
              <a:buSzPct val="130000"/>
            </a:pPr>
            <a:r>
              <a:rPr lang="en-US" sz="2400" dirty="0" smtClean="0">
                <a:solidFill>
                  <a:schemeClr val="accent1"/>
                </a:solidFill>
                <a:latin typeface="Arial"/>
                <a:cs typeface="Arial"/>
              </a:rPr>
              <a:t>Discretionary </a:t>
            </a:r>
            <a:r>
              <a:rPr lang="en-US" sz="2400" b="1" dirty="0" smtClean="0">
                <a:solidFill>
                  <a:srgbClr val="203562"/>
                </a:solidFill>
                <a:latin typeface="Arial"/>
                <a:cs typeface="Arial"/>
              </a:rPr>
              <a:t>bonuses </a:t>
            </a:r>
            <a:r>
              <a:rPr lang="en-US" sz="2400" dirty="0" smtClean="0">
                <a:solidFill>
                  <a:srgbClr val="203562"/>
                </a:solidFill>
                <a:latin typeface="Arial"/>
                <a:cs typeface="Arial"/>
              </a:rPr>
              <a:t>given</a:t>
            </a:r>
            <a:r>
              <a:rPr lang="en-US" sz="2400" dirty="0" smtClean="0">
                <a:solidFill>
                  <a:schemeClr val="accent1"/>
                </a:solidFill>
                <a:latin typeface="Arial"/>
                <a:cs typeface="Arial"/>
              </a:rPr>
              <a:t> to high performing employees may become </a:t>
            </a:r>
            <a:r>
              <a:rPr lang="en-US" sz="2400" b="1" dirty="0" smtClean="0">
                <a:solidFill>
                  <a:srgbClr val="30559E"/>
                </a:solidFill>
                <a:latin typeface="Arial"/>
                <a:cs typeface="Arial"/>
              </a:rPr>
              <a:t>contractual</a:t>
            </a:r>
            <a:r>
              <a:rPr lang="en-US" sz="2400" dirty="0" smtClean="0">
                <a:solidFill>
                  <a:schemeClr val="accent1"/>
                </a:solidFill>
                <a:latin typeface="Arial"/>
                <a:cs typeface="Arial"/>
              </a:rPr>
              <a:t> based on perceived precedent.</a:t>
            </a:r>
            <a:endParaRPr lang="en-US" sz="2400" dirty="0">
              <a:solidFill>
                <a:schemeClr val="accent1"/>
              </a:solidFill>
              <a:latin typeface="Arial"/>
              <a:cs typeface="Arial"/>
            </a:endParaRPr>
          </a:p>
        </p:txBody>
      </p:sp>
      <p:sp>
        <p:nvSpPr>
          <p:cNvPr id="11" name="Oval 10"/>
          <p:cNvSpPr/>
          <p:nvPr/>
        </p:nvSpPr>
        <p:spPr>
          <a:xfrm>
            <a:off x="11667331" y="1954212"/>
            <a:ext cx="2827338" cy="2827338"/>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Title 3"/>
          <p:cNvSpPr txBox="1">
            <a:spLocks/>
          </p:cNvSpPr>
          <p:nvPr/>
        </p:nvSpPr>
        <p:spPr>
          <a:xfrm>
            <a:off x="812879" y="191620"/>
            <a:ext cx="12173303" cy="1012889"/>
          </a:xfrm>
          <a:prstGeom prst="rect">
            <a:avLst/>
          </a:prstGeom>
        </p:spPr>
        <p:txBody>
          <a:bodyPr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endParaRPr lang="en-US" dirty="0"/>
          </a:p>
        </p:txBody>
      </p:sp>
      <p:pic>
        <p:nvPicPr>
          <p:cNvPr id="19" name="Picture 18" descr="7-icon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4225" y="2324100"/>
            <a:ext cx="2006600" cy="2006600"/>
          </a:xfrm>
          <a:prstGeom prst="rect">
            <a:avLst/>
          </a:prstGeom>
        </p:spPr>
      </p:pic>
      <p:pic>
        <p:nvPicPr>
          <p:cNvPr id="21" name="Picture 20" descr="5-icon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4278" y="2538109"/>
            <a:ext cx="1659544" cy="1659544"/>
          </a:xfrm>
          <a:prstGeom prst="rect">
            <a:avLst/>
          </a:prstGeom>
        </p:spPr>
      </p:pic>
      <p:pic>
        <p:nvPicPr>
          <p:cNvPr id="13" name="Picture 12" descr="bonu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174530" y="2520657"/>
            <a:ext cx="1812941" cy="1694448"/>
          </a:xfrm>
          <a:prstGeom prst="rect">
            <a:avLst/>
          </a:prstGeom>
        </p:spPr>
      </p:pic>
      <p:sp>
        <p:nvSpPr>
          <p:cNvPr id="12" name="Rectangle 11"/>
          <p:cNvSpPr/>
          <p:nvPr/>
        </p:nvSpPr>
        <p:spPr>
          <a:xfrm>
            <a:off x="5932924" y="5140118"/>
            <a:ext cx="4493689" cy="2062103"/>
          </a:xfrm>
          <a:prstGeom prst="rect">
            <a:avLst/>
          </a:prstGeom>
        </p:spPr>
        <p:txBody>
          <a:bodyPr wrap="square" anchor="t">
            <a:spAutoFit/>
          </a:bodyPr>
          <a:lstStyle/>
          <a:p>
            <a:pPr lvl="0"/>
            <a:r>
              <a:rPr lang="en-US" sz="2400" dirty="0" smtClean="0">
                <a:solidFill>
                  <a:schemeClr val="accent1"/>
                </a:solidFill>
                <a:latin typeface="Arial"/>
                <a:cs typeface="Arial"/>
              </a:rPr>
              <a:t>Mandatory </a:t>
            </a:r>
            <a:r>
              <a:rPr lang="en-US" sz="2400" b="1" dirty="0" smtClean="0">
                <a:solidFill>
                  <a:srgbClr val="26408A"/>
                </a:solidFill>
                <a:latin typeface="Arial"/>
                <a:cs typeface="Arial"/>
              </a:rPr>
              <a:t>35-hour </a:t>
            </a:r>
            <a:r>
              <a:rPr lang="en-US" sz="2400" dirty="0" smtClean="0">
                <a:solidFill>
                  <a:schemeClr val="accent1"/>
                </a:solidFill>
                <a:latin typeface="Arial"/>
                <a:cs typeface="Arial"/>
              </a:rPr>
              <a:t>work week.</a:t>
            </a:r>
            <a:br>
              <a:rPr lang="en-US" sz="2400" dirty="0" smtClean="0">
                <a:solidFill>
                  <a:schemeClr val="accent1"/>
                </a:solidFill>
                <a:latin typeface="Arial"/>
                <a:cs typeface="Arial"/>
              </a:rPr>
            </a:br>
            <a:endParaRPr lang="en-US" sz="2400" dirty="0" smtClean="0">
              <a:solidFill>
                <a:schemeClr val="accent1"/>
              </a:solidFill>
              <a:latin typeface="Arial"/>
              <a:cs typeface="Arial"/>
            </a:endParaRPr>
          </a:p>
          <a:p>
            <a:pPr marL="342900" lvl="0" indent="-342900">
              <a:buClr>
                <a:srgbClr val="26408A"/>
              </a:buClr>
              <a:buSzPct val="130000"/>
              <a:buFont typeface="Arial"/>
              <a:buChar char="•"/>
            </a:pPr>
            <a:r>
              <a:rPr lang="en-US" sz="2000" dirty="0" smtClean="0">
                <a:solidFill>
                  <a:srgbClr val="203562"/>
                </a:solidFill>
                <a:latin typeface="Arial"/>
                <a:cs typeface="Arial"/>
              </a:rPr>
              <a:t>It is a requirement </a:t>
            </a:r>
            <a:r>
              <a:rPr lang="en-US" sz="2000" dirty="0">
                <a:solidFill>
                  <a:srgbClr val="203562"/>
                </a:solidFill>
                <a:latin typeface="Arial"/>
                <a:cs typeface="Arial"/>
              </a:rPr>
              <a:t>to monitor working time for all employees. </a:t>
            </a:r>
            <a:r>
              <a:rPr lang="en-US" sz="2000" dirty="0" smtClean="0">
                <a:solidFill>
                  <a:srgbClr val="203562"/>
                </a:solidFill>
                <a:latin typeface="Arial"/>
                <a:cs typeface="Arial"/>
              </a:rPr>
              <a:t>Working overtime </a:t>
            </a:r>
            <a:r>
              <a:rPr lang="en-US" sz="2000" dirty="0">
                <a:solidFill>
                  <a:srgbClr val="203562"/>
                </a:solidFill>
                <a:latin typeface="Arial"/>
                <a:cs typeface="Arial"/>
              </a:rPr>
              <a:t>usually requires additional compensation</a:t>
            </a:r>
            <a:r>
              <a:rPr lang="en-US" sz="2000" dirty="0" smtClean="0">
                <a:solidFill>
                  <a:srgbClr val="203562"/>
                </a:solidFill>
                <a:latin typeface="Arial"/>
                <a:cs typeface="Arial"/>
              </a:rPr>
              <a:t>.</a:t>
            </a:r>
            <a:endParaRPr lang="en-US" sz="2000" dirty="0">
              <a:solidFill>
                <a:srgbClr val="203562"/>
              </a:solidFill>
              <a:latin typeface="Arial"/>
              <a:cs typeface="Arial"/>
            </a:endParaRPr>
          </a:p>
        </p:txBody>
      </p:sp>
      <p:sp>
        <p:nvSpPr>
          <p:cNvPr id="4" name="Title 3"/>
          <p:cNvSpPr>
            <a:spLocks noGrp="1"/>
          </p:cNvSpPr>
          <p:nvPr>
            <p:ph type="title"/>
          </p:nvPr>
        </p:nvSpPr>
        <p:spPr>
          <a:xfrm>
            <a:off x="4223657" y="191620"/>
            <a:ext cx="8762525" cy="1012889"/>
          </a:xfrm>
        </p:spPr>
        <p:txBody>
          <a:bodyPr>
            <a:normAutofit/>
          </a:bodyPr>
          <a:lstStyle/>
          <a:p>
            <a:r>
              <a:rPr lang="en-US" dirty="0"/>
              <a:t>FRANCE: </a:t>
            </a:r>
            <a:r>
              <a:rPr lang="en-US" dirty="0" smtClean="0"/>
              <a:t>PERSONNEL</a:t>
            </a:r>
            <a:endParaRPr lang="en-US" dirty="0"/>
          </a:p>
        </p:txBody>
      </p:sp>
    </p:spTree>
    <p:extLst>
      <p:ext uri="{BB962C8B-B14F-4D97-AF65-F5344CB8AC3E}">
        <p14:creationId xmlns:p14="http://schemas.microsoft.com/office/powerpoint/2010/main" val="151276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rotWithShape="1">
          <a:blip r:embed="rId2">
            <a:extLst>
              <a:ext uri="{28A0092B-C50C-407E-A947-70E740481C1C}">
                <a14:useLocalDpi xmlns:a14="http://schemas.microsoft.com/office/drawing/2010/main" val="0"/>
              </a:ext>
            </a:extLst>
          </a:blip>
          <a:srcRect l="10256"/>
          <a:stretch/>
        </p:blipFill>
        <p:spPr bwMode="auto">
          <a:xfrm>
            <a:off x="0" y="0"/>
            <a:ext cx="1630769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16257588" cy="9144000"/>
          </a:xfrm>
          <a:prstGeom prst="rect">
            <a:avLst/>
          </a:prstGeom>
          <a:gradFill flip="none" rotWithShape="1">
            <a:gsLst>
              <a:gs pos="0">
                <a:schemeClr val="tx1"/>
              </a:gs>
              <a:gs pos="100000">
                <a:schemeClr val="tx1">
                  <a:alpha val="0"/>
                </a:schemeClr>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3"/>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4"/>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sp>
        <p:nvSpPr>
          <p:cNvPr id="18436" name="Text Placeholder 1"/>
          <p:cNvSpPr>
            <a:spLocks noGrp="1"/>
          </p:cNvSpPr>
          <p:nvPr>
            <p:ph type="body" sz="quarter" idx="14"/>
          </p:nvPr>
        </p:nvSpPr>
        <p:spPr>
          <a:xfrm>
            <a:off x="2327275" y="4405313"/>
            <a:ext cx="11236325" cy="792162"/>
          </a:xfrm>
        </p:spPr>
        <p:txBody>
          <a:bodyPr/>
          <a:lstStyle/>
          <a:p>
            <a:r>
              <a:rPr lang="en-US" altLang="en-US" sz="3200" dirty="0">
                <a:solidFill>
                  <a:schemeClr val="bg1"/>
                </a:solidFill>
                <a:latin typeface="Arial" pitchFamily="34" charset="0"/>
                <a:cs typeface="Arial" pitchFamily="34" charset="0"/>
              </a:rPr>
              <a:t>CALL IT THE RIP VAN WINKEL SYNDROME, BUT WHILE BUSINESSES IN THE WEST HAVE BEEN MORE PROVINCIAL THAN NECESSARY, THE WORLD HAS CHANGED—IN MANY SURPRISING WAYS…</a:t>
            </a:r>
          </a:p>
          <a:p>
            <a:pPr eaLnBrk="1" hangingPunct="1"/>
            <a:endParaRPr lang="en-US" altLang="en-US" sz="3200" dirty="0" smtClean="0">
              <a:solidFill>
                <a:schemeClr val="bg1"/>
              </a:solidFill>
              <a:latin typeface="Arial" pitchFamily="34" charset="0"/>
              <a:cs typeface="Arial" pitchFamily="34" charset="0"/>
            </a:endParaRPr>
          </a:p>
        </p:txBody>
      </p:sp>
      <p:sp>
        <p:nvSpPr>
          <p:cNvPr id="4" name="Title 3"/>
          <p:cNvSpPr>
            <a:spLocks noGrp="1"/>
          </p:cNvSpPr>
          <p:nvPr>
            <p:ph type="title"/>
          </p:nvPr>
        </p:nvSpPr>
        <p:spPr>
          <a:xfrm>
            <a:off x="2065402" y="1494795"/>
            <a:ext cx="12172950" cy="1012825"/>
          </a:xfrm>
        </p:spPr>
        <p:txBody>
          <a:bodyPr rtlCol="0">
            <a:normAutofit/>
          </a:bodyPr>
          <a:lstStyle/>
          <a:p>
            <a:pPr defTabSz="812810" eaLnBrk="1" fontAlgn="auto" hangingPunct="1">
              <a:spcAft>
                <a:spcPts val="0"/>
              </a:spcAft>
              <a:defRPr/>
            </a:pPr>
            <a:r>
              <a:rPr lang="en-US" sz="4400" dirty="0" smtClean="0">
                <a:solidFill>
                  <a:schemeClr val="bg1"/>
                </a:solidFill>
                <a:ea typeface="+mj-ea"/>
              </a:rPr>
              <a:t>Winning globally</a:t>
            </a:r>
            <a:endParaRPr lang="en-US" sz="4400" dirty="0">
              <a:solidFill>
                <a:schemeClr val="bg1"/>
              </a:solidFill>
              <a:ea typeface="+mj-ea"/>
            </a:endParaRPr>
          </a:p>
        </p:txBody>
      </p:sp>
    </p:spTree>
    <p:extLst>
      <p:ext uri="{BB962C8B-B14F-4D97-AF65-F5344CB8AC3E}">
        <p14:creationId xmlns:p14="http://schemas.microsoft.com/office/powerpoint/2010/main" val="616746103"/>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p:cNvSpPr txBox="1">
            <a:spLocks/>
          </p:cNvSpPr>
          <p:nvPr/>
        </p:nvSpPr>
        <p:spPr>
          <a:xfrm>
            <a:off x="812879" y="191620"/>
            <a:ext cx="12173303" cy="1012889"/>
          </a:xfrm>
          <a:prstGeom prst="rect">
            <a:avLst/>
          </a:prstGeom>
        </p:spPr>
        <p:txBody>
          <a:bodyPr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endParaRPr lang="en-US" dirty="0"/>
          </a:p>
        </p:txBody>
      </p:sp>
      <p:grpSp>
        <p:nvGrpSpPr>
          <p:cNvPr id="22" name="Group 21"/>
          <p:cNvGrpSpPr/>
          <p:nvPr/>
        </p:nvGrpSpPr>
        <p:grpSpPr>
          <a:xfrm>
            <a:off x="1074880" y="2374624"/>
            <a:ext cx="9045308" cy="1296715"/>
            <a:chOff x="5749484" y="2031441"/>
            <a:chExt cx="9163422" cy="1598578"/>
          </a:xfrm>
        </p:grpSpPr>
        <p:sp>
          <p:nvSpPr>
            <p:cNvPr id="23" name="Rectangle 22"/>
            <p:cNvSpPr/>
            <p:nvPr/>
          </p:nvSpPr>
          <p:spPr>
            <a:xfrm>
              <a:off x="5749484" y="2031441"/>
              <a:ext cx="9163422" cy="1598578"/>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tIns="36000" rtlCol="0" anchor="t"/>
            <a:lstStyle/>
            <a:p>
              <a:pPr algn="ctr"/>
              <a:endParaRPr lang="en-US" sz="2000" dirty="0"/>
            </a:p>
          </p:txBody>
        </p:sp>
        <p:sp>
          <p:nvSpPr>
            <p:cNvPr id="24" name="Rectangle 23"/>
            <p:cNvSpPr/>
            <p:nvPr/>
          </p:nvSpPr>
          <p:spPr>
            <a:xfrm>
              <a:off x="6007435" y="2333304"/>
              <a:ext cx="8752456" cy="954107"/>
            </a:xfrm>
            <a:prstGeom prst="rect">
              <a:avLst/>
            </a:prstGeom>
          </p:spPr>
          <p:txBody>
            <a:bodyPr wrap="square">
              <a:spAutoFit/>
            </a:bodyPr>
            <a:lstStyle/>
            <a:p>
              <a:pPr lvl="0"/>
              <a:r>
                <a:rPr lang="en-US" sz="2800" dirty="0" smtClean="0">
                  <a:solidFill>
                    <a:schemeClr val="accent1"/>
                  </a:solidFill>
                  <a:latin typeface="Arial"/>
                  <a:cs typeface="Arial"/>
                </a:rPr>
                <a:t>There is less pressure to provide </a:t>
              </a:r>
              <a:r>
                <a:rPr lang="en-US" sz="2800" b="1" dirty="0" smtClean="0">
                  <a:solidFill>
                    <a:srgbClr val="203562"/>
                  </a:solidFill>
                  <a:latin typeface="Arial"/>
                  <a:cs typeface="Arial"/>
                </a:rPr>
                <a:t>expensive benefits </a:t>
              </a:r>
              <a:r>
                <a:rPr lang="en-US" sz="2800" dirty="0" smtClean="0">
                  <a:solidFill>
                    <a:schemeClr val="accent1"/>
                  </a:solidFill>
                  <a:latin typeface="Arial"/>
                  <a:cs typeface="Arial"/>
                </a:rPr>
                <a:t>in Mexico, due to</a:t>
              </a:r>
              <a:r>
                <a:rPr lang="en-US" sz="2800" dirty="0">
                  <a:solidFill>
                    <a:schemeClr val="accent1"/>
                  </a:solidFill>
                  <a:latin typeface="Arial"/>
                  <a:cs typeface="Arial"/>
                </a:rPr>
                <a:t> </a:t>
              </a:r>
              <a:r>
                <a:rPr lang="en-US" sz="2800" dirty="0" smtClean="0">
                  <a:solidFill>
                    <a:schemeClr val="accent1"/>
                  </a:solidFill>
                  <a:latin typeface="Arial"/>
                  <a:cs typeface="Arial"/>
                </a:rPr>
                <a:t>weaker private sector unions.</a:t>
              </a:r>
            </a:p>
          </p:txBody>
        </p:sp>
      </p:grpSp>
      <p:sp>
        <p:nvSpPr>
          <p:cNvPr id="28" name="Oval 27"/>
          <p:cNvSpPr/>
          <p:nvPr/>
        </p:nvSpPr>
        <p:spPr>
          <a:xfrm>
            <a:off x="12401870" y="1608451"/>
            <a:ext cx="2968256" cy="2734949"/>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descr="8-icon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18208" y="1804261"/>
            <a:ext cx="2135580" cy="2135580"/>
          </a:xfrm>
          <a:prstGeom prst="rect">
            <a:avLst/>
          </a:prstGeom>
        </p:spPr>
      </p:pic>
      <p:grpSp>
        <p:nvGrpSpPr>
          <p:cNvPr id="11" name="Group 10"/>
          <p:cNvGrpSpPr/>
          <p:nvPr/>
        </p:nvGrpSpPr>
        <p:grpSpPr>
          <a:xfrm>
            <a:off x="956766" y="3891239"/>
            <a:ext cx="9163422" cy="1435461"/>
            <a:chOff x="5749484" y="2031441"/>
            <a:chExt cx="9163422" cy="1435461"/>
          </a:xfrm>
        </p:grpSpPr>
        <p:sp>
          <p:nvSpPr>
            <p:cNvPr id="12" name="Rectangle 11"/>
            <p:cNvSpPr/>
            <p:nvPr/>
          </p:nvSpPr>
          <p:spPr>
            <a:xfrm>
              <a:off x="5749484" y="2031441"/>
              <a:ext cx="9163422" cy="1435461"/>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tIns="36000" rtlCol="0" anchor="t"/>
            <a:lstStyle/>
            <a:p>
              <a:pPr algn="ctr"/>
              <a:endParaRPr lang="en-US" sz="2000" dirty="0"/>
            </a:p>
          </p:txBody>
        </p:sp>
        <p:sp>
          <p:nvSpPr>
            <p:cNvPr id="14" name="Rectangle 13"/>
            <p:cNvSpPr/>
            <p:nvPr/>
          </p:nvSpPr>
          <p:spPr>
            <a:xfrm>
              <a:off x="5943297" y="2245770"/>
              <a:ext cx="8698803" cy="954107"/>
            </a:xfrm>
            <a:prstGeom prst="rect">
              <a:avLst/>
            </a:prstGeom>
          </p:spPr>
          <p:txBody>
            <a:bodyPr wrap="square">
              <a:spAutoFit/>
            </a:bodyPr>
            <a:lstStyle/>
            <a:p>
              <a:pPr lvl="0"/>
              <a:r>
                <a:rPr lang="en-US" sz="2800" dirty="0">
                  <a:solidFill>
                    <a:schemeClr val="accent1"/>
                  </a:solidFill>
                  <a:latin typeface="Arial"/>
                  <a:cs typeface="Arial"/>
                </a:rPr>
                <a:t>You are expected to offer </a:t>
              </a:r>
              <a:r>
                <a:rPr lang="en-US" sz="2800" b="1" dirty="0">
                  <a:solidFill>
                    <a:srgbClr val="30559E"/>
                  </a:solidFill>
                  <a:latin typeface="Arial"/>
                  <a:cs typeface="Arial"/>
                </a:rPr>
                <a:t>10%</a:t>
              </a:r>
              <a:r>
                <a:rPr lang="en-US" sz="2800" dirty="0">
                  <a:solidFill>
                    <a:schemeClr val="accent1"/>
                  </a:solidFill>
                  <a:latin typeface="Arial"/>
                  <a:cs typeface="Arial"/>
                </a:rPr>
                <a:t> of </a:t>
              </a:r>
              <a:r>
                <a:rPr lang="en-US" sz="2800" b="1" dirty="0">
                  <a:solidFill>
                    <a:schemeClr val="accent1"/>
                  </a:solidFill>
                  <a:latin typeface="Arial"/>
                  <a:cs typeface="Arial"/>
                </a:rPr>
                <a:t>annual Mexico entity profit </a:t>
              </a:r>
              <a:r>
                <a:rPr lang="en-US" sz="2800" dirty="0">
                  <a:solidFill>
                    <a:schemeClr val="accent1"/>
                  </a:solidFill>
                  <a:latin typeface="Arial"/>
                  <a:cs typeface="Arial"/>
                </a:rPr>
                <a:t>towards employee profit sharing.</a:t>
              </a:r>
            </a:p>
          </p:txBody>
        </p:sp>
      </p:grpSp>
      <p:sp>
        <p:nvSpPr>
          <p:cNvPr id="15" name="Rectangle 14"/>
          <p:cNvSpPr/>
          <p:nvPr/>
        </p:nvSpPr>
        <p:spPr>
          <a:xfrm>
            <a:off x="956766" y="5682398"/>
            <a:ext cx="9163422" cy="699067"/>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tIns="36000" rtlCol="0" anchor="t"/>
          <a:lstStyle/>
          <a:p>
            <a:pPr algn="ctr"/>
            <a:endParaRPr lang="en-US" sz="2800" dirty="0"/>
          </a:p>
        </p:txBody>
      </p:sp>
      <p:sp>
        <p:nvSpPr>
          <p:cNvPr id="17" name="Oval 16"/>
          <p:cNvSpPr/>
          <p:nvPr/>
        </p:nvSpPr>
        <p:spPr>
          <a:xfrm>
            <a:off x="12510002" y="4608967"/>
            <a:ext cx="2860124" cy="284593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8" name="Group 17"/>
          <p:cNvGrpSpPr/>
          <p:nvPr/>
        </p:nvGrpSpPr>
        <p:grpSpPr>
          <a:xfrm>
            <a:off x="13195260" y="5246706"/>
            <a:ext cx="1489608" cy="1609199"/>
            <a:chOff x="10612582" y="2992992"/>
            <a:chExt cx="2673901" cy="2673901"/>
          </a:xfrm>
        </p:grpSpPr>
        <p:sp>
          <p:nvSpPr>
            <p:cNvPr id="19" name="Rectangle 18"/>
            <p:cNvSpPr/>
            <p:nvPr/>
          </p:nvSpPr>
          <p:spPr>
            <a:xfrm>
              <a:off x="10612582" y="3778892"/>
              <a:ext cx="2673901" cy="1102101"/>
            </a:xfrm>
            <a:prstGeom prst="rect">
              <a:avLst/>
            </a:prstGeom>
            <a:solidFill>
              <a:srgbClr val="3055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16200000">
              <a:off x="10612582" y="3778892"/>
              <a:ext cx="2673901" cy="1102101"/>
            </a:xfrm>
            <a:prstGeom prst="rect">
              <a:avLst/>
            </a:prstGeom>
            <a:solidFill>
              <a:srgbClr val="3055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1214717" y="5770321"/>
            <a:ext cx="7577715" cy="523220"/>
          </a:xfrm>
          <a:prstGeom prst="rect">
            <a:avLst/>
          </a:prstGeom>
        </p:spPr>
        <p:txBody>
          <a:bodyPr wrap="none">
            <a:spAutoFit/>
          </a:bodyPr>
          <a:lstStyle/>
          <a:p>
            <a:pPr lvl="0" algn="ctr"/>
            <a:r>
              <a:rPr lang="en-US" sz="2800" dirty="0">
                <a:solidFill>
                  <a:srgbClr val="203562"/>
                </a:solidFill>
                <a:latin typeface="Arial"/>
                <a:cs typeface="Arial"/>
              </a:rPr>
              <a:t>Mexico has an excellent </a:t>
            </a:r>
            <a:r>
              <a:rPr lang="en-US" sz="2800" b="1" dirty="0">
                <a:solidFill>
                  <a:srgbClr val="30559E"/>
                </a:solidFill>
                <a:latin typeface="Arial"/>
                <a:cs typeface="Arial"/>
              </a:rPr>
              <a:t>public health </a:t>
            </a:r>
            <a:r>
              <a:rPr lang="en-US" sz="2800" dirty="0">
                <a:solidFill>
                  <a:srgbClr val="203562"/>
                </a:solidFill>
                <a:latin typeface="Arial"/>
                <a:cs typeface="Arial"/>
              </a:rPr>
              <a:t>system</a:t>
            </a:r>
            <a:endParaRPr lang="en-US" sz="2800" dirty="0">
              <a:solidFill>
                <a:prstClr val="white"/>
              </a:solidFill>
            </a:endParaRPr>
          </a:p>
        </p:txBody>
      </p:sp>
      <p:sp>
        <p:nvSpPr>
          <p:cNvPr id="5" name="Title 4"/>
          <p:cNvSpPr>
            <a:spLocks noGrp="1"/>
          </p:cNvSpPr>
          <p:nvPr>
            <p:ph type="title"/>
          </p:nvPr>
        </p:nvSpPr>
        <p:spPr>
          <a:xfrm>
            <a:off x="5990773" y="189842"/>
            <a:ext cx="8660925" cy="1012889"/>
          </a:xfrm>
        </p:spPr>
        <p:txBody>
          <a:bodyPr>
            <a:normAutofit/>
          </a:bodyPr>
          <a:lstStyle/>
          <a:p>
            <a:r>
              <a:rPr lang="en-US" dirty="0"/>
              <a:t>MEXICO: </a:t>
            </a:r>
            <a:r>
              <a:rPr lang="en-US" dirty="0" smtClean="0"/>
              <a:t>PERSONNEL</a:t>
            </a:r>
            <a:endParaRPr lang="en-US" dirty="0"/>
          </a:p>
        </p:txBody>
      </p:sp>
    </p:spTree>
    <p:extLst>
      <p:ext uri="{BB962C8B-B14F-4D97-AF65-F5344CB8AC3E}">
        <p14:creationId xmlns:p14="http://schemas.microsoft.com/office/powerpoint/2010/main" val="196939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2" name="Text Placeholder 1"/>
          <p:cNvSpPr>
            <a:spLocks noGrp="1"/>
          </p:cNvSpPr>
          <p:nvPr>
            <p:ph type="body" sz="quarter" idx="4294967295"/>
          </p:nvPr>
        </p:nvSpPr>
        <p:spPr>
          <a:xfrm>
            <a:off x="0" y="4084638"/>
            <a:ext cx="16257588" cy="792162"/>
          </a:xfrm>
          <a:prstGeom prst="rect">
            <a:avLst/>
          </a:prstGeom>
        </p:spPr>
        <p:txBody>
          <a:bodyPr>
            <a:noAutofit/>
          </a:bodyPr>
          <a:lstStyle/>
          <a:p>
            <a:pPr marL="0" indent="0" algn="ctr">
              <a:buNone/>
            </a:pPr>
            <a:r>
              <a:rPr lang="en-US" sz="4800" b="1" dirty="0" smtClean="0">
                <a:solidFill>
                  <a:schemeClr val="accent1"/>
                </a:solidFill>
              </a:rPr>
              <a:t>QUIZ </a:t>
            </a:r>
            <a:r>
              <a:rPr lang="en-US" sz="4800" b="1" dirty="0">
                <a:solidFill>
                  <a:schemeClr val="accent1"/>
                </a:solidFill>
              </a:rPr>
              <a:t>ANSWERS</a:t>
            </a:r>
          </a:p>
        </p:txBody>
      </p:sp>
    </p:spTree>
    <p:extLst>
      <p:ext uri="{BB962C8B-B14F-4D97-AF65-F5344CB8AC3E}">
        <p14:creationId xmlns:p14="http://schemas.microsoft.com/office/powerpoint/2010/main" val="19549894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Hidden Cost </a:t>
            </a:r>
            <a:r>
              <a:rPr lang="en-US" dirty="0" smtClean="0"/>
              <a:t>1	</a:t>
            </a:r>
            <a:endParaRPr lang="en-US" dirty="0"/>
          </a:p>
        </p:txBody>
      </p:sp>
      <p:sp>
        <p:nvSpPr>
          <p:cNvPr id="3" name="Subtitle 2"/>
          <p:cNvSpPr>
            <a:spLocks noGrp="1"/>
          </p:cNvSpPr>
          <p:nvPr>
            <p:ph type="subTitle" idx="1"/>
          </p:nvPr>
        </p:nvSpPr>
        <p:spPr/>
        <p:txBody>
          <a:bodyPr>
            <a:normAutofit/>
          </a:bodyPr>
          <a:lstStyle/>
          <a:p>
            <a:r>
              <a:rPr lang="en-US" dirty="0" smtClean="0"/>
              <a:t>Which of these statements is </a:t>
            </a:r>
            <a:r>
              <a:rPr lang="en-US" b="1" i="1" u="sng" dirty="0" smtClean="0"/>
              <a:t>NOT</a:t>
            </a:r>
            <a:r>
              <a:rPr lang="en-US" dirty="0" smtClean="0"/>
              <a:t> true.</a:t>
            </a:r>
            <a:endParaRPr lang="en-US" dirty="0"/>
          </a:p>
        </p:txBody>
      </p:sp>
      <p:sp>
        <p:nvSpPr>
          <p:cNvPr id="4" name="Content Placeholder 3"/>
          <p:cNvSpPr>
            <a:spLocks noGrp="1"/>
          </p:cNvSpPr>
          <p:nvPr>
            <p:ph sz="quarter" idx="10"/>
          </p:nvPr>
        </p:nvSpPr>
        <p:spPr/>
        <p:txBody>
          <a:bodyPr>
            <a:normAutofit/>
          </a:bodyPr>
          <a:lstStyle/>
          <a:p>
            <a:pPr marL="457200" indent="-457200">
              <a:buFont typeface="+mj-lt"/>
              <a:buAutoNum type="alphaUcPeriod"/>
            </a:pPr>
            <a:r>
              <a:rPr lang="en-US" sz="3600" dirty="0" smtClean="0"/>
              <a:t>In parts of Germany there is a “Church Tax” that employers MUST pay – which helps to fund the churches.</a:t>
            </a:r>
          </a:p>
          <a:p>
            <a:pPr marL="457200" indent="-457200">
              <a:buFont typeface="+mj-lt"/>
              <a:buAutoNum type="alphaUcPeriod"/>
            </a:pPr>
            <a:r>
              <a:rPr lang="en-US" sz="3600" dirty="0" smtClean="0"/>
              <a:t>In Mexico there is a Halloween Bonus – of an extra days pay to everyone that works on that day.</a:t>
            </a:r>
          </a:p>
          <a:p>
            <a:pPr marL="457200" indent="-457200">
              <a:buFont typeface="+mj-lt"/>
              <a:buAutoNum type="alphaUcPeriod"/>
            </a:pPr>
            <a:r>
              <a:rPr lang="en-US" sz="3600" dirty="0" smtClean="0"/>
              <a:t>In the Philippines EVERY employee is entitled to a 50Kg sack of rice per month (or the monetary equivalent). </a:t>
            </a:r>
            <a:endParaRPr lang="en-US" sz="3600" dirty="0"/>
          </a:p>
        </p:txBody>
      </p:sp>
    </p:spTree>
    <p:extLst>
      <p:ext uri="{BB962C8B-B14F-4D97-AF65-F5344CB8AC3E}">
        <p14:creationId xmlns:p14="http://schemas.microsoft.com/office/powerpoint/2010/main" val="5047158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a:t>
            </a:r>
            <a:endParaRPr lang="en-US" dirty="0"/>
          </a:p>
        </p:txBody>
      </p:sp>
      <p:sp>
        <p:nvSpPr>
          <p:cNvPr id="3" name="Text Placeholder 2"/>
          <p:cNvSpPr>
            <a:spLocks noGrp="1"/>
          </p:cNvSpPr>
          <p:nvPr>
            <p:ph type="body" sz="quarter" idx="10"/>
          </p:nvPr>
        </p:nvSpPr>
        <p:spPr/>
        <p:txBody>
          <a:bodyPr/>
          <a:lstStyle/>
          <a:p>
            <a:pPr marL="457200" indent="-457200">
              <a:buFont typeface="+mj-lt"/>
              <a:buAutoNum type="alphaUcPeriod"/>
            </a:pPr>
            <a:r>
              <a:rPr lang="en-US" sz="3600" dirty="0">
                <a:solidFill>
                  <a:srgbClr val="3E69B0"/>
                </a:solidFill>
              </a:rPr>
              <a:t>In parts of Germany there is a “Church Tax” that employers MUST pay – which helps to fund the churches.</a:t>
            </a:r>
          </a:p>
          <a:p>
            <a:pPr marL="457200" indent="-457200">
              <a:buFont typeface="+mj-lt"/>
              <a:buAutoNum type="alphaUcPeriod"/>
            </a:pPr>
            <a:r>
              <a:rPr lang="en-US" sz="3600" b="1" dirty="0">
                <a:solidFill>
                  <a:schemeClr val="accent6"/>
                </a:solidFill>
              </a:rPr>
              <a:t>In Mexico there is a Halloween Bonus – of an extra days pay to everyone that works on that day.</a:t>
            </a:r>
          </a:p>
          <a:p>
            <a:pPr marL="457200" indent="-457200">
              <a:buFont typeface="+mj-lt"/>
              <a:buAutoNum type="alphaUcPeriod"/>
            </a:pPr>
            <a:r>
              <a:rPr lang="en-US" sz="3600" dirty="0">
                <a:solidFill>
                  <a:srgbClr val="3E69B0"/>
                </a:solidFill>
              </a:rPr>
              <a:t>In the Philippines EVERY employee is entitled to a 50Kg sack of rice per month (or the monetary equivalent). </a:t>
            </a:r>
          </a:p>
          <a:p>
            <a:pPr marL="0" indent="0">
              <a:buNone/>
            </a:pPr>
            <a:endParaRPr lang="en-US" dirty="0"/>
          </a:p>
        </p:txBody>
      </p:sp>
    </p:spTree>
    <p:extLst>
      <p:ext uri="{BB962C8B-B14F-4D97-AF65-F5344CB8AC3E}">
        <p14:creationId xmlns:p14="http://schemas.microsoft.com/office/powerpoint/2010/main" val="34613631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77499"/>
            <a:ext cx="12192000" cy="6858000"/>
          </a:xfrm>
          <a:prstGeom prst="rect">
            <a:avLst/>
          </a:prstGeom>
        </p:spPr>
      </p:pic>
      <p:sp>
        <p:nvSpPr>
          <p:cNvPr id="2" name="Title 1"/>
          <p:cNvSpPr>
            <a:spLocks noGrp="1"/>
          </p:cNvSpPr>
          <p:nvPr>
            <p:ph type="title"/>
          </p:nvPr>
        </p:nvSpPr>
        <p:spPr/>
        <p:txBody>
          <a:bodyPr/>
          <a:lstStyle/>
          <a:p>
            <a:r>
              <a:rPr lang="en-US" dirty="0"/>
              <a:t>Hidden cost </a:t>
            </a:r>
            <a:r>
              <a:rPr lang="en-US" dirty="0" smtClean="0"/>
              <a:t>2 </a:t>
            </a:r>
            <a:r>
              <a:rPr lang="en-US" dirty="0"/>
              <a:t>– Which country?</a:t>
            </a:r>
          </a:p>
        </p:txBody>
      </p:sp>
      <p:sp>
        <p:nvSpPr>
          <p:cNvPr id="3" name="Text Placeholder 2"/>
          <p:cNvSpPr>
            <a:spLocks noGrp="1"/>
          </p:cNvSpPr>
          <p:nvPr>
            <p:ph type="body" sz="quarter" idx="10"/>
          </p:nvPr>
        </p:nvSpPr>
        <p:spPr>
          <a:xfrm>
            <a:off x="812881" y="1554480"/>
            <a:ext cx="14631829" cy="2832866"/>
          </a:xfrm>
        </p:spPr>
        <p:txBody>
          <a:bodyPr>
            <a:noAutofit/>
          </a:bodyPr>
          <a:lstStyle/>
          <a:p>
            <a:pPr marL="0" indent="0">
              <a:buNone/>
            </a:pPr>
            <a:r>
              <a:rPr lang="en-GB" sz="2600" dirty="0"/>
              <a:t>Social security costs are roughly an additional 44% of the employee’s gross earnings (therefore if your employee earns $150k per annum this will result in an additional employer cost of $66k to cover Employer social security contributions</a:t>
            </a:r>
            <a:r>
              <a:rPr lang="en-GB" sz="2600" dirty="0" smtClean="0"/>
              <a:t>)</a:t>
            </a:r>
            <a:endParaRPr lang="en-GB" sz="2600" dirty="0"/>
          </a:p>
        </p:txBody>
      </p:sp>
      <p:grpSp>
        <p:nvGrpSpPr>
          <p:cNvPr id="16" name="Group 15"/>
          <p:cNvGrpSpPr/>
          <p:nvPr/>
        </p:nvGrpSpPr>
        <p:grpSpPr>
          <a:xfrm>
            <a:off x="5418821" y="4417977"/>
            <a:ext cx="1725584" cy="584775"/>
            <a:chOff x="5343277" y="4496363"/>
            <a:chExt cx="1725584" cy="584775"/>
          </a:xfrm>
        </p:grpSpPr>
        <p:sp>
          <p:nvSpPr>
            <p:cNvPr id="10" name="Rectangular Callout 9"/>
            <p:cNvSpPr/>
            <p:nvPr/>
          </p:nvSpPr>
          <p:spPr>
            <a:xfrm>
              <a:off x="5343277" y="4521800"/>
              <a:ext cx="1725584" cy="559338"/>
            </a:xfrm>
            <a:custGeom>
              <a:avLst/>
              <a:gdLst>
                <a:gd name="connsiteX0" fmla="*/ 0 w 1986755"/>
                <a:gd name="connsiteY0" fmla="*/ 0 h 800100"/>
                <a:gd name="connsiteX1" fmla="*/ 1158940 w 1986755"/>
                <a:gd name="connsiteY1" fmla="*/ 0 h 800100"/>
                <a:gd name="connsiteX2" fmla="*/ 1158940 w 1986755"/>
                <a:gd name="connsiteY2" fmla="*/ 0 h 800100"/>
                <a:gd name="connsiteX3" fmla="*/ 1655629 w 1986755"/>
                <a:gd name="connsiteY3" fmla="*/ 0 h 800100"/>
                <a:gd name="connsiteX4" fmla="*/ 1986755 w 1986755"/>
                <a:gd name="connsiteY4" fmla="*/ 0 h 800100"/>
                <a:gd name="connsiteX5" fmla="*/ 1986755 w 1986755"/>
                <a:gd name="connsiteY5" fmla="*/ 133350 h 800100"/>
                <a:gd name="connsiteX6" fmla="*/ 2251868 w 1986755"/>
                <a:gd name="connsiteY6" fmla="*/ 154155 h 800100"/>
                <a:gd name="connsiteX7" fmla="*/ 1986755 w 1986755"/>
                <a:gd name="connsiteY7" fmla="*/ 333375 h 800100"/>
                <a:gd name="connsiteX8" fmla="*/ 1986755 w 1986755"/>
                <a:gd name="connsiteY8" fmla="*/ 800100 h 800100"/>
                <a:gd name="connsiteX9" fmla="*/ 1655629 w 1986755"/>
                <a:gd name="connsiteY9" fmla="*/ 800100 h 800100"/>
                <a:gd name="connsiteX10" fmla="*/ 1158940 w 1986755"/>
                <a:gd name="connsiteY10" fmla="*/ 800100 h 800100"/>
                <a:gd name="connsiteX11" fmla="*/ 1158940 w 1986755"/>
                <a:gd name="connsiteY11" fmla="*/ 800100 h 800100"/>
                <a:gd name="connsiteX12" fmla="*/ 0 w 1986755"/>
                <a:gd name="connsiteY12" fmla="*/ 800100 h 800100"/>
                <a:gd name="connsiteX13" fmla="*/ 0 w 1986755"/>
                <a:gd name="connsiteY13" fmla="*/ 333375 h 800100"/>
                <a:gd name="connsiteX14" fmla="*/ 0 w 1986755"/>
                <a:gd name="connsiteY14" fmla="*/ 133350 h 800100"/>
                <a:gd name="connsiteX15" fmla="*/ 0 w 1986755"/>
                <a:gd name="connsiteY15" fmla="*/ 133350 h 800100"/>
                <a:gd name="connsiteX16" fmla="*/ 0 w 1986755"/>
                <a:gd name="connsiteY16" fmla="*/ 0 h 800100"/>
                <a:gd name="connsiteX0" fmla="*/ 0 w 2251868"/>
                <a:gd name="connsiteY0" fmla="*/ 0 h 800100"/>
                <a:gd name="connsiteX1" fmla="*/ 1158940 w 2251868"/>
                <a:gd name="connsiteY1" fmla="*/ 0 h 800100"/>
                <a:gd name="connsiteX2" fmla="*/ 1158940 w 2251868"/>
                <a:gd name="connsiteY2" fmla="*/ 0 h 800100"/>
                <a:gd name="connsiteX3" fmla="*/ 1655629 w 2251868"/>
                <a:gd name="connsiteY3" fmla="*/ 0 h 800100"/>
                <a:gd name="connsiteX4" fmla="*/ 1986755 w 2251868"/>
                <a:gd name="connsiteY4" fmla="*/ 0 h 800100"/>
                <a:gd name="connsiteX5" fmla="*/ 1986755 w 2251868"/>
                <a:gd name="connsiteY5" fmla="*/ 133350 h 800100"/>
                <a:gd name="connsiteX6" fmla="*/ 2251868 w 2251868"/>
                <a:gd name="connsiteY6" fmla="*/ 154155 h 800100"/>
                <a:gd name="connsiteX7" fmla="*/ 1986755 w 2251868"/>
                <a:gd name="connsiteY7" fmla="*/ 362872 h 800100"/>
                <a:gd name="connsiteX8" fmla="*/ 1986755 w 2251868"/>
                <a:gd name="connsiteY8" fmla="*/ 800100 h 800100"/>
                <a:gd name="connsiteX9" fmla="*/ 1655629 w 2251868"/>
                <a:gd name="connsiteY9" fmla="*/ 800100 h 800100"/>
                <a:gd name="connsiteX10" fmla="*/ 1158940 w 2251868"/>
                <a:gd name="connsiteY10" fmla="*/ 800100 h 800100"/>
                <a:gd name="connsiteX11" fmla="*/ 1158940 w 2251868"/>
                <a:gd name="connsiteY11" fmla="*/ 800100 h 800100"/>
                <a:gd name="connsiteX12" fmla="*/ 0 w 2251868"/>
                <a:gd name="connsiteY12" fmla="*/ 800100 h 800100"/>
                <a:gd name="connsiteX13" fmla="*/ 0 w 2251868"/>
                <a:gd name="connsiteY13" fmla="*/ 333375 h 800100"/>
                <a:gd name="connsiteX14" fmla="*/ 0 w 2251868"/>
                <a:gd name="connsiteY14" fmla="*/ 133350 h 800100"/>
                <a:gd name="connsiteX15" fmla="*/ 0 w 2251868"/>
                <a:gd name="connsiteY15" fmla="*/ 133350 h 800100"/>
                <a:gd name="connsiteX16" fmla="*/ 0 w 2251868"/>
                <a:gd name="connsiteY16" fmla="*/ 0 h 800100"/>
                <a:gd name="connsiteX0" fmla="*/ 0 w 2263805"/>
                <a:gd name="connsiteY0" fmla="*/ 0 h 800100"/>
                <a:gd name="connsiteX1" fmla="*/ 1158940 w 2263805"/>
                <a:gd name="connsiteY1" fmla="*/ 0 h 800100"/>
                <a:gd name="connsiteX2" fmla="*/ 1158940 w 2263805"/>
                <a:gd name="connsiteY2" fmla="*/ 0 h 800100"/>
                <a:gd name="connsiteX3" fmla="*/ 1655629 w 2263805"/>
                <a:gd name="connsiteY3" fmla="*/ 0 h 800100"/>
                <a:gd name="connsiteX4" fmla="*/ 1986755 w 2263805"/>
                <a:gd name="connsiteY4" fmla="*/ 0 h 800100"/>
                <a:gd name="connsiteX5" fmla="*/ 1986755 w 2263805"/>
                <a:gd name="connsiteY5" fmla="*/ 133350 h 800100"/>
                <a:gd name="connsiteX6" fmla="*/ 2263805 w 2263805"/>
                <a:gd name="connsiteY6" fmla="*/ 134632 h 800100"/>
                <a:gd name="connsiteX7" fmla="*/ 1986755 w 2263805"/>
                <a:gd name="connsiteY7" fmla="*/ 362872 h 800100"/>
                <a:gd name="connsiteX8" fmla="*/ 1986755 w 2263805"/>
                <a:gd name="connsiteY8" fmla="*/ 800100 h 800100"/>
                <a:gd name="connsiteX9" fmla="*/ 1655629 w 2263805"/>
                <a:gd name="connsiteY9" fmla="*/ 800100 h 800100"/>
                <a:gd name="connsiteX10" fmla="*/ 1158940 w 2263805"/>
                <a:gd name="connsiteY10" fmla="*/ 800100 h 800100"/>
                <a:gd name="connsiteX11" fmla="*/ 1158940 w 2263805"/>
                <a:gd name="connsiteY11" fmla="*/ 800100 h 800100"/>
                <a:gd name="connsiteX12" fmla="*/ 0 w 2263805"/>
                <a:gd name="connsiteY12" fmla="*/ 800100 h 800100"/>
                <a:gd name="connsiteX13" fmla="*/ 0 w 2263805"/>
                <a:gd name="connsiteY13" fmla="*/ 333375 h 800100"/>
                <a:gd name="connsiteX14" fmla="*/ 0 w 2263805"/>
                <a:gd name="connsiteY14" fmla="*/ 133350 h 800100"/>
                <a:gd name="connsiteX15" fmla="*/ 0 w 2263805"/>
                <a:gd name="connsiteY15" fmla="*/ 133350 h 800100"/>
                <a:gd name="connsiteX16" fmla="*/ 0 w 2263805"/>
                <a:gd name="connsiteY1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3805" h="800100">
                  <a:moveTo>
                    <a:pt x="0" y="0"/>
                  </a:moveTo>
                  <a:lnTo>
                    <a:pt x="1158940" y="0"/>
                  </a:lnTo>
                  <a:lnTo>
                    <a:pt x="1158940" y="0"/>
                  </a:lnTo>
                  <a:lnTo>
                    <a:pt x="1655629" y="0"/>
                  </a:lnTo>
                  <a:lnTo>
                    <a:pt x="1986755" y="0"/>
                  </a:lnTo>
                  <a:lnTo>
                    <a:pt x="1986755" y="133350"/>
                  </a:lnTo>
                  <a:lnTo>
                    <a:pt x="2263805" y="134632"/>
                  </a:lnTo>
                  <a:lnTo>
                    <a:pt x="1986755" y="362872"/>
                  </a:lnTo>
                  <a:lnTo>
                    <a:pt x="1986755" y="800100"/>
                  </a:lnTo>
                  <a:lnTo>
                    <a:pt x="1655629" y="800100"/>
                  </a:lnTo>
                  <a:lnTo>
                    <a:pt x="1158940" y="800100"/>
                  </a:lnTo>
                  <a:lnTo>
                    <a:pt x="1158940" y="800100"/>
                  </a:lnTo>
                  <a:lnTo>
                    <a:pt x="0" y="800100"/>
                  </a:lnTo>
                  <a:lnTo>
                    <a:pt x="0" y="333375"/>
                  </a:lnTo>
                  <a:lnTo>
                    <a:pt x="0" y="133350"/>
                  </a:lnTo>
                  <a:lnTo>
                    <a:pt x="0" y="133350"/>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418821" y="4496363"/>
              <a:ext cx="1300356"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Spain</a:t>
              </a:r>
              <a:endParaRPr lang="en-GB" b="1" dirty="0">
                <a:solidFill>
                  <a:schemeClr val="bg1"/>
                </a:solidFill>
                <a:latin typeface="Arial" pitchFamily="34" charset="0"/>
                <a:cs typeface="Arial" pitchFamily="34" charset="0"/>
              </a:endParaRPr>
            </a:p>
          </p:txBody>
        </p:sp>
      </p:grpSp>
      <p:grpSp>
        <p:nvGrpSpPr>
          <p:cNvPr id="18" name="Group 17"/>
          <p:cNvGrpSpPr/>
          <p:nvPr/>
        </p:nvGrpSpPr>
        <p:grpSpPr>
          <a:xfrm>
            <a:off x="7867561" y="3636052"/>
            <a:ext cx="1921567" cy="601847"/>
            <a:chOff x="7867561" y="3636052"/>
            <a:chExt cx="1921567" cy="601847"/>
          </a:xfrm>
        </p:grpSpPr>
        <p:sp>
          <p:nvSpPr>
            <p:cNvPr id="12" name="Rectangular Callout 11"/>
            <p:cNvSpPr/>
            <p:nvPr/>
          </p:nvSpPr>
          <p:spPr>
            <a:xfrm>
              <a:off x="7867561" y="3636052"/>
              <a:ext cx="1921567" cy="601847"/>
            </a:xfrm>
            <a:custGeom>
              <a:avLst/>
              <a:gdLst>
                <a:gd name="connsiteX0" fmla="*/ 0 w 1515979"/>
                <a:gd name="connsiteY0" fmla="*/ 0 h 493295"/>
                <a:gd name="connsiteX1" fmla="*/ 252663 w 1515979"/>
                <a:gd name="connsiteY1" fmla="*/ 0 h 493295"/>
                <a:gd name="connsiteX2" fmla="*/ 252663 w 1515979"/>
                <a:gd name="connsiteY2" fmla="*/ 0 h 493295"/>
                <a:gd name="connsiteX3" fmla="*/ 631658 w 1515979"/>
                <a:gd name="connsiteY3" fmla="*/ 0 h 493295"/>
                <a:gd name="connsiteX4" fmla="*/ 1515979 w 1515979"/>
                <a:gd name="connsiteY4" fmla="*/ 0 h 493295"/>
                <a:gd name="connsiteX5" fmla="*/ 1515979 w 1515979"/>
                <a:gd name="connsiteY5" fmla="*/ 287755 h 493295"/>
                <a:gd name="connsiteX6" fmla="*/ 1515979 w 1515979"/>
                <a:gd name="connsiteY6" fmla="*/ 287755 h 493295"/>
                <a:gd name="connsiteX7" fmla="*/ 1515979 w 1515979"/>
                <a:gd name="connsiteY7" fmla="*/ 411079 h 493295"/>
                <a:gd name="connsiteX8" fmla="*/ 1515979 w 1515979"/>
                <a:gd name="connsiteY8" fmla="*/ 493295 h 493295"/>
                <a:gd name="connsiteX9" fmla="*/ 631658 w 1515979"/>
                <a:gd name="connsiteY9" fmla="*/ 493295 h 493295"/>
                <a:gd name="connsiteX10" fmla="*/ 252663 w 1515979"/>
                <a:gd name="connsiteY10" fmla="*/ 493295 h 493295"/>
                <a:gd name="connsiteX11" fmla="*/ 252663 w 1515979"/>
                <a:gd name="connsiteY11" fmla="*/ 493295 h 493295"/>
                <a:gd name="connsiteX12" fmla="*/ 0 w 1515979"/>
                <a:gd name="connsiteY12" fmla="*/ 493295 h 493295"/>
                <a:gd name="connsiteX13" fmla="*/ 0 w 1515979"/>
                <a:gd name="connsiteY13" fmla="*/ 411079 h 493295"/>
                <a:gd name="connsiteX14" fmla="*/ -315824 w 1515979"/>
                <a:gd name="connsiteY14" fmla="*/ 337325 h 493295"/>
                <a:gd name="connsiteX15" fmla="*/ 0 w 1515979"/>
                <a:gd name="connsiteY15" fmla="*/ 287755 h 493295"/>
                <a:gd name="connsiteX16" fmla="*/ 0 w 1515979"/>
                <a:gd name="connsiteY16" fmla="*/ 0 h 493295"/>
                <a:gd name="connsiteX0" fmla="*/ 315824 w 1831803"/>
                <a:gd name="connsiteY0" fmla="*/ 0 h 493295"/>
                <a:gd name="connsiteX1" fmla="*/ 568487 w 1831803"/>
                <a:gd name="connsiteY1" fmla="*/ 0 h 493295"/>
                <a:gd name="connsiteX2" fmla="*/ 568487 w 1831803"/>
                <a:gd name="connsiteY2" fmla="*/ 0 h 493295"/>
                <a:gd name="connsiteX3" fmla="*/ 947482 w 1831803"/>
                <a:gd name="connsiteY3" fmla="*/ 0 h 493295"/>
                <a:gd name="connsiteX4" fmla="*/ 1831803 w 1831803"/>
                <a:gd name="connsiteY4" fmla="*/ 0 h 493295"/>
                <a:gd name="connsiteX5" fmla="*/ 1831803 w 1831803"/>
                <a:gd name="connsiteY5" fmla="*/ 287755 h 493295"/>
                <a:gd name="connsiteX6" fmla="*/ 1831803 w 1831803"/>
                <a:gd name="connsiteY6" fmla="*/ 287755 h 493295"/>
                <a:gd name="connsiteX7" fmla="*/ 1831803 w 1831803"/>
                <a:gd name="connsiteY7" fmla="*/ 411079 h 493295"/>
                <a:gd name="connsiteX8" fmla="*/ 1831803 w 1831803"/>
                <a:gd name="connsiteY8" fmla="*/ 493295 h 493295"/>
                <a:gd name="connsiteX9" fmla="*/ 947482 w 1831803"/>
                <a:gd name="connsiteY9" fmla="*/ 493295 h 493295"/>
                <a:gd name="connsiteX10" fmla="*/ 568487 w 1831803"/>
                <a:gd name="connsiteY10" fmla="*/ 493295 h 493295"/>
                <a:gd name="connsiteX11" fmla="*/ 568487 w 1831803"/>
                <a:gd name="connsiteY11" fmla="*/ 493295 h 493295"/>
                <a:gd name="connsiteX12" fmla="*/ 315824 w 1831803"/>
                <a:gd name="connsiteY12" fmla="*/ 493295 h 493295"/>
                <a:gd name="connsiteX13" fmla="*/ 315824 w 1831803"/>
                <a:gd name="connsiteY13" fmla="*/ 411079 h 493295"/>
                <a:gd name="connsiteX14" fmla="*/ 0 w 1831803"/>
                <a:gd name="connsiteY14" fmla="*/ 337325 h 493295"/>
                <a:gd name="connsiteX15" fmla="*/ 311274 w 1831803"/>
                <a:gd name="connsiteY15" fmla="*/ 237713 h 493295"/>
                <a:gd name="connsiteX16" fmla="*/ 315824 w 1831803"/>
                <a:gd name="connsiteY16" fmla="*/ 0 h 493295"/>
                <a:gd name="connsiteX0" fmla="*/ 261233 w 1777212"/>
                <a:gd name="connsiteY0" fmla="*/ 0 h 493295"/>
                <a:gd name="connsiteX1" fmla="*/ 513896 w 1777212"/>
                <a:gd name="connsiteY1" fmla="*/ 0 h 493295"/>
                <a:gd name="connsiteX2" fmla="*/ 513896 w 1777212"/>
                <a:gd name="connsiteY2" fmla="*/ 0 h 493295"/>
                <a:gd name="connsiteX3" fmla="*/ 892891 w 1777212"/>
                <a:gd name="connsiteY3" fmla="*/ 0 h 493295"/>
                <a:gd name="connsiteX4" fmla="*/ 1777212 w 1777212"/>
                <a:gd name="connsiteY4" fmla="*/ 0 h 493295"/>
                <a:gd name="connsiteX5" fmla="*/ 1777212 w 1777212"/>
                <a:gd name="connsiteY5" fmla="*/ 287755 h 493295"/>
                <a:gd name="connsiteX6" fmla="*/ 1777212 w 1777212"/>
                <a:gd name="connsiteY6" fmla="*/ 287755 h 493295"/>
                <a:gd name="connsiteX7" fmla="*/ 1777212 w 1777212"/>
                <a:gd name="connsiteY7" fmla="*/ 411079 h 493295"/>
                <a:gd name="connsiteX8" fmla="*/ 1777212 w 1777212"/>
                <a:gd name="connsiteY8" fmla="*/ 493295 h 493295"/>
                <a:gd name="connsiteX9" fmla="*/ 892891 w 1777212"/>
                <a:gd name="connsiteY9" fmla="*/ 493295 h 493295"/>
                <a:gd name="connsiteX10" fmla="*/ 513896 w 1777212"/>
                <a:gd name="connsiteY10" fmla="*/ 493295 h 493295"/>
                <a:gd name="connsiteX11" fmla="*/ 513896 w 1777212"/>
                <a:gd name="connsiteY11" fmla="*/ 493295 h 493295"/>
                <a:gd name="connsiteX12" fmla="*/ 261233 w 1777212"/>
                <a:gd name="connsiteY12" fmla="*/ 493295 h 493295"/>
                <a:gd name="connsiteX13" fmla="*/ 261233 w 1777212"/>
                <a:gd name="connsiteY13" fmla="*/ 411079 h 493295"/>
                <a:gd name="connsiteX14" fmla="*/ 0 w 1777212"/>
                <a:gd name="connsiteY14" fmla="*/ 387367 h 493295"/>
                <a:gd name="connsiteX15" fmla="*/ 256683 w 1777212"/>
                <a:gd name="connsiteY15" fmla="*/ 237713 h 493295"/>
                <a:gd name="connsiteX16" fmla="*/ 261233 w 1777212"/>
                <a:gd name="connsiteY16" fmla="*/ 0 h 49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7212" h="493295">
                  <a:moveTo>
                    <a:pt x="261233" y="0"/>
                  </a:moveTo>
                  <a:lnTo>
                    <a:pt x="513896" y="0"/>
                  </a:lnTo>
                  <a:lnTo>
                    <a:pt x="513896" y="0"/>
                  </a:lnTo>
                  <a:lnTo>
                    <a:pt x="892891" y="0"/>
                  </a:lnTo>
                  <a:lnTo>
                    <a:pt x="1777212" y="0"/>
                  </a:lnTo>
                  <a:lnTo>
                    <a:pt x="1777212" y="287755"/>
                  </a:lnTo>
                  <a:lnTo>
                    <a:pt x="1777212" y="287755"/>
                  </a:lnTo>
                  <a:lnTo>
                    <a:pt x="1777212" y="411079"/>
                  </a:lnTo>
                  <a:lnTo>
                    <a:pt x="1777212" y="493295"/>
                  </a:lnTo>
                  <a:lnTo>
                    <a:pt x="892891" y="493295"/>
                  </a:lnTo>
                  <a:lnTo>
                    <a:pt x="513896" y="493295"/>
                  </a:lnTo>
                  <a:lnTo>
                    <a:pt x="513896" y="493295"/>
                  </a:lnTo>
                  <a:lnTo>
                    <a:pt x="261233" y="493295"/>
                  </a:lnTo>
                  <a:lnTo>
                    <a:pt x="261233" y="411079"/>
                  </a:lnTo>
                  <a:lnTo>
                    <a:pt x="0" y="387367"/>
                  </a:lnTo>
                  <a:lnTo>
                    <a:pt x="256683" y="237713"/>
                  </a:lnTo>
                  <a:cubicBezTo>
                    <a:pt x="258200" y="158475"/>
                    <a:pt x="259716" y="79238"/>
                    <a:pt x="26123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201723" y="3636052"/>
              <a:ext cx="152798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France</a:t>
              </a:r>
              <a:endParaRPr lang="en-GB" b="1" dirty="0">
                <a:solidFill>
                  <a:schemeClr val="bg1"/>
                </a:solidFill>
                <a:latin typeface="Arial" pitchFamily="34" charset="0"/>
                <a:cs typeface="Arial" pitchFamily="34" charset="0"/>
              </a:endParaRPr>
            </a:p>
          </p:txBody>
        </p:sp>
      </p:grpSp>
      <p:grpSp>
        <p:nvGrpSpPr>
          <p:cNvPr id="17" name="Group 16"/>
          <p:cNvGrpSpPr/>
          <p:nvPr/>
        </p:nvGrpSpPr>
        <p:grpSpPr>
          <a:xfrm>
            <a:off x="8128795" y="4801469"/>
            <a:ext cx="1600910" cy="780917"/>
            <a:chOff x="8128795" y="4884996"/>
            <a:chExt cx="1600910" cy="780917"/>
          </a:xfrm>
        </p:grpSpPr>
        <p:sp>
          <p:nvSpPr>
            <p:cNvPr id="11" name="Rectangular Callout 10"/>
            <p:cNvSpPr/>
            <p:nvPr/>
          </p:nvSpPr>
          <p:spPr>
            <a:xfrm>
              <a:off x="8128795" y="4884996"/>
              <a:ext cx="1600910" cy="780917"/>
            </a:xfrm>
            <a:custGeom>
              <a:avLst/>
              <a:gdLst>
                <a:gd name="connsiteX0" fmla="*/ 0 w 1515979"/>
                <a:gd name="connsiteY0" fmla="*/ 0 h 473959"/>
                <a:gd name="connsiteX1" fmla="*/ 252663 w 1515979"/>
                <a:gd name="connsiteY1" fmla="*/ 0 h 473959"/>
                <a:gd name="connsiteX2" fmla="*/ 261703 w 1515979"/>
                <a:gd name="connsiteY2" fmla="*/ -269934 h 473959"/>
                <a:gd name="connsiteX3" fmla="*/ 631658 w 1515979"/>
                <a:gd name="connsiteY3" fmla="*/ 0 h 473959"/>
                <a:gd name="connsiteX4" fmla="*/ 1515979 w 1515979"/>
                <a:gd name="connsiteY4" fmla="*/ 0 h 473959"/>
                <a:gd name="connsiteX5" fmla="*/ 1515979 w 1515979"/>
                <a:gd name="connsiteY5" fmla="*/ 78993 h 473959"/>
                <a:gd name="connsiteX6" fmla="*/ 1515979 w 1515979"/>
                <a:gd name="connsiteY6" fmla="*/ 78993 h 473959"/>
                <a:gd name="connsiteX7" fmla="*/ 1515979 w 1515979"/>
                <a:gd name="connsiteY7" fmla="*/ 197483 h 473959"/>
                <a:gd name="connsiteX8" fmla="*/ 1515979 w 1515979"/>
                <a:gd name="connsiteY8" fmla="*/ 473959 h 473959"/>
                <a:gd name="connsiteX9" fmla="*/ 631658 w 1515979"/>
                <a:gd name="connsiteY9" fmla="*/ 473959 h 473959"/>
                <a:gd name="connsiteX10" fmla="*/ 252663 w 1515979"/>
                <a:gd name="connsiteY10" fmla="*/ 473959 h 473959"/>
                <a:gd name="connsiteX11" fmla="*/ 252663 w 1515979"/>
                <a:gd name="connsiteY11" fmla="*/ 473959 h 473959"/>
                <a:gd name="connsiteX12" fmla="*/ 0 w 1515979"/>
                <a:gd name="connsiteY12" fmla="*/ 473959 h 473959"/>
                <a:gd name="connsiteX13" fmla="*/ 0 w 1515979"/>
                <a:gd name="connsiteY13" fmla="*/ 197483 h 473959"/>
                <a:gd name="connsiteX14" fmla="*/ 0 w 1515979"/>
                <a:gd name="connsiteY14" fmla="*/ 78993 h 473959"/>
                <a:gd name="connsiteX15" fmla="*/ 0 w 1515979"/>
                <a:gd name="connsiteY15" fmla="*/ 78993 h 473959"/>
                <a:gd name="connsiteX16" fmla="*/ 0 w 1515979"/>
                <a:gd name="connsiteY16" fmla="*/ 0 h 473959"/>
                <a:gd name="connsiteX0" fmla="*/ 0 w 1515979"/>
                <a:gd name="connsiteY0" fmla="*/ 269934 h 743893"/>
                <a:gd name="connsiteX1" fmla="*/ 252663 w 1515979"/>
                <a:gd name="connsiteY1" fmla="*/ 269934 h 743893"/>
                <a:gd name="connsiteX2" fmla="*/ 261703 w 1515979"/>
                <a:gd name="connsiteY2" fmla="*/ 0 h 743893"/>
                <a:gd name="connsiteX3" fmla="*/ 564983 w 1515979"/>
                <a:gd name="connsiteY3" fmla="*/ 279459 h 743893"/>
                <a:gd name="connsiteX4" fmla="*/ 1515979 w 1515979"/>
                <a:gd name="connsiteY4" fmla="*/ 269934 h 743893"/>
                <a:gd name="connsiteX5" fmla="*/ 1515979 w 1515979"/>
                <a:gd name="connsiteY5" fmla="*/ 348927 h 743893"/>
                <a:gd name="connsiteX6" fmla="*/ 1515979 w 1515979"/>
                <a:gd name="connsiteY6" fmla="*/ 348927 h 743893"/>
                <a:gd name="connsiteX7" fmla="*/ 1515979 w 1515979"/>
                <a:gd name="connsiteY7" fmla="*/ 467417 h 743893"/>
                <a:gd name="connsiteX8" fmla="*/ 1515979 w 1515979"/>
                <a:gd name="connsiteY8" fmla="*/ 743893 h 743893"/>
                <a:gd name="connsiteX9" fmla="*/ 631658 w 1515979"/>
                <a:gd name="connsiteY9" fmla="*/ 743893 h 743893"/>
                <a:gd name="connsiteX10" fmla="*/ 252663 w 1515979"/>
                <a:gd name="connsiteY10" fmla="*/ 743893 h 743893"/>
                <a:gd name="connsiteX11" fmla="*/ 252663 w 1515979"/>
                <a:gd name="connsiteY11" fmla="*/ 743893 h 743893"/>
                <a:gd name="connsiteX12" fmla="*/ 0 w 1515979"/>
                <a:gd name="connsiteY12" fmla="*/ 743893 h 743893"/>
                <a:gd name="connsiteX13" fmla="*/ 0 w 1515979"/>
                <a:gd name="connsiteY13" fmla="*/ 467417 h 743893"/>
                <a:gd name="connsiteX14" fmla="*/ 0 w 1515979"/>
                <a:gd name="connsiteY14" fmla="*/ 348927 h 743893"/>
                <a:gd name="connsiteX15" fmla="*/ 0 w 1515979"/>
                <a:gd name="connsiteY15" fmla="*/ 348927 h 743893"/>
                <a:gd name="connsiteX16" fmla="*/ 0 w 1515979"/>
                <a:gd name="connsiteY16" fmla="*/ 269934 h 743893"/>
                <a:gd name="connsiteX0" fmla="*/ 0 w 1515979"/>
                <a:gd name="connsiteY0" fmla="*/ 184523 h 658482"/>
                <a:gd name="connsiteX1" fmla="*/ 252663 w 1515979"/>
                <a:gd name="connsiteY1" fmla="*/ 184523 h 658482"/>
                <a:gd name="connsiteX2" fmla="*/ 256678 w 1515979"/>
                <a:gd name="connsiteY2" fmla="*/ 0 h 658482"/>
                <a:gd name="connsiteX3" fmla="*/ 564983 w 1515979"/>
                <a:gd name="connsiteY3" fmla="*/ 194048 h 658482"/>
                <a:gd name="connsiteX4" fmla="*/ 1515979 w 1515979"/>
                <a:gd name="connsiteY4" fmla="*/ 184523 h 658482"/>
                <a:gd name="connsiteX5" fmla="*/ 1515979 w 1515979"/>
                <a:gd name="connsiteY5" fmla="*/ 263516 h 658482"/>
                <a:gd name="connsiteX6" fmla="*/ 1515979 w 1515979"/>
                <a:gd name="connsiteY6" fmla="*/ 263516 h 658482"/>
                <a:gd name="connsiteX7" fmla="*/ 1515979 w 1515979"/>
                <a:gd name="connsiteY7" fmla="*/ 382006 h 658482"/>
                <a:gd name="connsiteX8" fmla="*/ 1515979 w 1515979"/>
                <a:gd name="connsiteY8" fmla="*/ 658482 h 658482"/>
                <a:gd name="connsiteX9" fmla="*/ 631658 w 1515979"/>
                <a:gd name="connsiteY9" fmla="*/ 658482 h 658482"/>
                <a:gd name="connsiteX10" fmla="*/ 252663 w 1515979"/>
                <a:gd name="connsiteY10" fmla="*/ 658482 h 658482"/>
                <a:gd name="connsiteX11" fmla="*/ 252663 w 1515979"/>
                <a:gd name="connsiteY11" fmla="*/ 658482 h 658482"/>
                <a:gd name="connsiteX12" fmla="*/ 0 w 1515979"/>
                <a:gd name="connsiteY12" fmla="*/ 658482 h 658482"/>
                <a:gd name="connsiteX13" fmla="*/ 0 w 1515979"/>
                <a:gd name="connsiteY13" fmla="*/ 382006 h 658482"/>
                <a:gd name="connsiteX14" fmla="*/ 0 w 1515979"/>
                <a:gd name="connsiteY14" fmla="*/ 263516 h 658482"/>
                <a:gd name="connsiteX15" fmla="*/ 0 w 1515979"/>
                <a:gd name="connsiteY15" fmla="*/ 263516 h 658482"/>
                <a:gd name="connsiteX16" fmla="*/ 0 w 1515979"/>
                <a:gd name="connsiteY16" fmla="*/ 184523 h 658482"/>
                <a:gd name="connsiteX0" fmla="*/ 0 w 1515979"/>
                <a:gd name="connsiteY0" fmla="*/ 184523 h 658482"/>
                <a:gd name="connsiteX1" fmla="*/ 252663 w 1515979"/>
                <a:gd name="connsiteY1" fmla="*/ 184523 h 658482"/>
                <a:gd name="connsiteX2" fmla="*/ 256678 w 1515979"/>
                <a:gd name="connsiteY2" fmla="*/ 0 h 658482"/>
                <a:gd name="connsiteX3" fmla="*/ 543734 w 1515979"/>
                <a:gd name="connsiteY3" fmla="*/ 179856 h 658482"/>
                <a:gd name="connsiteX4" fmla="*/ 1515979 w 1515979"/>
                <a:gd name="connsiteY4" fmla="*/ 184523 h 658482"/>
                <a:gd name="connsiteX5" fmla="*/ 1515979 w 1515979"/>
                <a:gd name="connsiteY5" fmla="*/ 263516 h 658482"/>
                <a:gd name="connsiteX6" fmla="*/ 1515979 w 1515979"/>
                <a:gd name="connsiteY6" fmla="*/ 263516 h 658482"/>
                <a:gd name="connsiteX7" fmla="*/ 1515979 w 1515979"/>
                <a:gd name="connsiteY7" fmla="*/ 382006 h 658482"/>
                <a:gd name="connsiteX8" fmla="*/ 1515979 w 1515979"/>
                <a:gd name="connsiteY8" fmla="*/ 658482 h 658482"/>
                <a:gd name="connsiteX9" fmla="*/ 631658 w 1515979"/>
                <a:gd name="connsiteY9" fmla="*/ 658482 h 658482"/>
                <a:gd name="connsiteX10" fmla="*/ 252663 w 1515979"/>
                <a:gd name="connsiteY10" fmla="*/ 658482 h 658482"/>
                <a:gd name="connsiteX11" fmla="*/ 252663 w 1515979"/>
                <a:gd name="connsiteY11" fmla="*/ 658482 h 658482"/>
                <a:gd name="connsiteX12" fmla="*/ 0 w 1515979"/>
                <a:gd name="connsiteY12" fmla="*/ 658482 h 658482"/>
                <a:gd name="connsiteX13" fmla="*/ 0 w 1515979"/>
                <a:gd name="connsiteY13" fmla="*/ 382006 h 658482"/>
                <a:gd name="connsiteX14" fmla="*/ 0 w 1515979"/>
                <a:gd name="connsiteY14" fmla="*/ 263516 h 658482"/>
                <a:gd name="connsiteX15" fmla="*/ 0 w 1515979"/>
                <a:gd name="connsiteY15" fmla="*/ 263516 h 658482"/>
                <a:gd name="connsiteX16" fmla="*/ 0 w 1515979"/>
                <a:gd name="connsiteY16" fmla="*/ 184523 h 658482"/>
                <a:gd name="connsiteX0" fmla="*/ 0 w 1515979"/>
                <a:gd name="connsiteY0" fmla="*/ 184523 h 658482"/>
                <a:gd name="connsiteX1" fmla="*/ 252663 w 1515979"/>
                <a:gd name="connsiteY1" fmla="*/ 184523 h 658482"/>
                <a:gd name="connsiteX2" fmla="*/ 256678 w 1515979"/>
                <a:gd name="connsiteY2" fmla="*/ 0 h 658482"/>
                <a:gd name="connsiteX3" fmla="*/ 543734 w 1515979"/>
                <a:gd name="connsiteY3" fmla="*/ 179856 h 658482"/>
                <a:gd name="connsiteX4" fmla="*/ 1515979 w 1515979"/>
                <a:gd name="connsiteY4" fmla="*/ 184523 h 658482"/>
                <a:gd name="connsiteX5" fmla="*/ 1515979 w 1515979"/>
                <a:gd name="connsiteY5" fmla="*/ 263516 h 658482"/>
                <a:gd name="connsiteX6" fmla="*/ 1515979 w 1515979"/>
                <a:gd name="connsiteY6" fmla="*/ 263516 h 658482"/>
                <a:gd name="connsiteX7" fmla="*/ 1515979 w 1515979"/>
                <a:gd name="connsiteY7" fmla="*/ 382006 h 658482"/>
                <a:gd name="connsiteX8" fmla="*/ 1515979 w 1515979"/>
                <a:gd name="connsiteY8" fmla="*/ 658482 h 658482"/>
                <a:gd name="connsiteX9" fmla="*/ 631658 w 1515979"/>
                <a:gd name="connsiteY9" fmla="*/ 658482 h 658482"/>
                <a:gd name="connsiteX10" fmla="*/ 252663 w 1515979"/>
                <a:gd name="connsiteY10" fmla="*/ 658482 h 658482"/>
                <a:gd name="connsiteX11" fmla="*/ 252663 w 1515979"/>
                <a:gd name="connsiteY11" fmla="*/ 658482 h 658482"/>
                <a:gd name="connsiteX12" fmla="*/ 0 w 1515979"/>
                <a:gd name="connsiteY12" fmla="*/ 658482 h 658482"/>
                <a:gd name="connsiteX13" fmla="*/ 0 w 1515979"/>
                <a:gd name="connsiteY13" fmla="*/ 382006 h 658482"/>
                <a:gd name="connsiteX14" fmla="*/ 0 w 1515979"/>
                <a:gd name="connsiteY14" fmla="*/ 263516 h 658482"/>
                <a:gd name="connsiteX15" fmla="*/ 0 w 1515979"/>
                <a:gd name="connsiteY15" fmla="*/ 263516 h 658482"/>
                <a:gd name="connsiteX16" fmla="*/ 0 w 1515979"/>
                <a:gd name="connsiteY16" fmla="*/ 184523 h 65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979" h="658482">
                  <a:moveTo>
                    <a:pt x="0" y="184523"/>
                  </a:moveTo>
                  <a:lnTo>
                    <a:pt x="252663" y="184523"/>
                  </a:lnTo>
                  <a:cubicBezTo>
                    <a:pt x="254001" y="123015"/>
                    <a:pt x="255340" y="61508"/>
                    <a:pt x="256678" y="0"/>
                  </a:cubicBezTo>
                  <a:lnTo>
                    <a:pt x="543734" y="179856"/>
                  </a:lnTo>
                  <a:lnTo>
                    <a:pt x="1515979" y="184523"/>
                  </a:lnTo>
                  <a:lnTo>
                    <a:pt x="1515979" y="263516"/>
                  </a:lnTo>
                  <a:lnTo>
                    <a:pt x="1515979" y="263516"/>
                  </a:lnTo>
                  <a:lnTo>
                    <a:pt x="1515979" y="382006"/>
                  </a:lnTo>
                  <a:lnTo>
                    <a:pt x="1515979" y="658482"/>
                  </a:lnTo>
                  <a:lnTo>
                    <a:pt x="631658" y="658482"/>
                  </a:lnTo>
                  <a:lnTo>
                    <a:pt x="252663" y="658482"/>
                  </a:lnTo>
                  <a:lnTo>
                    <a:pt x="252663" y="658482"/>
                  </a:lnTo>
                  <a:lnTo>
                    <a:pt x="0" y="658482"/>
                  </a:lnTo>
                  <a:lnTo>
                    <a:pt x="0" y="382006"/>
                  </a:lnTo>
                  <a:lnTo>
                    <a:pt x="0" y="263516"/>
                  </a:lnTo>
                  <a:lnTo>
                    <a:pt x="0" y="263516"/>
                  </a:lnTo>
                  <a:lnTo>
                    <a:pt x="0" y="184523"/>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128795" y="5081138"/>
              <a:ext cx="1574470"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Greece</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38185418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77499"/>
            <a:ext cx="12192000" cy="6858000"/>
          </a:xfrm>
          <a:prstGeom prst="rect">
            <a:avLst/>
          </a:prstGeom>
        </p:spPr>
      </p:pic>
      <p:sp>
        <p:nvSpPr>
          <p:cNvPr id="2" name="Title 1"/>
          <p:cNvSpPr>
            <a:spLocks noGrp="1"/>
          </p:cNvSpPr>
          <p:nvPr>
            <p:ph type="title"/>
          </p:nvPr>
        </p:nvSpPr>
        <p:spPr/>
        <p:txBody>
          <a:bodyPr/>
          <a:lstStyle/>
          <a:p>
            <a:r>
              <a:rPr lang="en-US" dirty="0"/>
              <a:t>Hidden cost </a:t>
            </a:r>
            <a:r>
              <a:rPr lang="en-US" dirty="0" smtClean="0"/>
              <a:t>2 </a:t>
            </a:r>
            <a:r>
              <a:rPr lang="en-US" dirty="0"/>
              <a:t>– Which country?</a:t>
            </a:r>
          </a:p>
        </p:txBody>
      </p:sp>
      <p:sp>
        <p:nvSpPr>
          <p:cNvPr id="3" name="Text Placeholder 2"/>
          <p:cNvSpPr>
            <a:spLocks noGrp="1"/>
          </p:cNvSpPr>
          <p:nvPr>
            <p:ph type="body" sz="quarter" idx="10"/>
          </p:nvPr>
        </p:nvSpPr>
        <p:spPr>
          <a:xfrm>
            <a:off x="812881" y="1554480"/>
            <a:ext cx="14631829" cy="2832866"/>
          </a:xfrm>
        </p:spPr>
        <p:txBody>
          <a:bodyPr>
            <a:noAutofit/>
          </a:bodyPr>
          <a:lstStyle/>
          <a:p>
            <a:pPr marL="0" indent="0">
              <a:buNone/>
            </a:pPr>
            <a:r>
              <a:rPr lang="en-GB" sz="2600" dirty="0"/>
              <a:t>Social security costs are roughly an additional 44% of the employee’s gross earnings (therefore if your employee earns $150k per annum this will result in an additional employer cost of $66k to cover Employer social security contributions</a:t>
            </a:r>
            <a:r>
              <a:rPr lang="en-GB" sz="2600" dirty="0" smtClean="0"/>
              <a:t>)</a:t>
            </a:r>
            <a:endParaRPr lang="en-GB" sz="2600" dirty="0"/>
          </a:p>
        </p:txBody>
      </p:sp>
      <p:grpSp>
        <p:nvGrpSpPr>
          <p:cNvPr id="16" name="Group 15"/>
          <p:cNvGrpSpPr/>
          <p:nvPr/>
        </p:nvGrpSpPr>
        <p:grpSpPr>
          <a:xfrm>
            <a:off x="5418821" y="4417977"/>
            <a:ext cx="1725584" cy="584775"/>
            <a:chOff x="5343277" y="4496363"/>
            <a:chExt cx="1725584" cy="584775"/>
          </a:xfrm>
        </p:grpSpPr>
        <p:sp>
          <p:nvSpPr>
            <p:cNvPr id="10" name="Rectangular Callout 9"/>
            <p:cNvSpPr/>
            <p:nvPr/>
          </p:nvSpPr>
          <p:spPr>
            <a:xfrm>
              <a:off x="5343277" y="4521800"/>
              <a:ext cx="1725584" cy="559338"/>
            </a:xfrm>
            <a:custGeom>
              <a:avLst/>
              <a:gdLst>
                <a:gd name="connsiteX0" fmla="*/ 0 w 1986755"/>
                <a:gd name="connsiteY0" fmla="*/ 0 h 800100"/>
                <a:gd name="connsiteX1" fmla="*/ 1158940 w 1986755"/>
                <a:gd name="connsiteY1" fmla="*/ 0 h 800100"/>
                <a:gd name="connsiteX2" fmla="*/ 1158940 w 1986755"/>
                <a:gd name="connsiteY2" fmla="*/ 0 h 800100"/>
                <a:gd name="connsiteX3" fmla="*/ 1655629 w 1986755"/>
                <a:gd name="connsiteY3" fmla="*/ 0 h 800100"/>
                <a:gd name="connsiteX4" fmla="*/ 1986755 w 1986755"/>
                <a:gd name="connsiteY4" fmla="*/ 0 h 800100"/>
                <a:gd name="connsiteX5" fmla="*/ 1986755 w 1986755"/>
                <a:gd name="connsiteY5" fmla="*/ 133350 h 800100"/>
                <a:gd name="connsiteX6" fmla="*/ 2251868 w 1986755"/>
                <a:gd name="connsiteY6" fmla="*/ 154155 h 800100"/>
                <a:gd name="connsiteX7" fmla="*/ 1986755 w 1986755"/>
                <a:gd name="connsiteY7" fmla="*/ 333375 h 800100"/>
                <a:gd name="connsiteX8" fmla="*/ 1986755 w 1986755"/>
                <a:gd name="connsiteY8" fmla="*/ 800100 h 800100"/>
                <a:gd name="connsiteX9" fmla="*/ 1655629 w 1986755"/>
                <a:gd name="connsiteY9" fmla="*/ 800100 h 800100"/>
                <a:gd name="connsiteX10" fmla="*/ 1158940 w 1986755"/>
                <a:gd name="connsiteY10" fmla="*/ 800100 h 800100"/>
                <a:gd name="connsiteX11" fmla="*/ 1158940 w 1986755"/>
                <a:gd name="connsiteY11" fmla="*/ 800100 h 800100"/>
                <a:gd name="connsiteX12" fmla="*/ 0 w 1986755"/>
                <a:gd name="connsiteY12" fmla="*/ 800100 h 800100"/>
                <a:gd name="connsiteX13" fmla="*/ 0 w 1986755"/>
                <a:gd name="connsiteY13" fmla="*/ 333375 h 800100"/>
                <a:gd name="connsiteX14" fmla="*/ 0 w 1986755"/>
                <a:gd name="connsiteY14" fmla="*/ 133350 h 800100"/>
                <a:gd name="connsiteX15" fmla="*/ 0 w 1986755"/>
                <a:gd name="connsiteY15" fmla="*/ 133350 h 800100"/>
                <a:gd name="connsiteX16" fmla="*/ 0 w 1986755"/>
                <a:gd name="connsiteY16" fmla="*/ 0 h 800100"/>
                <a:gd name="connsiteX0" fmla="*/ 0 w 2251868"/>
                <a:gd name="connsiteY0" fmla="*/ 0 h 800100"/>
                <a:gd name="connsiteX1" fmla="*/ 1158940 w 2251868"/>
                <a:gd name="connsiteY1" fmla="*/ 0 h 800100"/>
                <a:gd name="connsiteX2" fmla="*/ 1158940 w 2251868"/>
                <a:gd name="connsiteY2" fmla="*/ 0 h 800100"/>
                <a:gd name="connsiteX3" fmla="*/ 1655629 w 2251868"/>
                <a:gd name="connsiteY3" fmla="*/ 0 h 800100"/>
                <a:gd name="connsiteX4" fmla="*/ 1986755 w 2251868"/>
                <a:gd name="connsiteY4" fmla="*/ 0 h 800100"/>
                <a:gd name="connsiteX5" fmla="*/ 1986755 w 2251868"/>
                <a:gd name="connsiteY5" fmla="*/ 133350 h 800100"/>
                <a:gd name="connsiteX6" fmla="*/ 2251868 w 2251868"/>
                <a:gd name="connsiteY6" fmla="*/ 154155 h 800100"/>
                <a:gd name="connsiteX7" fmla="*/ 1986755 w 2251868"/>
                <a:gd name="connsiteY7" fmla="*/ 362872 h 800100"/>
                <a:gd name="connsiteX8" fmla="*/ 1986755 w 2251868"/>
                <a:gd name="connsiteY8" fmla="*/ 800100 h 800100"/>
                <a:gd name="connsiteX9" fmla="*/ 1655629 w 2251868"/>
                <a:gd name="connsiteY9" fmla="*/ 800100 h 800100"/>
                <a:gd name="connsiteX10" fmla="*/ 1158940 w 2251868"/>
                <a:gd name="connsiteY10" fmla="*/ 800100 h 800100"/>
                <a:gd name="connsiteX11" fmla="*/ 1158940 w 2251868"/>
                <a:gd name="connsiteY11" fmla="*/ 800100 h 800100"/>
                <a:gd name="connsiteX12" fmla="*/ 0 w 2251868"/>
                <a:gd name="connsiteY12" fmla="*/ 800100 h 800100"/>
                <a:gd name="connsiteX13" fmla="*/ 0 w 2251868"/>
                <a:gd name="connsiteY13" fmla="*/ 333375 h 800100"/>
                <a:gd name="connsiteX14" fmla="*/ 0 w 2251868"/>
                <a:gd name="connsiteY14" fmla="*/ 133350 h 800100"/>
                <a:gd name="connsiteX15" fmla="*/ 0 w 2251868"/>
                <a:gd name="connsiteY15" fmla="*/ 133350 h 800100"/>
                <a:gd name="connsiteX16" fmla="*/ 0 w 2251868"/>
                <a:gd name="connsiteY16" fmla="*/ 0 h 800100"/>
                <a:gd name="connsiteX0" fmla="*/ 0 w 2263805"/>
                <a:gd name="connsiteY0" fmla="*/ 0 h 800100"/>
                <a:gd name="connsiteX1" fmla="*/ 1158940 w 2263805"/>
                <a:gd name="connsiteY1" fmla="*/ 0 h 800100"/>
                <a:gd name="connsiteX2" fmla="*/ 1158940 w 2263805"/>
                <a:gd name="connsiteY2" fmla="*/ 0 h 800100"/>
                <a:gd name="connsiteX3" fmla="*/ 1655629 w 2263805"/>
                <a:gd name="connsiteY3" fmla="*/ 0 h 800100"/>
                <a:gd name="connsiteX4" fmla="*/ 1986755 w 2263805"/>
                <a:gd name="connsiteY4" fmla="*/ 0 h 800100"/>
                <a:gd name="connsiteX5" fmla="*/ 1986755 w 2263805"/>
                <a:gd name="connsiteY5" fmla="*/ 133350 h 800100"/>
                <a:gd name="connsiteX6" fmla="*/ 2263805 w 2263805"/>
                <a:gd name="connsiteY6" fmla="*/ 134632 h 800100"/>
                <a:gd name="connsiteX7" fmla="*/ 1986755 w 2263805"/>
                <a:gd name="connsiteY7" fmla="*/ 362872 h 800100"/>
                <a:gd name="connsiteX8" fmla="*/ 1986755 w 2263805"/>
                <a:gd name="connsiteY8" fmla="*/ 800100 h 800100"/>
                <a:gd name="connsiteX9" fmla="*/ 1655629 w 2263805"/>
                <a:gd name="connsiteY9" fmla="*/ 800100 h 800100"/>
                <a:gd name="connsiteX10" fmla="*/ 1158940 w 2263805"/>
                <a:gd name="connsiteY10" fmla="*/ 800100 h 800100"/>
                <a:gd name="connsiteX11" fmla="*/ 1158940 w 2263805"/>
                <a:gd name="connsiteY11" fmla="*/ 800100 h 800100"/>
                <a:gd name="connsiteX12" fmla="*/ 0 w 2263805"/>
                <a:gd name="connsiteY12" fmla="*/ 800100 h 800100"/>
                <a:gd name="connsiteX13" fmla="*/ 0 w 2263805"/>
                <a:gd name="connsiteY13" fmla="*/ 333375 h 800100"/>
                <a:gd name="connsiteX14" fmla="*/ 0 w 2263805"/>
                <a:gd name="connsiteY14" fmla="*/ 133350 h 800100"/>
                <a:gd name="connsiteX15" fmla="*/ 0 w 2263805"/>
                <a:gd name="connsiteY15" fmla="*/ 133350 h 800100"/>
                <a:gd name="connsiteX16" fmla="*/ 0 w 2263805"/>
                <a:gd name="connsiteY1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3805" h="800100">
                  <a:moveTo>
                    <a:pt x="0" y="0"/>
                  </a:moveTo>
                  <a:lnTo>
                    <a:pt x="1158940" y="0"/>
                  </a:lnTo>
                  <a:lnTo>
                    <a:pt x="1158940" y="0"/>
                  </a:lnTo>
                  <a:lnTo>
                    <a:pt x="1655629" y="0"/>
                  </a:lnTo>
                  <a:lnTo>
                    <a:pt x="1986755" y="0"/>
                  </a:lnTo>
                  <a:lnTo>
                    <a:pt x="1986755" y="133350"/>
                  </a:lnTo>
                  <a:lnTo>
                    <a:pt x="2263805" y="134632"/>
                  </a:lnTo>
                  <a:lnTo>
                    <a:pt x="1986755" y="362872"/>
                  </a:lnTo>
                  <a:lnTo>
                    <a:pt x="1986755" y="800100"/>
                  </a:lnTo>
                  <a:lnTo>
                    <a:pt x="1655629" y="800100"/>
                  </a:lnTo>
                  <a:lnTo>
                    <a:pt x="1158940" y="800100"/>
                  </a:lnTo>
                  <a:lnTo>
                    <a:pt x="1158940" y="800100"/>
                  </a:lnTo>
                  <a:lnTo>
                    <a:pt x="0" y="800100"/>
                  </a:lnTo>
                  <a:lnTo>
                    <a:pt x="0" y="333375"/>
                  </a:lnTo>
                  <a:lnTo>
                    <a:pt x="0" y="133350"/>
                  </a:lnTo>
                  <a:lnTo>
                    <a:pt x="0" y="133350"/>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418821" y="4496363"/>
              <a:ext cx="1300356"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Spain</a:t>
              </a:r>
              <a:endParaRPr lang="en-GB" b="1" dirty="0">
                <a:solidFill>
                  <a:schemeClr val="bg1"/>
                </a:solidFill>
                <a:latin typeface="Arial" pitchFamily="34" charset="0"/>
                <a:cs typeface="Arial" pitchFamily="34" charset="0"/>
              </a:endParaRPr>
            </a:p>
          </p:txBody>
        </p:sp>
      </p:grpSp>
      <p:grpSp>
        <p:nvGrpSpPr>
          <p:cNvPr id="18" name="Group 17"/>
          <p:cNvGrpSpPr/>
          <p:nvPr/>
        </p:nvGrpSpPr>
        <p:grpSpPr>
          <a:xfrm>
            <a:off x="7867561" y="3636052"/>
            <a:ext cx="1921567" cy="601847"/>
            <a:chOff x="7867561" y="3636052"/>
            <a:chExt cx="1921567" cy="601847"/>
          </a:xfrm>
        </p:grpSpPr>
        <p:sp>
          <p:nvSpPr>
            <p:cNvPr id="12" name="Rectangular Callout 11"/>
            <p:cNvSpPr/>
            <p:nvPr/>
          </p:nvSpPr>
          <p:spPr>
            <a:xfrm>
              <a:off x="7867561" y="3636052"/>
              <a:ext cx="1921567" cy="601847"/>
            </a:xfrm>
            <a:custGeom>
              <a:avLst/>
              <a:gdLst>
                <a:gd name="connsiteX0" fmla="*/ 0 w 1515979"/>
                <a:gd name="connsiteY0" fmla="*/ 0 h 493295"/>
                <a:gd name="connsiteX1" fmla="*/ 252663 w 1515979"/>
                <a:gd name="connsiteY1" fmla="*/ 0 h 493295"/>
                <a:gd name="connsiteX2" fmla="*/ 252663 w 1515979"/>
                <a:gd name="connsiteY2" fmla="*/ 0 h 493295"/>
                <a:gd name="connsiteX3" fmla="*/ 631658 w 1515979"/>
                <a:gd name="connsiteY3" fmla="*/ 0 h 493295"/>
                <a:gd name="connsiteX4" fmla="*/ 1515979 w 1515979"/>
                <a:gd name="connsiteY4" fmla="*/ 0 h 493295"/>
                <a:gd name="connsiteX5" fmla="*/ 1515979 w 1515979"/>
                <a:gd name="connsiteY5" fmla="*/ 287755 h 493295"/>
                <a:gd name="connsiteX6" fmla="*/ 1515979 w 1515979"/>
                <a:gd name="connsiteY6" fmla="*/ 287755 h 493295"/>
                <a:gd name="connsiteX7" fmla="*/ 1515979 w 1515979"/>
                <a:gd name="connsiteY7" fmla="*/ 411079 h 493295"/>
                <a:gd name="connsiteX8" fmla="*/ 1515979 w 1515979"/>
                <a:gd name="connsiteY8" fmla="*/ 493295 h 493295"/>
                <a:gd name="connsiteX9" fmla="*/ 631658 w 1515979"/>
                <a:gd name="connsiteY9" fmla="*/ 493295 h 493295"/>
                <a:gd name="connsiteX10" fmla="*/ 252663 w 1515979"/>
                <a:gd name="connsiteY10" fmla="*/ 493295 h 493295"/>
                <a:gd name="connsiteX11" fmla="*/ 252663 w 1515979"/>
                <a:gd name="connsiteY11" fmla="*/ 493295 h 493295"/>
                <a:gd name="connsiteX12" fmla="*/ 0 w 1515979"/>
                <a:gd name="connsiteY12" fmla="*/ 493295 h 493295"/>
                <a:gd name="connsiteX13" fmla="*/ 0 w 1515979"/>
                <a:gd name="connsiteY13" fmla="*/ 411079 h 493295"/>
                <a:gd name="connsiteX14" fmla="*/ -315824 w 1515979"/>
                <a:gd name="connsiteY14" fmla="*/ 337325 h 493295"/>
                <a:gd name="connsiteX15" fmla="*/ 0 w 1515979"/>
                <a:gd name="connsiteY15" fmla="*/ 287755 h 493295"/>
                <a:gd name="connsiteX16" fmla="*/ 0 w 1515979"/>
                <a:gd name="connsiteY16" fmla="*/ 0 h 493295"/>
                <a:gd name="connsiteX0" fmla="*/ 315824 w 1831803"/>
                <a:gd name="connsiteY0" fmla="*/ 0 h 493295"/>
                <a:gd name="connsiteX1" fmla="*/ 568487 w 1831803"/>
                <a:gd name="connsiteY1" fmla="*/ 0 h 493295"/>
                <a:gd name="connsiteX2" fmla="*/ 568487 w 1831803"/>
                <a:gd name="connsiteY2" fmla="*/ 0 h 493295"/>
                <a:gd name="connsiteX3" fmla="*/ 947482 w 1831803"/>
                <a:gd name="connsiteY3" fmla="*/ 0 h 493295"/>
                <a:gd name="connsiteX4" fmla="*/ 1831803 w 1831803"/>
                <a:gd name="connsiteY4" fmla="*/ 0 h 493295"/>
                <a:gd name="connsiteX5" fmla="*/ 1831803 w 1831803"/>
                <a:gd name="connsiteY5" fmla="*/ 287755 h 493295"/>
                <a:gd name="connsiteX6" fmla="*/ 1831803 w 1831803"/>
                <a:gd name="connsiteY6" fmla="*/ 287755 h 493295"/>
                <a:gd name="connsiteX7" fmla="*/ 1831803 w 1831803"/>
                <a:gd name="connsiteY7" fmla="*/ 411079 h 493295"/>
                <a:gd name="connsiteX8" fmla="*/ 1831803 w 1831803"/>
                <a:gd name="connsiteY8" fmla="*/ 493295 h 493295"/>
                <a:gd name="connsiteX9" fmla="*/ 947482 w 1831803"/>
                <a:gd name="connsiteY9" fmla="*/ 493295 h 493295"/>
                <a:gd name="connsiteX10" fmla="*/ 568487 w 1831803"/>
                <a:gd name="connsiteY10" fmla="*/ 493295 h 493295"/>
                <a:gd name="connsiteX11" fmla="*/ 568487 w 1831803"/>
                <a:gd name="connsiteY11" fmla="*/ 493295 h 493295"/>
                <a:gd name="connsiteX12" fmla="*/ 315824 w 1831803"/>
                <a:gd name="connsiteY12" fmla="*/ 493295 h 493295"/>
                <a:gd name="connsiteX13" fmla="*/ 315824 w 1831803"/>
                <a:gd name="connsiteY13" fmla="*/ 411079 h 493295"/>
                <a:gd name="connsiteX14" fmla="*/ 0 w 1831803"/>
                <a:gd name="connsiteY14" fmla="*/ 337325 h 493295"/>
                <a:gd name="connsiteX15" fmla="*/ 311274 w 1831803"/>
                <a:gd name="connsiteY15" fmla="*/ 237713 h 493295"/>
                <a:gd name="connsiteX16" fmla="*/ 315824 w 1831803"/>
                <a:gd name="connsiteY16" fmla="*/ 0 h 493295"/>
                <a:gd name="connsiteX0" fmla="*/ 261233 w 1777212"/>
                <a:gd name="connsiteY0" fmla="*/ 0 h 493295"/>
                <a:gd name="connsiteX1" fmla="*/ 513896 w 1777212"/>
                <a:gd name="connsiteY1" fmla="*/ 0 h 493295"/>
                <a:gd name="connsiteX2" fmla="*/ 513896 w 1777212"/>
                <a:gd name="connsiteY2" fmla="*/ 0 h 493295"/>
                <a:gd name="connsiteX3" fmla="*/ 892891 w 1777212"/>
                <a:gd name="connsiteY3" fmla="*/ 0 h 493295"/>
                <a:gd name="connsiteX4" fmla="*/ 1777212 w 1777212"/>
                <a:gd name="connsiteY4" fmla="*/ 0 h 493295"/>
                <a:gd name="connsiteX5" fmla="*/ 1777212 w 1777212"/>
                <a:gd name="connsiteY5" fmla="*/ 287755 h 493295"/>
                <a:gd name="connsiteX6" fmla="*/ 1777212 w 1777212"/>
                <a:gd name="connsiteY6" fmla="*/ 287755 h 493295"/>
                <a:gd name="connsiteX7" fmla="*/ 1777212 w 1777212"/>
                <a:gd name="connsiteY7" fmla="*/ 411079 h 493295"/>
                <a:gd name="connsiteX8" fmla="*/ 1777212 w 1777212"/>
                <a:gd name="connsiteY8" fmla="*/ 493295 h 493295"/>
                <a:gd name="connsiteX9" fmla="*/ 892891 w 1777212"/>
                <a:gd name="connsiteY9" fmla="*/ 493295 h 493295"/>
                <a:gd name="connsiteX10" fmla="*/ 513896 w 1777212"/>
                <a:gd name="connsiteY10" fmla="*/ 493295 h 493295"/>
                <a:gd name="connsiteX11" fmla="*/ 513896 w 1777212"/>
                <a:gd name="connsiteY11" fmla="*/ 493295 h 493295"/>
                <a:gd name="connsiteX12" fmla="*/ 261233 w 1777212"/>
                <a:gd name="connsiteY12" fmla="*/ 493295 h 493295"/>
                <a:gd name="connsiteX13" fmla="*/ 261233 w 1777212"/>
                <a:gd name="connsiteY13" fmla="*/ 411079 h 493295"/>
                <a:gd name="connsiteX14" fmla="*/ 0 w 1777212"/>
                <a:gd name="connsiteY14" fmla="*/ 387367 h 493295"/>
                <a:gd name="connsiteX15" fmla="*/ 256683 w 1777212"/>
                <a:gd name="connsiteY15" fmla="*/ 237713 h 493295"/>
                <a:gd name="connsiteX16" fmla="*/ 261233 w 1777212"/>
                <a:gd name="connsiteY16" fmla="*/ 0 h 49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7212" h="493295">
                  <a:moveTo>
                    <a:pt x="261233" y="0"/>
                  </a:moveTo>
                  <a:lnTo>
                    <a:pt x="513896" y="0"/>
                  </a:lnTo>
                  <a:lnTo>
                    <a:pt x="513896" y="0"/>
                  </a:lnTo>
                  <a:lnTo>
                    <a:pt x="892891" y="0"/>
                  </a:lnTo>
                  <a:lnTo>
                    <a:pt x="1777212" y="0"/>
                  </a:lnTo>
                  <a:lnTo>
                    <a:pt x="1777212" y="287755"/>
                  </a:lnTo>
                  <a:lnTo>
                    <a:pt x="1777212" y="287755"/>
                  </a:lnTo>
                  <a:lnTo>
                    <a:pt x="1777212" y="411079"/>
                  </a:lnTo>
                  <a:lnTo>
                    <a:pt x="1777212" y="493295"/>
                  </a:lnTo>
                  <a:lnTo>
                    <a:pt x="892891" y="493295"/>
                  </a:lnTo>
                  <a:lnTo>
                    <a:pt x="513896" y="493295"/>
                  </a:lnTo>
                  <a:lnTo>
                    <a:pt x="513896" y="493295"/>
                  </a:lnTo>
                  <a:lnTo>
                    <a:pt x="261233" y="493295"/>
                  </a:lnTo>
                  <a:lnTo>
                    <a:pt x="261233" y="411079"/>
                  </a:lnTo>
                  <a:lnTo>
                    <a:pt x="0" y="387367"/>
                  </a:lnTo>
                  <a:lnTo>
                    <a:pt x="256683" y="237713"/>
                  </a:lnTo>
                  <a:cubicBezTo>
                    <a:pt x="258200" y="158475"/>
                    <a:pt x="259716" y="79238"/>
                    <a:pt x="261233" y="0"/>
                  </a:cubicBez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201723" y="3636052"/>
              <a:ext cx="152798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France</a:t>
              </a:r>
              <a:endParaRPr lang="en-GB" b="1" dirty="0">
                <a:solidFill>
                  <a:schemeClr val="bg1"/>
                </a:solidFill>
                <a:latin typeface="Arial" pitchFamily="34" charset="0"/>
                <a:cs typeface="Arial" pitchFamily="34" charset="0"/>
              </a:endParaRPr>
            </a:p>
          </p:txBody>
        </p:sp>
      </p:grpSp>
      <p:grpSp>
        <p:nvGrpSpPr>
          <p:cNvPr id="17" name="Group 16"/>
          <p:cNvGrpSpPr/>
          <p:nvPr/>
        </p:nvGrpSpPr>
        <p:grpSpPr>
          <a:xfrm>
            <a:off x="8128795" y="4801469"/>
            <a:ext cx="1600910" cy="780917"/>
            <a:chOff x="8128795" y="4884996"/>
            <a:chExt cx="1600910" cy="780917"/>
          </a:xfrm>
        </p:grpSpPr>
        <p:sp>
          <p:nvSpPr>
            <p:cNvPr id="11" name="Rectangular Callout 10"/>
            <p:cNvSpPr/>
            <p:nvPr/>
          </p:nvSpPr>
          <p:spPr>
            <a:xfrm>
              <a:off x="8128795" y="4884996"/>
              <a:ext cx="1600910" cy="780917"/>
            </a:xfrm>
            <a:custGeom>
              <a:avLst/>
              <a:gdLst>
                <a:gd name="connsiteX0" fmla="*/ 0 w 1515979"/>
                <a:gd name="connsiteY0" fmla="*/ 0 h 473959"/>
                <a:gd name="connsiteX1" fmla="*/ 252663 w 1515979"/>
                <a:gd name="connsiteY1" fmla="*/ 0 h 473959"/>
                <a:gd name="connsiteX2" fmla="*/ 261703 w 1515979"/>
                <a:gd name="connsiteY2" fmla="*/ -269934 h 473959"/>
                <a:gd name="connsiteX3" fmla="*/ 631658 w 1515979"/>
                <a:gd name="connsiteY3" fmla="*/ 0 h 473959"/>
                <a:gd name="connsiteX4" fmla="*/ 1515979 w 1515979"/>
                <a:gd name="connsiteY4" fmla="*/ 0 h 473959"/>
                <a:gd name="connsiteX5" fmla="*/ 1515979 w 1515979"/>
                <a:gd name="connsiteY5" fmla="*/ 78993 h 473959"/>
                <a:gd name="connsiteX6" fmla="*/ 1515979 w 1515979"/>
                <a:gd name="connsiteY6" fmla="*/ 78993 h 473959"/>
                <a:gd name="connsiteX7" fmla="*/ 1515979 w 1515979"/>
                <a:gd name="connsiteY7" fmla="*/ 197483 h 473959"/>
                <a:gd name="connsiteX8" fmla="*/ 1515979 w 1515979"/>
                <a:gd name="connsiteY8" fmla="*/ 473959 h 473959"/>
                <a:gd name="connsiteX9" fmla="*/ 631658 w 1515979"/>
                <a:gd name="connsiteY9" fmla="*/ 473959 h 473959"/>
                <a:gd name="connsiteX10" fmla="*/ 252663 w 1515979"/>
                <a:gd name="connsiteY10" fmla="*/ 473959 h 473959"/>
                <a:gd name="connsiteX11" fmla="*/ 252663 w 1515979"/>
                <a:gd name="connsiteY11" fmla="*/ 473959 h 473959"/>
                <a:gd name="connsiteX12" fmla="*/ 0 w 1515979"/>
                <a:gd name="connsiteY12" fmla="*/ 473959 h 473959"/>
                <a:gd name="connsiteX13" fmla="*/ 0 w 1515979"/>
                <a:gd name="connsiteY13" fmla="*/ 197483 h 473959"/>
                <a:gd name="connsiteX14" fmla="*/ 0 w 1515979"/>
                <a:gd name="connsiteY14" fmla="*/ 78993 h 473959"/>
                <a:gd name="connsiteX15" fmla="*/ 0 w 1515979"/>
                <a:gd name="connsiteY15" fmla="*/ 78993 h 473959"/>
                <a:gd name="connsiteX16" fmla="*/ 0 w 1515979"/>
                <a:gd name="connsiteY16" fmla="*/ 0 h 473959"/>
                <a:gd name="connsiteX0" fmla="*/ 0 w 1515979"/>
                <a:gd name="connsiteY0" fmla="*/ 269934 h 743893"/>
                <a:gd name="connsiteX1" fmla="*/ 252663 w 1515979"/>
                <a:gd name="connsiteY1" fmla="*/ 269934 h 743893"/>
                <a:gd name="connsiteX2" fmla="*/ 261703 w 1515979"/>
                <a:gd name="connsiteY2" fmla="*/ 0 h 743893"/>
                <a:gd name="connsiteX3" fmla="*/ 564983 w 1515979"/>
                <a:gd name="connsiteY3" fmla="*/ 279459 h 743893"/>
                <a:gd name="connsiteX4" fmla="*/ 1515979 w 1515979"/>
                <a:gd name="connsiteY4" fmla="*/ 269934 h 743893"/>
                <a:gd name="connsiteX5" fmla="*/ 1515979 w 1515979"/>
                <a:gd name="connsiteY5" fmla="*/ 348927 h 743893"/>
                <a:gd name="connsiteX6" fmla="*/ 1515979 w 1515979"/>
                <a:gd name="connsiteY6" fmla="*/ 348927 h 743893"/>
                <a:gd name="connsiteX7" fmla="*/ 1515979 w 1515979"/>
                <a:gd name="connsiteY7" fmla="*/ 467417 h 743893"/>
                <a:gd name="connsiteX8" fmla="*/ 1515979 w 1515979"/>
                <a:gd name="connsiteY8" fmla="*/ 743893 h 743893"/>
                <a:gd name="connsiteX9" fmla="*/ 631658 w 1515979"/>
                <a:gd name="connsiteY9" fmla="*/ 743893 h 743893"/>
                <a:gd name="connsiteX10" fmla="*/ 252663 w 1515979"/>
                <a:gd name="connsiteY10" fmla="*/ 743893 h 743893"/>
                <a:gd name="connsiteX11" fmla="*/ 252663 w 1515979"/>
                <a:gd name="connsiteY11" fmla="*/ 743893 h 743893"/>
                <a:gd name="connsiteX12" fmla="*/ 0 w 1515979"/>
                <a:gd name="connsiteY12" fmla="*/ 743893 h 743893"/>
                <a:gd name="connsiteX13" fmla="*/ 0 w 1515979"/>
                <a:gd name="connsiteY13" fmla="*/ 467417 h 743893"/>
                <a:gd name="connsiteX14" fmla="*/ 0 w 1515979"/>
                <a:gd name="connsiteY14" fmla="*/ 348927 h 743893"/>
                <a:gd name="connsiteX15" fmla="*/ 0 w 1515979"/>
                <a:gd name="connsiteY15" fmla="*/ 348927 h 743893"/>
                <a:gd name="connsiteX16" fmla="*/ 0 w 1515979"/>
                <a:gd name="connsiteY16" fmla="*/ 269934 h 743893"/>
                <a:gd name="connsiteX0" fmla="*/ 0 w 1515979"/>
                <a:gd name="connsiteY0" fmla="*/ 184523 h 658482"/>
                <a:gd name="connsiteX1" fmla="*/ 252663 w 1515979"/>
                <a:gd name="connsiteY1" fmla="*/ 184523 h 658482"/>
                <a:gd name="connsiteX2" fmla="*/ 256678 w 1515979"/>
                <a:gd name="connsiteY2" fmla="*/ 0 h 658482"/>
                <a:gd name="connsiteX3" fmla="*/ 564983 w 1515979"/>
                <a:gd name="connsiteY3" fmla="*/ 194048 h 658482"/>
                <a:gd name="connsiteX4" fmla="*/ 1515979 w 1515979"/>
                <a:gd name="connsiteY4" fmla="*/ 184523 h 658482"/>
                <a:gd name="connsiteX5" fmla="*/ 1515979 w 1515979"/>
                <a:gd name="connsiteY5" fmla="*/ 263516 h 658482"/>
                <a:gd name="connsiteX6" fmla="*/ 1515979 w 1515979"/>
                <a:gd name="connsiteY6" fmla="*/ 263516 h 658482"/>
                <a:gd name="connsiteX7" fmla="*/ 1515979 w 1515979"/>
                <a:gd name="connsiteY7" fmla="*/ 382006 h 658482"/>
                <a:gd name="connsiteX8" fmla="*/ 1515979 w 1515979"/>
                <a:gd name="connsiteY8" fmla="*/ 658482 h 658482"/>
                <a:gd name="connsiteX9" fmla="*/ 631658 w 1515979"/>
                <a:gd name="connsiteY9" fmla="*/ 658482 h 658482"/>
                <a:gd name="connsiteX10" fmla="*/ 252663 w 1515979"/>
                <a:gd name="connsiteY10" fmla="*/ 658482 h 658482"/>
                <a:gd name="connsiteX11" fmla="*/ 252663 w 1515979"/>
                <a:gd name="connsiteY11" fmla="*/ 658482 h 658482"/>
                <a:gd name="connsiteX12" fmla="*/ 0 w 1515979"/>
                <a:gd name="connsiteY12" fmla="*/ 658482 h 658482"/>
                <a:gd name="connsiteX13" fmla="*/ 0 w 1515979"/>
                <a:gd name="connsiteY13" fmla="*/ 382006 h 658482"/>
                <a:gd name="connsiteX14" fmla="*/ 0 w 1515979"/>
                <a:gd name="connsiteY14" fmla="*/ 263516 h 658482"/>
                <a:gd name="connsiteX15" fmla="*/ 0 w 1515979"/>
                <a:gd name="connsiteY15" fmla="*/ 263516 h 658482"/>
                <a:gd name="connsiteX16" fmla="*/ 0 w 1515979"/>
                <a:gd name="connsiteY16" fmla="*/ 184523 h 658482"/>
                <a:gd name="connsiteX0" fmla="*/ 0 w 1515979"/>
                <a:gd name="connsiteY0" fmla="*/ 184523 h 658482"/>
                <a:gd name="connsiteX1" fmla="*/ 252663 w 1515979"/>
                <a:gd name="connsiteY1" fmla="*/ 184523 h 658482"/>
                <a:gd name="connsiteX2" fmla="*/ 256678 w 1515979"/>
                <a:gd name="connsiteY2" fmla="*/ 0 h 658482"/>
                <a:gd name="connsiteX3" fmla="*/ 543734 w 1515979"/>
                <a:gd name="connsiteY3" fmla="*/ 179856 h 658482"/>
                <a:gd name="connsiteX4" fmla="*/ 1515979 w 1515979"/>
                <a:gd name="connsiteY4" fmla="*/ 184523 h 658482"/>
                <a:gd name="connsiteX5" fmla="*/ 1515979 w 1515979"/>
                <a:gd name="connsiteY5" fmla="*/ 263516 h 658482"/>
                <a:gd name="connsiteX6" fmla="*/ 1515979 w 1515979"/>
                <a:gd name="connsiteY6" fmla="*/ 263516 h 658482"/>
                <a:gd name="connsiteX7" fmla="*/ 1515979 w 1515979"/>
                <a:gd name="connsiteY7" fmla="*/ 382006 h 658482"/>
                <a:gd name="connsiteX8" fmla="*/ 1515979 w 1515979"/>
                <a:gd name="connsiteY8" fmla="*/ 658482 h 658482"/>
                <a:gd name="connsiteX9" fmla="*/ 631658 w 1515979"/>
                <a:gd name="connsiteY9" fmla="*/ 658482 h 658482"/>
                <a:gd name="connsiteX10" fmla="*/ 252663 w 1515979"/>
                <a:gd name="connsiteY10" fmla="*/ 658482 h 658482"/>
                <a:gd name="connsiteX11" fmla="*/ 252663 w 1515979"/>
                <a:gd name="connsiteY11" fmla="*/ 658482 h 658482"/>
                <a:gd name="connsiteX12" fmla="*/ 0 w 1515979"/>
                <a:gd name="connsiteY12" fmla="*/ 658482 h 658482"/>
                <a:gd name="connsiteX13" fmla="*/ 0 w 1515979"/>
                <a:gd name="connsiteY13" fmla="*/ 382006 h 658482"/>
                <a:gd name="connsiteX14" fmla="*/ 0 w 1515979"/>
                <a:gd name="connsiteY14" fmla="*/ 263516 h 658482"/>
                <a:gd name="connsiteX15" fmla="*/ 0 w 1515979"/>
                <a:gd name="connsiteY15" fmla="*/ 263516 h 658482"/>
                <a:gd name="connsiteX16" fmla="*/ 0 w 1515979"/>
                <a:gd name="connsiteY16" fmla="*/ 184523 h 658482"/>
                <a:gd name="connsiteX0" fmla="*/ 0 w 1515979"/>
                <a:gd name="connsiteY0" fmla="*/ 184523 h 658482"/>
                <a:gd name="connsiteX1" fmla="*/ 252663 w 1515979"/>
                <a:gd name="connsiteY1" fmla="*/ 184523 h 658482"/>
                <a:gd name="connsiteX2" fmla="*/ 256678 w 1515979"/>
                <a:gd name="connsiteY2" fmla="*/ 0 h 658482"/>
                <a:gd name="connsiteX3" fmla="*/ 543734 w 1515979"/>
                <a:gd name="connsiteY3" fmla="*/ 179856 h 658482"/>
                <a:gd name="connsiteX4" fmla="*/ 1515979 w 1515979"/>
                <a:gd name="connsiteY4" fmla="*/ 184523 h 658482"/>
                <a:gd name="connsiteX5" fmla="*/ 1515979 w 1515979"/>
                <a:gd name="connsiteY5" fmla="*/ 263516 h 658482"/>
                <a:gd name="connsiteX6" fmla="*/ 1515979 w 1515979"/>
                <a:gd name="connsiteY6" fmla="*/ 263516 h 658482"/>
                <a:gd name="connsiteX7" fmla="*/ 1515979 w 1515979"/>
                <a:gd name="connsiteY7" fmla="*/ 382006 h 658482"/>
                <a:gd name="connsiteX8" fmla="*/ 1515979 w 1515979"/>
                <a:gd name="connsiteY8" fmla="*/ 658482 h 658482"/>
                <a:gd name="connsiteX9" fmla="*/ 631658 w 1515979"/>
                <a:gd name="connsiteY9" fmla="*/ 658482 h 658482"/>
                <a:gd name="connsiteX10" fmla="*/ 252663 w 1515979"/>
                <a:gd name="connsiteY10" fmla="*/ 658482 h 658482"/>
                <a:gd name="connsiteX11" fmla="*/ 252663 w 1515979"/>
                <a:gd name="connsiteY11" fmla="*/ 658482 h 658482"/>
                <a:gd name="connsiteX12" fmla="*/ 0 w 1515979"/>
                <a:gd name="connsiteY12" fmla="*/ 658482 h 658482"/>
                <a:gd name="connsiteX13" fmla="*/ 0 w 1515979"/>
                <a:gd name="connsiteY13" fmla="*/ 382006 h 658482"/>
                <a:gd name="connsiteX14" fmla="*/ 0 w 1515979"/>
                <a:gd name="connsiteY14" fmla="*/ 263516 h 658482"/>
                <a:gd name="connsiteX15" fmla="*/ 0 w 1515979"/>
                <a:gd name="connsiteY15" fmla="*/ 263516 h 658482"/>
                <a:gd name="connsiteX16" fmla="*/ 0 w 1515979"/>
                <a:gd name="connsiteY16" fmla="*/ 184523 h 65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979" h="658482">
                  <a:moveTo>
                    <a:pt x="0" y="184523"/>
                  </a:moveTo>
                  <a:lnTo>
                    <a:pt x="252663" y="184523"/>
                  </a:lnTo>
                  <a:cubicBezTo>
                    <a:pt x="254001" y="123015"/>
                    <a:pt x="255340" y="61508"/>
                    <a:pt x="256678" y="0"/>
                  </a:cubicBezTo>
                  <a:lnTo>
                    <a:pt x="543734" y="179856"/>
                  </a:lnTo>
                  <a:lnTo>
                    <a:pt x="1515979" y="184523"/>
                  </a:lnTo>
                  <a:lnTo>
                    <a:pt x="1515979" y="263516"/>
                  </a:lnTo>
                  <a:lnTo>
                    <a:pt x="1515979" y="263516"/>
                  </a:lnTo>
                  <a:lnTo>
                    <a:pt x="1515979" y="382006"/>
                  </a:lnTo>
                  <a:lnTo>
                    <a:pt x="1515979" y="658482"/>
                  </a:lnTo>
                  <a:lnTo>
                    <a:pt x="631658" y="658482"/>
                  </a:lnTo>
                  <a:lnTo>
                    <a:pt x="252663" y="658482"/>
                  </a:lnTo>
                  <a:lnTo>
                    <a:pt x="252663" y="658482"/>
                  </a:lnTo>
                  <a:lnTo>
                    <a:pt x="0" y="658482"/>
                  </a:lnTo>
                  <a:lnTo>
                    <a:pt x="0" y="382006"/>
                  </a:lnTo>
                  <a:lnTo>
                    <a:pt x="0" y="263516"/>
                  </a:lnTo>
                  <a:lnTo>
                    <a:pt x="0" y="263516"/>
                  </a:lnTo>
                  <a:lnTo>
                    <a:pt x="0" y="184523"/>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128795" y="5081138"/>
              <a:ext cx="1574470"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Greece</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35305392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cost </a:t>
            </a:r>
            <a:r>
              <a:rPr lang="en-US" dirty="0" smtClean="0"/>
              <a:t>3 </a:t>
            </a:r>
            <a:r>
              <a:rPr lang="en-US" dirty="0"/>
              <a:t>– Which country?</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69613"/>
            <a:ext cx="12192000" cy="6858000"/>
          </a:xfrm>
          <a:prstGeom prst="rect">
            <a:avLst/>
          </a:prstGeom>
        </p:spPr>
      </p:pic>
      <p:sp>
        <p:nvSpPr>
          <p:cNvPr id="3" name="Text Placeholder 2"/>
          <p:cNvSpPr>
            <a:spLocks noGrp="1"/>
          </p:cNvSpPr>
          <p:nvPr>
            <p:ph type="body" sz="quarter" idx="10"/>
          </p:nvPr>
        </p:nvSpPr>
        <p:spPr>
          <a:xfrm>
            <a:off x="812881" y="1554480"/>
            <a:ext cx="14631829" cy="665245"/>
          </a:xfrm>
        </p:spPr>
        <p:txBody>
          <a:bodyPr>
            <a:noAutofit/>
          </a:bodyPr>
          <a:lstStyle/>
          <a:p>
            <a:pPr marL="0" indent="0">
              <a:buNone/>
            </a:pPr>
            <a:r>
              <a:rPr lang="en-US" sz="2400" dirty="0"/>
              <a:t>An employer must implement a profit share scheme for their employees</a:t>
            </a:r>
          </a:p>
          <a:p>
            <a:pPr marL="0" indent="0">
              <a:buNone/>
            </a:pPr>
            <a:endParaRPr lang="en-GB" dirty="0"/>
          </a:p>
          <a:p>
            <a:pPr marL="0" indent="0" algn="ctr">
              <a:buNone/>
              <a:tabLst>
                <a:tab pos="1828800" algn="ctr"/>
                <a:tab pos="6353175" algn="ctr"/>
                <a:tab pos="11718925" algn="ctr"/>
              </a:tabLst>
            </a:pPr>
            <a:r>
              <a:rPr lang="en-GB" b="1" dirty="0">
                <a:latin typeface="Arial" pitchFamily="34" charset="0"/>
                <a:cs typeface="Arial" pitchFamily="34" charset="0"/>
              </a:rPr>
              <a:t>			</a:t>
            </a:r>
            <a:endParaRPr lang="en-GB" dirty="0"/>
          </a:p>
        </p:txBody>
      </p:sp>
      <p:grpSp>
        <p:nvGrpSpPr>
          <p:cNvPr id="8" name="Group 7"/>
          <p:cNvGrpSpPr/>
          <p:nvPr/>
        </p:nvGrpSpPr>
        <p:grpSpPr>
          <a:xfrm>
            <a:off x="6948423" y="4007287"/>
            <a:ext cx="2791327" cy="1146947"/>
            <a:chOff x="6522164" y="4100016"/>
            <a:chExt cx="2791327" cy="1146947"/>
          </a:xfrm>
        </p:grpSpPr>
        <p:sp>
          <p:nvSpPr>
            <p:cNvPr id="5" name="Rectangular Callout 4"/>
            <p:cNvSpPr/>
            <p:nvPr/>
          </p:nvSpPr>
          <p:spPr>
            <a:xfrm rot="10800000">
              <a:off x="6522164" y="4100016"/>
              <a:ext cx="2791327" cy="1146947"/>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146947">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1962580" y="917547"/>
                  </a:lnTo>
                  <a:cubicBezTo>
                    <a:pt x="1962665" y="997129"/>
                    <a:pt x="1958203" y="1067365"/>
                    <a:pt x="1958288" y="1146947"/>
                  </a:cubicBezTo>
                  <a:lnTo>
                    <a:pt x="1678444" y="92158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p:cNvSpPr/>
            <p:nvPr/>
          </p:nvSpPr>
          <p:spPr>
            <a:xfrm>
              <a:off x="6659590" y="4490768"/>
              <a:ext cx="2552301"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Netherlands</a:t>
              </a:r>
            </a:p>
          </p:txBody>
        </p:sp>
      </p:grpSp>
      <p:grpSp>
        <p:nvGrpSpPr>
          <p:cNvPr id="15" name="Group 14"/>
          <p:cNvGrpSpPr/>
          <p:nvPr/>
        </p:nvGrpSpPr>
        <p:grpSpPr>
          <a:xfrm>
            <a:off x="1282328" y="4981319"/>
            <a:ext cx="2089332" cy="755719"/>
            <a:chOff x="1135351" y="4603458"/>
            <a:chExt cx="2089332" cy="755719"/>
          </a:xfrm>
        </p:grpSpPr>
        <p:sp>
          <p:nvSpPr>
            <p:cNvPr id="10"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p:nvSpPr>
          <p:spPr>
            <a:xfrm>
              <a:off x="1282328" y="4704184"/>
              <a:ext cx="1572866"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Mexico</a:t>
              </a:r>
            </a:p>
          </p:txBody>
        </p:sp>
      </p:grpSp>
      <p:grpSp>
        <p:nvGrpSpPr>
          <p:cNvPr id="12" name="Group 11"/>
          <p:cNvGrpSpPr/>
          <p:nvPr/>
        </p:nvGrpSpPr>
        <p:grpSpPr>
          <a:xfrm>
            <a:off x="10418411" y="6194487"/>
            <a:ext cx="2791327" cy="1146947"/>
            <a:chOff x="6522164" y="4100016"/>
            <a:chExt cx="2791327" cy="1146947"/>
          </a:xfrm>
        </p:grpSpPr>
        <p:sp>
          <p:nvSpPr>
            <p:cNvPr id="13" name="Rectangular Callout 4"/>
            <p:cNvSpPr/>
            <p:nvPr/>
          </p:nvSpPr>
          <p:spPr>
            <a:xfrm rot="10800000">
              <a:off x="6522164" y="4100016"/>
              <a:ext cx="2791327" cy="1146947"/>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146947">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1962580" y="917547"/>
                  </a:lnTo>
                  <a:cubicBezTo>
                    <a:pt x="1962665" y="997129"/>
                    <a:pt x="1958203" y="1067365"/>
                    <a:pt x="1958288" y="1146947"/>
                  </a:cubicBezTo>
                  <a:lnTo>
                    <a:pt x="1678444" y="92158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p:cNvSpPr/>
            <p:nvPr/>
          </p:nvSpPr>
          <p:spPr>
            <a:xfrm>
              <a:off x="6841530" y="4490768"/>
              <a:ext cx="2188420"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Singapore</a:t>
              </a:r>
            </a:p>
          </p:txBody>
        </p:sp>
      </p:grpSp>
    </p:spTree>
    <p:extLst>
      <p:ext uri="{BB962C8B-B14F-4D97-AF65-F5344CB8AC3E}">
        <p14:creationId xmlns:p14="http://schemas.microsoft.com/office/powerpoint/2010/main" val="30598721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cost </a:t>
            </a:r>
            <a:r>
              <a:rPr lang="en-US" dirty="0" smtClean="0"/>
              <a:t>3 </a:t>
            </a:r>
            <a:r>
              <a:rPr lang="en-US" dirty="0"/>
              <a:t>– Which country?</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69613"/>
            <a:ext cx="12192000" cy="6858000"/>
          </a:xfrm>
          <a:prstGeom prst="rect">
            <a:avLst/>
          </a:prstGeom>
        </p:spPr>
      </p:pic>
      <p:sp>
        <p:nvSpPr>
          <p:cNvPr id="3" name="Text Placeholder 2"/>
          <p:cNvSpPr>
            <a:spLocks noGrp="1"/>
          </p:cNvSpPr>
          <p:nvPr>
            <p:ph type="body" sz="quarter" idx="10"/>
          </p:nvPr>
        </p:nvSpPr>
        <p:spPr>
          <a:xfrm>
            <a:off x="812881" y="1554480"/>
            <a:ext cx="14631829" cy="665245"/>
          </a:xfrm>
        </p:spPr>
        <p:txBody>
          <a:bodyPr>
            <a:noAutofit/>
          </a:bodyPr>
          <a:lstStyle/>
          <a:p>
            <a:pPr marL="0" indent="0">
              <a:buNone/>
            </a:pPr>
            <a:r>
              <a:rPr lang="en-US" sz="2400" dirty="0"/>
              <a:t>An employer must implement a profit share scheme for their employees</a:t>
            </a:r>
          </a:p>
          <a:p>
            <a:pPr marL="0" indent="0">
              <a:buNone/>
            </a:pPr>
            <a:endParaRPr lang="en-GB" dirty="0"/>
          </a:p>
          <a:p>
            <a:pPr marL="0" indent="0" algn="ctr">
              <a:buNone/>
              <a:tabLst>
                <a:tab pos="1828800" algn="ctr"/>
                <a:tab pos="6353175" algn="ctr"/>
                <a:tab pos="11718925" algn="ctr"/>
              </a:tabLst>
            </a:pPr>
            <a:r>
              <a:rPr lang="en-GB" b="1" dirty="0">
                <a:latin typeface="Arial" pitchFamily="34" charset="0"/>
                <a:cs typeface="Arial" pitchFamily="34" charset="0"/>
              </a:rPr>
              <a:t>			</a:t>
            </a:r>
            <a:endParaRPr lang="en-GB" dirty="0"/>
          </a:p>
        </p:txBody>
      </p:sp>
      <p:grpSp>
        <p:nvGrpSpPr>
          <p:cNvPr id="8" name="Group 7"/>
          <p:cNvGrpSpPr/>
          <p:nvPr/>
        </p:nvGrpSpPr>
        <p:grpSpPr>
          <a:xfrm>
            <a:off x="6948423" y="4007287"/>
            <a:ext cx="2791327" cy="1146947"/>
            <a:chOff x="6522164" y="4100016"/>
            <a:chExt cx="2791327" cy="1146947"/>
          </a:xfrm>
        </p:grpSpPr>
        <p:sp>
          <p:nvSpPr>
            <p:cNvPr id="5" name="Rectangular Callout 4"/>
            <p:cNvSpPr/>
            <p:nvPr/>
          </p:nvSpPr>
          <p:spPr>
            <a:xfrm rot="10800000">
              <a:off x="6522164" y="4100016"/>
              <a:ext cx="2791327" cy="1146947"/>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146947">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1962580" y="917547"/>
                  </a:lnTo>
                  <a:cubicBezTo>
                    <a:pt x="1962665" y="997129"/>
                    <a:pt x="1958203" y="1067365"/>
                    <a:pt x="1958288" y="1146947"/>
                  </a:cubicBezTo>
                  <a:lnTo>
                    <a:pt x="1678444" y="92158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p:cNvSpPr/>
            <p:nvPr/>
          </p:nvSpPr>
          <p:spPr>
            <a:xfrm>
              <a:off x="6659590" y="4490768"/>
              <a:ext cx="2552301"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Netherlands</a:t>
              </a:r>
            </a:p>
          </p:txBody>
        </p:sp>
      </p:grpSp>
      <p:grpSp>
        <p:nvGrpSpPr>
          <p:cNvPr id="15" name="Group 14"/>
          <p:cNvGrpSpPr/>
          <p:nvPr/>
        </p:nvGrpSpPr>
        <p:grpSpPr>
          <a:xfrm>
            <a:off x="1282328" y="4981319"/>
            <a:ext cx="2089332" cy="755719"/>
            <a:chOff x="1135351" y="4603458"/>
            <a:chExt cx="2089332" cy="755719"/>
          </a:xfrm>
        </p:grpSpPr>
        <p:sp>
          <p:nvSpPr>
            <p:cNvPr id="10"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p:nvSpPr>
          <p:spPr>
            <a:xfrm>
              <a:off x="1282328" y="4704184"/>
              <a:ext cx="1572866"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Mexico</a:t>
              </a:r>
            </a:p>
          </p:txBody>
        </p:sp>
      </p:grpSp>
      <p:grpSp>
        <p:nvGrpSpPr>
          <p:cNvPr id="12" name="Group 11"/>
          <p:cNvGrpSpPr/>
          <p:nvPr/>
        </p:nvGrpSpPr>
        <p:grpSpPr>
          <a:xfrm>
            <a:off x="10418411" y="6194487"/>
            <a:ext cx="2791327" cy="1146947"/>
            <a:chOff x="6522164" y="4100016"/>
            <a:chExt cx="2791327" cy="1146947"/>
          </a:xfrm>
        </p:grpSpPr>
        <p:sp>
          <p:nvSpPr>
            <p:cNvPr id="13" name="Rectangular Callout 4"/>
            <p:cNvSpPr/>
            <p:nvPr/>
          </p:nvSpPr>
          <p:spPr>
            <a:xfrm rot="10800000">
              <a:off x="6522164" y="4100016"/>
              <a:ext cx="2791327" cy="1146947"/>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146947">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1962580" y="917547"/>
                  </a:lnTo>
                  <a:cubicBezTo>
                    <a:pt x="1962665" y="997129"/>
                    <a:pt x="1958203" y="1067365"/>
                    <a:pt x="1958288" y="1146947"/>
                  </a:cubicBezTo>
                  <a:lnTo>
                    <a:pt x="1678444" y="92158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p:cNvSpPr/>
            <p:nvPr/>
          </p:nvSpPr>
          <p:spPr>
            <a:xfrm>
              <a:off x="6841530" y="4490768"/>
              <a:ext cx="2188420"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Singapore</a:t>
              </a:r>
            </a:p>
          </p:txBody>
        </p:sp>
      </p:grpSp>
    </p:spTree>
    <p:extLst>
      <p:ext uri="{BB962C8B-B14F-4D97-AF65-F5344CB8AC3E}">
        <p14:creationId xmlns:p14="http://schemas.microsoft.com/office/powerpoint/2010/main" val="27835542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3" y="1871132"/>
            <a:ext cx="12192000" cy="6858000"/>
          </a:xfrm>
          <a:prstGeom prst="rect">
            <a:avLst/>
          </a:prstGeom>
        </p:spPr>
      </p:pic>
      <p:sp>
        <p:nvSpPr>
          <p:cNvPr id="2" name="Title 1"/>
          <p:cNvSpPr>
            <a:spLocks noGrp="1"/>
          </p:cNvSpPr>
          <p:nvPr>
            <p:ph type="title"/>
          </p:nvPr>
        </p:nvSpPr>
        <p:spPr/>
        <p:txBody>
          <a:bodyPr/>
          <a:lstStyle/>
          <a:p>
            <a:r>
              <a:rPr lang="en-US" dirty="0"/>
              <a:t>Hidden cost 4</a:t>
            </a:r>
            <a:r>
              <a:rPr lang="en-US" dirty="0" smtClean="0"/>
              <a:t> </a:t>
            </a:r>
            <a:r>
              <a:rPr lang="en-US" dirty="0"/>
              <a:t>– Which country?</a:t>
            </a:r>
          </a:p>
        </p:txBody>
      </p:sp>
      <p:sp>
        <p:nvSpPr>
          <p:cNvPr id="3" name="Text Placeholder 2"/>
          <p:cNvSpPr>
            <a:spLocks noGrp="1"/>
          </p:cNvSpPr>
          <p:nvPr>
            <p:ph type="body" sz="quarter" idx="10"/>
          </p:nvPr>
        </p:nvSpPr>
        <p:spPr>
          <a:xfrm>
            <a:off x="812879" y="1554480"/>
            <a:ext cx="14631829" cy="548871"/>
          </a:xfrm>
        </p:spPr>
        <p:txBody>
          <a:bodyPr>
            <a:noAutofit/>
          </a:bodyPr>
          <a:lstStyle/>
          <a:p>
            <a:pPr marL="0" indent="0">
              <a:buNone/>
            </a:pPr>
            <a:r>
              <a:rPr lang="en-US" sz="2400" dirty="0"/>
              <a:t>Life insurance must be </a:t>
            </a:r>
            <a:r>
              <a:rPr lang="en-US" sz="2400" dirty="0" smtClean="0"/>
              <a:t>implemented</a:t>
            </a:r>
            <a:endParaRPr lang="en-GB" sz="2400" b="1" dirty="0">
              <a:latin typeface="Arial" pitchFamily="34" charset="0"/>
              <a:cs typeface="Arial" pitchFamily="34" charset="0"/>
            </a:endParaRPr>
          </a:p>
          <a:p>
            <a:pPr marL="0" indent="0">
              <a:buNone/>
            </a:pPr>
            <a:endParaRPr lang="en-GB" dirty="0"/>
          </a:p>
        </p:txBody>
      </p:sp>
      <p:grpSp>
        <p:nvGrpSpPr>
          <p:cNvPr id="8" name="Group 7"/>
          <p:cNvGrpSpPr/>
          <p:nvPr/>
        </p:nvGrpSpPr>
        <p:grpSpPr>
          <a:xfrm>
            <a:off x="2026767" y="7263028"/>
            <a:ext cx="2869534" cy="755719"/>
            <a:chOff x="1020239" y="4603458"/>
            <a:chExt cx="2204444" cy="755719"/>
          </a:xfrm>
        </p:grpSpPr>
        <p:sp>
          <p:nvSpPr>
            <p:cNvPr id="9"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1020239" y="4704184"/>
              <a:ext cx="2097048"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Argentina</a:t>
              </a:r>
              <a:endParaRPr lang="en-GB" b="1" dirty="0">
                <a:solidFill>
                  <a:schemeClr val="bg1"/>
                </a:solidFill>
                <a:latin typeface="Arial" pitchFamily="34" charset="0"/>
                <a:cs typeface="Arial" pitchFamily="34" charset="0"/>
              </a:endParaRPr>
            </a:p>
          </p:txBody>
        </p:sp>
      </p:grpSp>
      <p:grpSp>
        <p:nvGrpSpPr>
          <p:cNvPr id="11" name="Group 10"/>
          <p:cNvGrpSpPr/>
          <p:nvPr/>
        </p:nvGrpSpPr>
        <p:grpSpPr>
          <a:xfrm>
            <a:off x="5409101" y="3834028"/>
            <a:ext cx="2719692" cy="755719"/>
            <a:chOff x="1135351" y="4603458"/>
            <a:chExt cx="2089332" cy="755719"/>
          </a:xfrm>
        </p:grpSpPr>
        <p:sp>
          <p:nvSpPr>
            <p:cNvPr id="12"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1481847" y="4704184"/>
              <a:ext cx="117383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Russia</a:t>
              </a:r>
              <a:endParaRPr lang="en-GB" b="1" dirty="0">
                <a:solidFill>
                  <a:schemeClr val="bg1"/>
                </a:solidFill>
                <a:latin typeface="Arial" pitchFamily="34" charset="0"/>
                <a:cs typeface="Arial" pitchFamily="34" charset="0"/>
              </a:endParaRPr>
            </a:p>
          </p:txBody>
        </p:sp>
      </p:grpSp>
      <p:grpSp>
        <p:nvGrpSpPr>
          <p:cNvPr id="14" name="Group 13"/>
          <p:cNvGrpSpPr/>
          <p:nvPr/>
        </p:nvGrpSpPr>
        <p:grpSpPr>
          <a:xfrm>
            <a:off x="9859300" y="5761886"/>
            <a:ext cx="2454442" cy="794085"/>
            <a:chOff x="4445088" y="4771093"/>
            <a:chExt cx="2454442" cy="794085"/>
          </a:xfrm>
        </p:grpSpPr>
        <p:sp>
          <p:nvSpPr>
            <p:cNvPr id="15" name="Rectangular Callout 14"/>
            <p:cNvSpPr/>
            <p:nvPr/>
          </p:nvSpPr>
          <p:spPr>
            <a:xfrm>
              <a:off x="4445088" y="4771093"/>
              <a:ext cx="2454442" cy="794085"/>
            </a:xfrm>
            <a:prstGeom prst="wedgeRectCallout">
              <a:avLst>
                <a:gd name="adj1" fmla="val 25645"/>
                <a:gd name="adj2" fmla="val -8275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901106" y="4864388"/>
              <a:ext cx="1542410"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Taiwan</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2925643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3" y="1871132"/>
            <a:ext cx="12192000" cy="6858000"/>
          </a:xfrm>
          <a:prstGeom prst="rect">
            <a:avLst/>
          </a:prstGeom>
        </p:spPr>
      </p:pic>
      <p:sp>
        <p:nvSpPr>
          <p:cNvPr id="2" name="Title 1"/>
          <p:cNvSpPr>
            <a:spLocks noGrp="1"/>
          </p:cNvSpPr>
          <p:nvPr>
            <p:ph type="title"/>
          </p:nvPr>
        </p:nvSpPr>
        <p:spPr/>
        <p:txBody>
          <a:bodyPr/>
          <a:lstStyle/>
          <a:p>
            <a:r>
              <a:rPr lang="en-US" dirty="0"/>
              <a:t>Hidden cost 4</a:t>
            </a:r>
            <a:r>
              <a:rPr lang="en-US" dirty="0" smtClean="0"/>
              <a:t> </a:t>
            </a:r>
            <a:r>
              <a:rPr lang="en-US" dirty="0"/>
              <a:t>– Which country?</a:t>
            </a:r>
          </a:p>
        </p:txBody>
      </p:sp>
      <p:sp>
        <p:nvSpPr>
          <p:cNvPr id="3" name="Text Placeholder 2"/>
          <p:cNvSpPr>
            <a:spLocks noGrp="1"/>
          </p:cNvSpPr>
          <p:nvPr>
            <p:ph type="body" sz="quarter" idx="10"/>
          </p:nvPr>
        </p:nvSpPr>
        <p:spPr>
          <a:xfrm>
            <a:off x="812879" y="1554480"/>
            <a:ext cx="14631829" cy="548871"/>
          </a:xfrm>
        </p:spPr>
        <p:txBody>
          <a:bodyPr>
            <a:noAutofit/>
          </a:bodyPr>
          <a:lstStyle/>
          <a:p>
            <a:pPr marL="0" indent="0">
              <a:buNone/>
            </a:pPr>
            <a:r>
              <a:rPr lang="en-US" sz="2400" dirty="0"/>
              <a:t>Life insurance must be </a:t>
            </a:r>
            <a:r>
              <a:rPr lang="en-US" sz="2400" dirty="0" smtClean="0"/>
              <a:t>implemented</a:t>
            </a:r>
            <a:endParaRPr lang="en-GB" sz="2400" b="1" dirty="0">
              <a:latin typeface="Arial" pitchFamily="34" charset="0"/>
              <a:cs typeface="Arial" pitchFamily="34" charset="0"/>
            </a:endParaRPr>
          </a:p>
          <a:p>
            <a:pPr marL="0" indent="0">
              <a:buNone/>
            </a:pPr>
            <a:endParaRPr lang="en-GB" dirty="0"/>
          </a:p>
        </p:txBody>
      </p:sp>
      <p:grpSp>
        <p:nvGrpSpPr>
          <p:cNvPr id="8" name="Group 7"/>
          <p:cNvGrpSpPr/>
          <p:nvPr/>
        </p:nvGrpSpPr>
        <p:grpSpPr>
          <a:xfrm>
            <a:off x="2026767" y="7263028"/>
            <a:ext cx="2869534" cy="755719"/>
            <a:chOff x="1020239" y="4603458"/>
            <a:chExt cx="2204444" cy="755719"/>
          </a:xfrm>
        </p:grpSpPr>
        <p:sp>
          <p:nvSpPr>
            <p:cNvPr id="9"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1020239" y="4704184"/>
              <a:ext cx="2097048"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Argentina</a:t>
              </a:r>
              <a:endParaRPr lang="en-GB" b="1" dirty="0">
                <a:solidFill>
                  <a:schemeClr val="bg1"/>
                </a:solidFill>
                <a:latin typeface="Arial" pitchFamily="34" charset="0"/>
                <a:cs typeface="Arial" pitchFamily="34" charset="0"/>
              </a:endParaRPr>
            </a:p>
          </p:txBody>
        </p:sp>
      </p:grpSp>
      <p:grpSp>
        <p:nvGrpSpPr>
          <p:cNvPr id="11" name="Group 10"/>
          <p:cNvGrpSpPr/>
          <p:nvPr/>
        </p:nvGrpSpPr>
        <p:grpSpPr>
          <a:xfrm>
            <a:off x="5409101" y="3834028"/>
            <a:ext cx="2719692" cy="755719"/>
            <a:chOff x="1135351" y="4603458"/>
            <a:chExt cx="2089332" cy="755719"/>
          </a:xfrm>
        </p:grpSpPr>
        <p:sp>
          <p:nvSpPr>
            <p:cNvPr id="12"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1481847" y="4704184"/>
              <a:ext cx="117383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Russia</a:t>
              </a:r>
              <a:endParaRPr lang="en-GB" b="1" dirty="0">
                <a:solidFill>
                  <a:schemeClr val="bg1"/>
                </a:solidFill>
                <a:latin typeface="Arial" pitchFamily="34" charset="0"/>
                <a:cs typeface="Arial" pitchFamily="34" charset="0"/>
              </a:endParaRPr>
            </a:p>
          </p:txBody>
        </p:sp>
      </p:grpSp>
      <p:grpSp>
        <p:nvGrpSpPr>
          <p:cNvPr id="14" name="Group 13"/>
          <p:cNvGrpSpPr/>
          <p:nvPr/>
        </p:nvGrpSpPr>
        <p:grpSpPr>
          <a:xfrm>
            <a:off x="9859300" y="5761886"/>
            <a:ext cx="2454442" cy="794085"/>
            <a:chOff x="4445088" y="4771093"/>
            <a:chExt cx="2454442" cy="794085"/>
          </a:xfrm>
        </p:grpSpPr>
        <p:sp>
          <p:nvSpPr>
            <p:cNvPr id="15" name="Rectangular Callout 14"/>
            <p:cNvSpPr/>
            <p:nvPr/>
          </p:nvSpPr>
          <p:spPr>
            <a:xfrm>
              <a:off x="4445088" y="4771093"/>
              <a:ext cx="2454442" cy="794085"/>
            </a:xfrm>
            <a:prstGeom prst="wedgeRectCallout">
              <a:avLst>
                <a:gd name="adj1" fmla="val 25645"/>
                <a:gd name="adj2" fmla="val -8275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901106" y="4864388"/>
              <a:ext cx="1542410"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Taiwan</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3754462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2705100"/>
            <a:ext cx="5867400" cy="41481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lnSpc>
                <a:spcPct val="120000"/>
              </a:lnSpc>
              <a:spcBef>
                <a:spcPct val="20000"/>
              </a:spcBef>
              <a:buSzPct val="100000"/>
              <a:buBlip>
                <a:blip r:embed="rId2"/>
              </a:buBlip>
              <a:defRPr sz="2800">
                <a:solidFill>
                  <a:schemeClr val="tx1"/>
                </a:solidFill>
                <a:latin typeface="Arial" pitchFamily="34" charset="0"/>
                <a:ea typeface="MS PGothic" pitchFamily="34" charset="-128"/>
                <a:cs typeface="Arial" pitchFamily="34" charset="0"/>
              </a:defRPr>
            </a:lvl1pPr>
            <a:lvl2pPr marL="742950" indent="-285750" eaLnBrk="0" hangingPunct="0">
              <a:lnSpc>
                <a:spcPct val="120000"/>
              </a:lnSpc>
              <a:spcBef>
                <a:spcPct val="20000"/>
              </a:spcBef>
              <a:buClr>
                <a:srgbClr val="203464"/>
              </a:buClr>
              <a:buSzPct val="100000"/>
              <a:buBlip>
                <a:blip r:embed="rId3"/>
              </a:buBlip>
              <a:defRPr sz="2500">
                <a:solidFill>
                  <a:srgbClr val="7F7F7F"/>
                </a:solidFill>
                <a:latin typeface="Arial" pitchFamily="34" charset="0"/>
                <a:ea typeface="MS PGothic" pitchFamily="34" charset="-128"/>
                <a:cs typeface="Arial" pitchFamily="34" charset="0"/>
              </a:defRPr>
            </a:lvl2pPr>
            <a:lvl3pPr marL="1143000" indent="-228600" eaLnBrk="0" hangingPunct="0">
              <a:lnSpc>
                <a:spcPct val="120000"/>
              </a:lnSpc>
              <a:spcBef>
                <a:spcPct val="20000"/>
              </a:spcBef>
              <a:buFont typeface="Arial" pitchFamily="34" charset="0"/>
              <a:buChar char="•"/>
              <a:defRPr sz="2400">
                <a:solidFill>
                  <a:srgbClr val="7F7F7F"/>
                </a:solidFill>
                <a:latin typeface="Arial" pitchFamily="34" charset="0"/>
                <a:ea typeface="MS PGothic" pitchFamily="34" charset="-128"/>
                <a:cs typeface="Arial" pitchFamily="34" charset="0"/>
              </a:defRPr>
            </a:lvl3pPr>
            <a:lvl4pPr marL="1600200" indent="-228600" eaLnBrk="0" hangingPunct="0">
              <a:lnSpc>
                <a:spcPct val="120000"/>
              </a:lnSpc>
              <a:spcBef>
                <a:spcPct val="20000"/>
              </a:spcBef>
              <a:buFont typeface="Arial" pitchFamily="34" charset="0"/>
              <a:buChar char="•"/>
              <a:defRPr sz="2200">
                <a:solidFill>
                  <a:srgbClr val="7F7F7F"/>
                </a:solidFill>
                <a:latin typeface="Arial" pitchFamily="34" charset="0"/>
                <a:ea typeface="MS PGothic" pitchFamily="34" charset="-128"/>
                <a:cs typeface="Arial" pitchFamily="34" charset="0"/>
              </a:defRPr>
            </a:lvl4pPr>
            <a:lvl5pPr marL="2057400" indent="-228600" eaLnBrk="0" hangingPunct="0">
              <a:lnSpc>
                <a:spcPct val="120000"/>
              </a:lnSpc>
              <a:spcBef>
                <a:spcPct val="20000"/>
              </a:spcBef>
              <a:buFont typeface="Arial" pitchFamily="34" charset="0"/>
              <a:buChar char="•"/>
              <a:defRPr sz="2000">
                <a:solidFill>
                  <a:srgbClr val="7F7F7F"/>
                </a:solidFill>
                <a:latin typeface="Arial" pitchFamily="34" charset="0"/>
                <a:ea typeface="MS PGothic" pitchFamily="34" charset="-128"/>
                <a:cs typeface="Arial" pitchFamily="34" charset="0"/>
              </a:defRPr>
            </a:lvl5pPr>
            <a:lvl6pPr marL="25146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6pPr>
            <a:lvl7pPr marL="29718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7pPr>
            <a:lvl8pPr marL="34290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8pPr>
            <a:lvl9pPr marL="3886200" indent="-228600" defTabSz="812800" eaLnBrk="0" fontAlgn="base" hangingPunct="0">
              <a:lnSpc>
                <a:spcPct val="120000"/>
              </a:lnSpc>
              <a:spcBef>
                <a:spcPct val="20000"/>
              </a:spcBef>
              <a:spcAft>
                <a:spcPct val="0"/>
              </a:spcAft>
              <a:buFont typeface="Arial" pitchFamily="34" charset="0"/>
              <a:buChar char="•"/>
              <a:defRPr sz="2000">
                <a:solidFill>
                  <a:srgbClr val="7F7F7F"/>
                </a:solidFill>
                <a:latin typeface="Arial" pitchFamily="34" charset="0"/>
                <a:ea typeface="MS PGothic" pitchFamily="34" charset="-128"/>
                <a:cs typeface="Arial" pitchFamily="34" charset="0"/>
              </a:defRPr>
            </a:lvl9pPr>
          </a:lstStyle>
          <a:p>
            <a:pPr algn="ctr" eaLnBrk="1" hangingPunct="1">
              <a:lnSpc>
                <a:spcPct val="100000"/>
              </a:lnSpc>
              <a:spcBef>
                <a:spcPct val="0"/>
              </a:spcBef>
              <a:buSzTx/>
              <a:buFontTx/>
              <a:buNone/>
            </a:pPr>
            <a:endParaRPr lang="en-US" altLang="en-US" sz="3200">
              <a:solidFill>
                <a:srgbClr val="FFFFFF"/>
              </a:solidFill>
              <a:latin typeface="Calibri" pitchFamily="34" charset="0"/>
            </a:endParaRPr>
          </a:p>
        </p:txBody>
      </p:sp>
      <p:sp>
        <p:nvSpPr>
          <p:cNvPr id="2" name="Title 1"/>
          <p:cNvSpPr>
            <a:spLocks noGrp="1"/>
          </p:cNvSpPr>
          <p:nvPr>
            <p:ph type="title"/>
          </p:nvPr>
        </p:nvSpPr>
        <p:spPr>
          <a:xfrm>
            <a:off x="4084638" y="94905"/>
            <a:ext cx="12172950" cy="1012825"/>
          </a:xfrm>
        </p:spPr>
        <p:txBody>
          <a:bodyPr rtlCol="0">
            <a:normAutofit/>
          </a:bodyPr>
          <a:lstStyle/>
          <a:p>
            <a:pPr defTabSz="812810" eaLnBrk="1" fontAlgn="auto" hangingPunct="1">
              <a:spcAft>
                <a:spcPts val="0"/>
              </a:spcAft>
              <a:defRPr/>
            </a:pPr>
            <a:r>
              <a:rPr lang="en-US" sz="4400" dirty="0">
                <a:ea typeface="+mj-ea"/>
              </a:rPr>
              <a:t>Winning globally</a:t>
            </a:r>
          </a:p>
        </p:txBody>
      </p:sp>
      <p:sp>
        <p:nvSpPr>
          <p:cNvPr id="20484" name="Text Placeholder 2"/>
          <p:cNvSpPr>
            <a:spLocks noGrp="1"/>
          </p:cNvSpPr>
          <p:nvPr>
            <p:ph type="body" sz="quarter" idx="10"/>
          </p:nvPr>
        </p:nvSpPr>
        <p:spPr>
          <a:xfrm>
            <a:off x="1130300" y="3103563"/>
            <a:ext cx="3949700" cy="3248025"/>
          </a:xfrm>
        </p:spPr>
        <p:txBody>
          <a:bodyPr/>
          <a:lstStyle/>
          <a:p>
            <a:pPr marL="0" indent="0" eaLnBrk="1" hangingPunct="1">
              <a:buFontTx/>
              <a:buNone/>
            </a:pPr>
            <a:r>
              <a:rPr lang="en-US" altLang="en-US" sz="3200" smtClean="0">
                <a:solidFill>
                  <a:srgbClr val="203562"/>
                </a:solidFill>
                <a:latin typeface="Arial" pitchFamily="34" charset="0"/>
                <a:cs typeface="Arial" pitchFamily="34" charset="0"/>
              </a:rPr>
              <a:t>According to the </a:t>
            </a:r>
            <a:r>
              <a:rPr lang="en-US" altLang="en-US" sz="3200" b="1" smtClean="0">
                <a:solidFill>
                  <a:srgbClr val="203562"/>
                </a:solidFill>
                <a:latin typeface="Arial" pitchFamily="34" charset="0"/>
                <a:cs typeface="Arial" pitchFamily="34" charset="0"/>
              </a:rPr>
              <a:t>Economist</a:t>
            </a:r>
            <a:r>
              <a:rPr lang="en-US" altLang="en-US" sz="3200" smtClean="0">
                <a:solidFill>
                  <a:srgbClr val="203562"/>
                </a:solidFill>
                <a:latin typeface="Arial" pitchFamily="34" charset="0"/>
                <a:cs typeface="Arial" pitchFamily="34" charset="0"/>
              </a:rPr>
              <a:t>, four of the fastest growing economies in 2014 will be in </a:t>
            </a:r>
            <a:r>
              <a:rPr lang="en-US" altLang="en-US" sz="3200" b="1" smtClean="0">
                <a:solidFill>
                  <a:srgbClr val="203562"/>
                </a:solidFill>
                <a:latin typeface="Arial" pitchFamily="34" charset="0"/>
                <a:cs typeface="Arial" pitchFamily="34" charset="0"/>
              </a:rPr>
              <a:t>Africa</a:t>
            </a:r>
            <a:r>
              <a:rPr lang="en-US" altLang="en-US" sz="3200" smtClean="0">
                <a:solidFill>
                  <a:srgbClr val="203562"/>
                </a:solidFill>
                <a:latin typeface="Arial" pitchFamily="34" charset="0"/>
                <a:cs typeface="Arial" pitchFamily="34" charset="0"/>
              </a:rPr>
              <a:t> </a:t>
            </a:r>
          </a:p>
        </p:txBody>
      </p:sp>
      <p:pic>
        <p:nvPicPr>
          <p:cNvPr id="2048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61350" y="1727200"/>
            <a:ext cx="626745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p:nvPr/>
        </p:nvGrpSpPr>
        <p:grpSpPr>
          <a:xfrm>
            <a:off x="7029036" y="4506844"/>
            <a:ext cx="2254312" cy="586222"/>
            <a:chOff x="6713044" y="4257920"/>
            <a:chExt cx="2254312" cy="586222"/>
          </a:xfrm>
          <a:solidFill>
            <a:schemeClr val="accent4"/>
          </a:solidFill>
        </p:grpSpPr>
        <p:sp>
          <p:nvSpPr>
            <p:cNvPr id="5" name="Rectangle 4"/>
            <p:cNvSpPr/>
            <p:nvPr/>
          </p:nvSpPr>
          <p:spPr>
            <a:xfrm>
              <a:off x="6713044" y="4444999"/>
              <a:ext cx="2104630" cy="39914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tIns="36000"/>
            <a:lstStyle/>
            <a:p>
              <a:pPr algn="ctr" defTabSz="812810" fontAlgn="auto">
                <a:spcBef>
                  <a:spcPts val="0"/>
                </a:spcBef>
                <a:spcAft>
                  <a:spcPts val="0"/>
                </a:spcAft>
                <a:defRPr/>
              </a:pPr>
              <a:r>
                <a:rPr lang="en-US" sz="1800">
                  <a:solidFill>
                    <a:schemeClr val="bg1"/>
                  </a:solidFill>
                  <a:latin typeface="Arial"/>
                  <a:cs typeface="Arial"/>
                </a:rPr>
                <a:t>#2 Sierra Leone</a:t>
              </a:r>
              <a:endParaRPr lang="en-US" sz="1800" dirty="0">
                <a:solidFill>
                  <a:schemeClr val="bg1"/>
                </a:solidFill>
                <a:latin typeface="Arial"/>
                <a:cs typeface="Arial"/>
              </a:endParaRPr>
            </a:p>
          </p:txBody>
        </p:sp>
        <p:sp>
          <p:nvSpPr>
            <p:cNvPr id="9" name="Isosceles Triangle 8"/>
            <p:cNvSpPr/>
            <p:nvPr/>
          </p:nvSpPr>
          <p:spPr>
            <a:xfrm rot="2674421">
              <a:off x="8667991" y="4257920"/>
              <a:ext cx="299365" cy="354865"/>
            </a:xfrm>
            <a:prstGeom prst="triangle">
              <a:avLst>
                <a:gd name="adj" fmla="val 5733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sz="2800">
                <a:solidFill>
                  <a:schemeClr val="bg1"/>
                </a:solidFill>
                <a:latin typeface="Arial"/>
                <a:cs typeface="Arial"/>
              </a:endParaRPr>
            </a:p>
          </p:txBody>
        </p:sp>
      </p:grpSp>
      <p:grpSp>
        <p:nvGrpSpPr>
          <p:cNvPr id="4" name="Group 10"/>
          <p:cNvGrpSpPr/>
          <p:nvPr/>
        </p:nvGrpSpPr>
        <p:grpSpPr>
          <a:xfrm>
            <a:off x="9469017" y="6405458"/>
            <a:ext cx="2254313" cy="576576"/>
            <a:chOff x="9469017" y="5789752"/>
            <a:chExt cx="2254313" cy="576576"/>
          </a:xfrm>
          <a:solidFill>
            <a:srgbClr val="33529E"/>
          </a:solidFill>
        </p:grpSpPr>
        <p:sp>
          <p:nvSpPr>
            <p:cNvPr id="8" name="Rectangle 7"/>
            <p:cNvSpPr/>
            <p:nvPr/>
          </p:nvSpPr>
          <p:spPr>
            <a:xfrm>
              <a:off x="9469017" y="5967185"/>
              <a:ext cx="2104630" cy="39914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tIns="36000"/>
            <a:lstStyle/>
            <a:p>
              <a:pPr algn="ctr" defTabSz="812810" fontAlgn="auto">
                <a:spcBef>
                  <a:spcPts val="0"/>
                </a:spcBef>
                <a:spcAft>
                  <a:spcPts val="0"/>
                </a:spcAft>
                <a:defRPr/>
              </a:pPr>
              <a:r>
                <a:rPr lang="en-US" sz="1800">
                  <a:solidFill>
                    <a:schemeClr val="bg1"/>
                  </a:solidFill>
                  <a:latin typeface="Arial"/>
                  <a:cs typeface="Arial"/>
                </a:rPr>
                <a:t>#10 Zambia</a:t>
              </a:r>
              <a:endParaRPr lang="en-US" sz="1800" dirty="0">
                <a:solidFill>
                  <a:schemeClr val="bg1"/>
                </a:solidFill>
                <a:latin typeface="Arial"/>
                <a:cs typeface="Arial"/>
              </a:endParaRPr>
            </a:p>
          </p:txBody>
        </p:sp>
        <p:sp>
          <p:nvSpPr>
            <p:cNvPr id="10" name="Isosceles Triangle 9"/>
            <p:cNvSpPr/>
            <p:nvPr/>
          </p:nvSpPr>
          <p:spPr>
            <a:xfrm rot="2674421">
              <a:off x="11423965" y="5789752"/>
              <a:ext cx="299365" cy="354865"/>
            </a:xfrm>
            <a:prstGeom prst="triangle">
              <a:avLst>
                <a:gd name="adj" fmla="val 5733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sz="2800">
                <a:solidFill>
                  <a:schemeClr val="bg1"/>
                </a:solidFill>
                <a:latin typeface="Arial"/>
                <a:cs typeface="Arial"/>
              </a:endParaRPr>
            </a:p>
          </p:txBody>
        </p:sp>
      </p:grpSp>
      <p:grpSp>
        <p:nvGrpSpPr>
          <p:cNvPr id="11" name="Group 12"/>
          <p:cNvGrpSpPr/>
          <p:nvPr/>
        </p:nvGrpSpPr>
        <p:grpSpPr>
          <a:xfrm>
            <a:off x="12028233" y="2427057"/>
            <a:ext cx="2312276" cy="548825"/>
            <a:chOff x="11910302" y="2152645"/>
            <a:chExt cx="2312276" cy="548825"/>
          </a:xfrm>
          <a:solidFill>
            <a:srgbClr val="33529E"/>
          </a:solidFill>
        </p:grpSpPr>
        <p:sp>
          <p:nvSpPr>
            <p:cNvPr id="6" name="Rectangle 5"/>
            <p:cNvSpPr/>
            <p:nvPr/>
          </p:nvSpPr>
          <p:spPr>
            <a:xfrm>
              <a:off x="12117948" y="2302327"/>
              <a:ext cx="2104630" cy="39914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tIns="36000"/>
            <a:lstStyle/>
            <a:p>
              <a:pPr algn="ctr" defTabSz="812810" fontAlgn="auto">
                <a:spcBef>
                  <a:spcPts val="0"/>
                </a:spcBef>
                <a:spcAft>
                  <a:spcPts val="0"/>
                </a:spcAft>
                <a:defRPr/>
              </a:pPr>
              <a:r>
                <a:rPr lang="en-US" sz="1800">
                  <a:solidFill>
                    <a:schemeClr val="bg1"/>
                  </a:solidFill>
                  <a:latin typeface="Arial"/>
                  <a:cs typeface="Arial"/>
                </a:rPr>
                <a:t>#4 Libya</a:t>
              </a:r>
              <a:endParaRPr lang="en-US" sz="1800" dirty="0">
                <a:solidFill>
                  <a:schemeClr val="bg1"/>
                </a:solidFill>
                <a:latin typeface="Arial"/>
                <a:cs typeface="Arial"/>
              </a:endParaRPr>
            </a:p>
          </p:txBody>
        </p:sp>
        <p:sp>
          <p:nvSpPr>
            <p:cNvPr id="12" name="Isosceles Triangle 11"/>
            <p:cNvSpPr/>
            <p:nvPr/>
          </p:nvSpPr>
          <p:spPr>
            <a:xfrm rot="18667759">
              <a:off x="11938052" y="2124895"/>
              <a:ext cx="299365" cy="354865"/>
            </a:xfrm>
            <a:prstGeom prst="triangle">
              <a:avLst>
                <a:gd name="adj" fmla="val 5733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sz="2800">
                <a:solidFill>
                  <a:schemeClr val="bg1"/>
                </a:solidFill>
                <a:latin typeface="Arial"/>
                <a:cs typeface="Arial"/>
              </a:endParaRPr>
            </a:p>
          </p:txBody>
        </p:sp>
      </p:grpSp>
      <p:grpSp>
        <p:nvGrpSpPr>
          <p:cNvPr id="13" name="Group 14"/>
          <p:cNvGrpSpPr/>
          <p:nvPr/>
        </p:nvGrpSpPr>
        <p:grpSpPr>
          <a:xfrm>
            <a:off x="13400874" y="4000897"/>
            <a:ext cx="2282063" cy="548825"/>
            <a:chOff x="13228694" y="3159574"/>
            <a:chExt cx="2282063" cy="548825"/>
          </a:xfrm>
          <a:solidFill>
            <a:srgbClr val="33529E"/>
          </a:solidFill>
        </p:grpSpPr>
        <p:sp>
          <p:nvSpPr>
            <p:cNvPr id="7" name="Rectangle 6"/>
            <p:cNvSpPr/>
            <p:nvPr/>
          </p:nvSpPr>
          <p:spPr>
            <a:xfrm>
              <a:off x="13406127" y="3309256"/>
              <a:ext cx="2104630" cy="39914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tIns="36000"/>
            <a:lstStyle/>
            <a:p>
              <a:pPr algn="ctr" defTabSz="812810" fontAlgn="auto">
                <a:spcBef>
                  <a:spcPts val="0"/>
                </a:spcBef>
                <a:spcAft>
                  <a:spcPts val="0"/>
                </a:spcAft>
                <a:defRPr/>
              </a:pPr>
              <a:r>
                <a:rPr lang="en-US" sz="1800">
                  <a:solidFill>
                    <a:schemeClr val="bg1"/>
                  </a:solidFill>
                  <a:latin typeface="Arial"/>
                  <a:cs typeface="Arial"/>
                </a:rPr>
                <a:t>#9 Eritrea</a:t>
              </a:r>
              <a:endParaRPr lang="en-US" sz="1800" dirty="0">
                <a:solidFill>
                  <a:schemeClr val="bg1"/>
                </a:solidFill>
                <a:latin typeface="Arial"/>
                <a:cs typeface="Arial"/>
              </a:endParaRPr>
            </a:p>
          </p:txBody>
        </p:sp>
        <p:sp>
          <p:nvSpPr>
            <p:cNvPr id="14" name="Isosceles Triangle 13"/>
            <p:cNvSpPr/>
            <p:nvPr/>
          </p:nvSpPr>
          <p:spPr>
            <a:xfrm rot="18667759">
              <a:off x="13256444" y="3131824"/>
              <a:ext cx="299365" cy="354865"/>
            </a:xfrm>
            <a:prstGeom prst="triangle">
              <a:avLst>
                <a:gd name="adj" fmla="val 5733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810" fontAlgn="auto">
                <a:spcBef>
                  <a:spcPts val="0"/>
                </a:spcBef>
                <a:spcAft>
                  <a:spcPts val="0"/>
                </a:spcAft>
                <a:defRPr/>
              </a:pPr>
              <a:endParaRPr lang="en-US" sz="2800">
                <a:solidFill>
                  <a:schemeClr val="bg1"/>
                </a:solidFill>
                <a:latin typeface="Arial"/>
                <a:cs typeface="Arial"/>
              </a:endParaRPr>
            </a:p>
          </p:txBody>
        </p:sp>
      </p:grpSp>
    </p:spTree>
    <p:extLst>
      <p:ext uri="{BB962C8B-B14F-4D97-AF65-F5344CB8AC3E}">
        <p14:creationId xmlns:p14="http://schemas.microsoft.com/office/powerpoint/2010/main" val="1571735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80937"/>
            <a:ext cx="12192000" cy="6858000"/>
          </a:xfrm>
          <a:prstGeom prst="rect">
            <a:avLst/>
          </a:prstGeom>
        </p:spPr>
      </p:pic>
      <p:sp>
        <p:nvSpPr>
          <p:cNvPr id="2" name="Title 1"/>
          <p:cNvSpPr>
            <a:spLocks noGrp="1"/>
          </p:cNvSpPr>
          <p:nvPr>
            <p:ph type="title"/>
          </p:nvPr>
        </p:nvSpPr>
        <p:spPr/>
        <p:txBody>
          <a:bodyPr/>
          <a:lstStyle/>
          <a:p>
            <a:r>
              <a:rPr lang="en-US" dirty="0"/>
              <a:t>Hidden cost 5</a:t>
            </a:r>
            <a:r>
              <a:rPr lang="en-US" dirty="0" smtClean="0"/>
              <a:t> </a:t>
            </a:r>
            <a:r>
              <a:rPr lang="en-US" dirty="0"/>
              <a:t>– Which country?</a:t>
            </a:r>
          </a:p>
        </p:txBody>
      </p:sp>
      <p:sp>
        <p:nvSpPr>
          <p:cNvPr id="3" name="Text Placeholder 2"/>
          <p:cNvSpPr>
            <a:spLocks noGrp="1"/>
          </p:cNvSpPr>
          <p:nvPr>
            <p:ph type="body" sz="quarter" idx="10"/>
          </p:nvPr>
        </p:nvSpPr>
        <p:spPr>
          <a:xfrm>
            <a:off x="812881" y="1554480"/>
            <a:ext cx="14631829" cy="1325392"/>
          </a:xfrm>
        </p:spPr>
        <p:txBody>
          <a:bodyPr>
            <a:noAutofit/>
          </a:bodyPr>
          <a:lstStyle/>
          <a:p>
            <a:pPr marL="0" indent="0">
              <a:buNone/>
            </a:pPr>
            <a:r>
              <a:rPr lang="en-US" sz="2400" dirty="0"/>
              <a:t>Local rules on annual leave pushes up costs. 3 children means you have an extra 7 days leave per year – an initiative which may address the regions plummeting birth </a:t>
            </a:r>
            <a:r>
              <a:rPr lang="en-US" sz="2400" dirty="0" smtClean="0"/>
              <a:t>rate.</a:t>
            </a:r>
            <a:endParaRPr lang="en-US" sz="2400" dirty="0"/>
          </a:p>
        </p:txBody>
      </p:sp>
      <p:sp>
        <p:nvSpPr>
          <p:cNvPr id="7" name="Rectangular Callout 6"/>
          <p:cNvSpPr/>
          <p:nvPr/>
        </p:nvSpPr>
        <p:spPr>
          <a:xfrm flipH="1">
            <a:off x="7606191" y="4463720"/>
            <a:ext cx="3481137" cy="1179090"/>
          </a:xfrm>
          <a:custGeom>
            <a:avLst/>
            <a:gdLst>
              <a:gd name="connsiteX0" fmla="*/ 0 w 3481137"/>
              <a:gd name="connsiteY0" fmla="*/ 0 h 705852"/>
              <a:gd name="connsiteX1" fmla="*/ 2030663 w 3481137"/>
              <a:gd name="connsiteY1" fmla="*/ 0 h 705852"/>
              <a:gd name="connsiteX2" fmla="*/ 2858292 w 3481137"/>
              <a:gd name="connsiteY2" fmla="*/ -473238 h 705852"/>
              <a:gd name="connsiteX3" fmla="*/ 2900948 w 3481137"/>
              <a:gd name="connsiteY3" fmla="*/ 0 h 705852"/>
              <a:gd name="connsiteX4" fmla="*/ 3481137 w 3481137"/>
              <a:gd name="connsiteY4" fmla="*/ 0 h 705852"/>
              <a:gd name="connsiteX5" fmla="*/ 3481137 w 3481137"/>
              <a:gd name="connsiteY5" fmla="*/ 117642 h 705852"/>
              <a:gd name="connsiteX6" fmla="*/ 3481137 w 3481137"/>
              <a:gd name="connsiteY6" fmla="*/ 117642 h 705852"/>
              <a:gd name="connsiteX7" fmla="*/ 3481137 w 3481137"/>
              <a:gd name="connsiteY7" fmla="*/ 294105 h 705852"/>
              <a:gd name="connsiteX8" fmla="*/ 3481137 w 3481137"/>
              <a:gd name="connsiteY8" fmla="*/ 705852 h 705852"/>
              <a:gd name="connsiteX9" fmla="*/ 2900948 w 3481137"/>
              <a:gd name="connsiteY9" fmla="*/ 705852 h 705852"/>
              <a:gd name="connsiteX10" fmla="*/ 2030663 w 3481137"/>
              <a:gd name="connsiteY10" fmla="*/ 705852 h 705852"/>
              <a:gd name="connsiteX11" fmla="*/ 2030663 w 3481137"/>
              <a:gd name="connsiteY11" fmla="*/ 705852 h 705852"/>
              <a:gd name="connsiteX12" fmla="*/ 0 w 3481137"/>
              <a:gd name="connsiteY12" fmla="*/ 705852 h 705852"/>
              <a:gd name="connsiteX13" fmla="*/ 0 w 3481137"/>
              <a:gd name="connsiteY13" fmla="*/ 294105 h 705852"/>
              <a:gd name="connsiteX14" fmla="*/ 0 w 3481137"/>
              <a:gd name="connsiteY14" fmla="*/ 117642 h 705852"/>
              <a:gd name="connsiteX15" fmla="*/ 0 w 3481137"/>
              <a:gd name="connsiteY15" fmla="*/ 117642 h 705852"/>
              <a:gd name="connsiteX16" fmla="*/ 0 w 3481137"/>
              <a:gd name="connsiteY16" fmla="*/ 0 h 705852"/>
              <a:gd name="connsiteX0" fmla="*/ 0 w 3481137"/>
              <a:gd name="connsiteY0" fmla="*/ 473238 h 1179090"/>
              <a:gd name="connsiteX1" fmla="*/ 2415674 w 3481137"/>
              <a:gd name="connsiteY1" fmla="*/ 457195 h 1179090"/>
              <a:gd name="connsiteX2" fmla="*/ 2858292 w 3481137"/>
              <a:gd name="connsiteY2" fmla="*/ 0 h 1179090"/>
              <a:gd name="connsiteX3" fmla="*/ 2900948 w 3481137"/>
              <a:gd name="connsiteY3" fmla="*/ 473238 h 1179090"/>
              <a:gd name="connsiteX4" fmla="*/ 3481137 w 3481137"/>
              <a:gd name="connsiteY4" fmla="*/ 473238 h 1179090"/>
              <a:gd name="connsiteX5" fmla="*/ 3481137 w 3481137"/>
              <a:gd name="connsiteY5" fmla="*/ 590880 h 1179090"/>
              <a:gd name="connsiteX6" fmla="*/ 3481137 w 3481137"/>
              <a:gd name="connsiteY6" fmla="*/ 590880 h 1179090"/>
              <a:gd name="connsiteX7" fmla="*/ 3481137 w 3481137"/>
              <a:gd name="connsiteY7" fmla="*/ 767343 h 1179090"/>
              <a:gd name="connsiteX8" fmla="*/ 3481137 w 3481137"/>
              <a:gd name="connsiteY8" fmla="*/ 1179090 h 1179090"/>
              <a:gd name="connsiteX9" fmla="*/ 2900948 w 3481137"/>
              <a:gd name="connsiteY9" fmla="*/ 1179090 h 1179090"/>
              <a:gd name="connsiteX10" fmla="*/ 2030663 w 3481137"/>
              <a:gd name="connsiteY10" fmla="*/ 1179090 h 1179090"/>
              <a:gd name="connsiteX11" fmla="*/ 2030663 w 3481137"/>
              <a:gd name="connsiteY11" fmla="*/ 1179090 h 1179090"/>
              <a:gd name="connsiteX12" fmla="*/ 0 w 3481137"/>
              <a:gd name="connsiteY12" fmla="*/ 1179090 h 1179090"/>
              <a:gd name="connsiteX13" fmla="*/ 0 w 3481137"/>
              <a:gd name="connsiteY13" fmla="*/ 767343 h 1179090"/>
              <a:gd name="connsiteX14" fmla="*/ 0 w 3481137"/>
              <a:gd name="connsiteY14" fmla="*/ 590880 h 1179090"/>
              <a:gd name="connsiteX15" fmla="*/ 0 w 3481137"/>
              <a:gd name="connsiteY15" fmla="*/ 590880 h 1179090"/>
              <a:gd name="connsiteX16" fmla="*/ 0 w 3481137"/>
              <a:gd name="connsiteY16" fmla="*/ 473238 h 117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1137" h="1179090">
                <a:moveTo>
                  <a:pt x="0" y="473238"/>
                </a:moveTo>
                <a:lnTo>
                  <a:pt x="2415674" y="457195"/>
                </a:lnTo>
                <a:lnTo>
                  <a:pt x="2858292" y="0"/>
                </a:lnTo>
                <a:lnTo>
                  <a:pt x="2900948" y="473238"/>
                </a:lnTo>
                <a:lnTo>
                  <a:pt x="3481137" y="473238"/>
                </a:lnTo>
                <a:lnTo>
                  <a:pt x="3481137" y="590880"/>
                </a:lnTo>
                <a:lnTo>
                  <a:pt x="3481137" y="590880"/>
                </a:lnTo>
                <a:lnTo>
                  <a:pt x="3481137" y="767343"/>
                </a:lnTo>
                <a:lnTo>
                  <a:pt x="3481137" y="1179090"/>
                </a:lnTo>
                <a:lnTo>
                  <a:pt x="2900948" y="1179090"/>
                </a:lnTo>
                <a:lnTo>
                  <a:pt x="2030663" y="1179090"/>
                </a:lnTo>
                <a:lnTo>
                  <a:pt x="2030663" y="1179090"/>
                </a:lnTo>
                <a:lnTo>
                  <a:pt x="0" y="1179090"/>
                </a:lnTo>
                <a:lnTo>
                  <a:pt x="0" y="767343"/>
                </a:lnTo>
                <a:lnTo>
                  <a:pt x="0" y="590880"/>
                </a:lnTo>
                <a:lnTo>
                  <a:pt x="0" y="590880"/>
                </a:lnTo>
                <a:lnTo>
                  <a:pt x="0" y="473238"/>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72262" y="5003901"/>
            <a:ext cx="3348994"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Czech Republic </a:t>
            </a:r>
          </a:p>
        </p:txBody>
      </p:sp>
      <p:sp>
        <p:nvSpPr>
          <p:cNvPr id="8" name="Rectangular Callout 7"/>
          <p:cNvSpPr/>
          <p:nvPr/>
        </p:nvSpPr>
        <p:spPr>
          <a:xfrm>
            <a:off x="5527343" y="3958394"/>
            <a:ext cx="2231456" cy="721894"/>
          </a:xfrm>
          <a:custGeom>
            <a:avLst/>
            <a:gdLst>
              <a:gd name="connsiteX0" fmla="*/ 0 w 2617806"/>
              <a:gd name="connsiteY0" fmla="*/ 0 h 721894"/>
              <a:gd name="connsiteX1" fmla="*/ 1527054 w 2617806"/>
              <a:gd name="connsiteY1" fmla="*/ 0 h 721894"/>
              <a:gd name="connsiteX2" fmla="*/ 1527054 w 2617806"/>
              <a:gd name="connsiteY2" fmla="*/ 0 h 721894"/>
              <a:gd name="connsiteX3" fmla="*/ 2181505 w 2617806"/>
              <a:gd name="connsiteY3" fmla="*/ 0 h 721894"/>
              <a:gd name="connsiteX4" fmla="*/ 2617806 w 2617806"/>
              <a:gd name="connsiteY4" fmla="*/ 0 h 721894"/>
              <a:gd name="connsiteX5" fmla="*/ 2617806 w 2617806"/>
              <a:gd name="connsiteY5" fmla="*/ 120316 h 721894"/>
              <a:gd name="connsiteX6" fmla="*/ 3014351 w 2617806"/>
              <a:gd name="connsiteY6" fmla="*/ 192479 h 721894"/>
              <a:gd name="connsiteX7" fmla="*/ 2617806 w 2617806"/>
              <a:gd name="connsiteY7" fmla="*/ 300789 h 721894"/>
              <a:gd name="connsiteX8" fmla="*/ 2617806 w 2617806"/>
              <a:gd name="connsiteY8" fmla="*/ 721894 h 721894"/>
              <a:gd name="connsiteX9" fmla="*/ 2181505 w 2617806"/>
              <a:gd name="connsiteY9" fmla="*/ 721894 h 721894"/>
              <a:gd name="connsiteX10" fmla="*/ 1527054 w 2617806"/>
              <a:gd name="connsiteY10" fmla="*/ 721894 h 721894"/>
              <a:gd name="connsiteX11" fmla="*/ 1527054 w 2617806"/>
              <a:gd name="connsiteY11" fmla="*/ 721894 h 721894"/>
              <a:gd name="connsiteX12" fmla="*/ 0 w 2617806"/>
              <a:gd name="connsiteY12" fmla="*/ 721894 h 721894"/>
              <a:gd name="connsiteX13" fmla="*/ 0 w 2617806"/>
              <a:gd name="connsiteY13" fmla="*/ 300789 h 721894"/>
              <a:gd name="connsiteX14" fmla="*/ 0 w 2617806"/>
              <a:gd name="connsiteY14" fmla="*/ 120316 h 721894"/>
              <a:gd name="connsiteX15" fmla="*/ 0 w 2617806"/>
              <a:gd name="connsiteY15" fmla="*/ 120316 h 721894"/>
              <a:gd name="connsiteX16" fmla="*/ 0 w 2617806"/>
              <a:gd name="connsiteY16" fmla="*/ 0 h 721894"/>
              <a:gd name="connsiteX0" fmla="*/ 0 w 3014351"/>
              <a:gd name="connsiteY0" fmla="*/ 0 h 721894"/>
              <a:gd name="connsiteX1" fmla="*/ 1527054 w 3014351"/>
              <a:gd name="connsiteY1" fmla="*/ 0 h 721894"/>
              <a:gd name="connsiteX2" fmla="*/ 1527054 w 3014351"/>
              <a:gd name="connsiteY2" fmla="*/ 0 h 721894"/>
              <a:gd name="connsiteX3" fmla="*/ 2181505 w 3014351"/>
              <a:gd name="connsiteY3" fmla="*/ 0 h 721894"/>
              <a:gd name="connsiteX4" fmla="*/ 2617806 w 3014351"/>
              <a:gd name="connsiteY4" fmla="*/ 0 h 721894"/>
              <a:gd name="connsiteX5" fmla="*/ 2617806 w 3014351"/>
              <a:gd name="connsiteY5" fmla="*/ 120316 h 721894"/>
              <a:gd name="connsiteX6" fmla="*/ 3014351 w 3014351"/>
              <a:gd name="connsiteY6" fmla="*/ 192479 h 721894"/>
              <a:gd name="connsiteX7" fmla="*/ 2617806 w 3014351"/>
              <a:gd name="connsiteY7" fmla="*/ 376989 h 721894"/>
              <a:gd name="connsiteX8" fmla="*/ 2617806 w 3014351"/>
              <a:gd name="connsiteY8" fmla="*/ 721894 h 721894"/>
              <a:gd name="connsiteX9" fmla="*/ 2181505 w 3014351"/>
              <a:gd name="connsiteY9" fmla="*/ 721894 h 721894"/>
              <a:gd name="connsiteX10" fmla="*/ 1527054 w 3014351"/>
              <a:gd name="connsiteY10" fmla="*/ 721894 h 721894"/>
              <a:gd name="connsiteX11" fmla="*/ 1527054 w 3014351"/>
              <a:gd name="connsiteY11" fmla="*/ 721894 h 721894"/>
              <a:gd name="connsiteX12" fmla="*/ 0 w 3014351"/>
              <a:gd name="connsiteY12" fmla="*/ 721894 h 721894"/>
              <a:gd name="connsiteX13" fmla="*/ 0 w 3014351"/>
              <a:gd name="connsiteY13" fmla="*/ 300789 h 721894"/>
              <a:gd name="connsiteX14" fmla="*/ 0 w 3014351"/>
              <a:gd name="connsiteY14" fmla="*/ 120316 h 721894"/>
              <a:gd name="connsiteX15" fmla="*/ 0 w 3014351"/>
              <a:gd name="connsiteY15" fmla="*/ 120316 h 721894"/>
              <a:gd name="connsiteX16" fmla="*/ 0 w 3014351"/>
              <a:gd name="connsiteY16" fmla="*/ 0 h 721894"/>
              <a:gd name="connsiteX0" fmla="*/ 0 w 3033401"/>
              <a:gd name="connsiteY0" fmla="*/ 0 h 721894"/>
              <a:gd name="connsiteX1" fmla="*/ 1527054 w 3033401"/>
              <a:gd name="connsiteY1" fmla="*/ 0 h 721894"/>
              <a:gd name="connsiteX2" fmla="*/ 1527054 w 3033401"/>
              <a:gd name="connsiteY2" fmla="*/ 0 h 721894"/>
              <a:gd name="connsiteX3" fmla="*/ 2181505 w 3033401"/>
              <a:gd name="connsiteY3" fmla="*/ 0 h 721894"/>
              <a:gd name="connsiteX4" fmla="*/ 2617806 w 3033401"/>
              <a:gd name="connsiteY4" fmla="*/ 0 h 721894"/>
              <a:gd name="connsiteX5" fmla="*/ 2617806 w 3033401"/>
              <a:gd name="connsiteY5" fmla="*/ 120316 h 721894"/>
              <a:gd name="connsiteX6" fmla="*/ 3033401 w 3033401"/>
              <a:gd name="connsiteY6" fmla="*/ 154379 h 721894"/>
              <a:gd name="connsiteX7" fmla="*/ 2617806 w 3033401"/>
              <a:gd name="connsiteY7" fmla="*/ 376989 h 721894"/>
              <a:gd name="connsiteX8" fmla="*/ 2617806 w 3033401"/>
              <a:gd name="connsiteY8" fmla="*/ 721894 h 721894"/>
              <a:gd name="connsiteX9" fmla="*/ 2181505 w 3033401"/>
              <a:gd name="connsiteY9" fmla="*/ 721894 h 721894"/>
              <a:gd name="connsiteX10" fmla="*/ 1527054 w 3033401"/>
              <a:gd name="connsiteY10" fmla="*/ 721894 h 721894"/>
              <a:gd name="connsiteX11" fmla="*/ 1527054 w 3033401"/>
              <a:gd name="connsiteY11" fmla="*/ 721894 h 721894"/>
              <a:gd name="connsiteX12" fmla="*/ 0 w 3033401"/>
              <a:gd name="connsiteY12" fmla="*/ 721894 h 721894"/>
              <a:gd name="connsiteX13" fmla="*/ 0 w 3033401"/>
              <a:gd name="connsiteY13" fmla="*/ 300789 h 721894"/>
              <a:gd name="connsiteX14" fmla="*/ 0 w 3033401"/>
              <a:gd name="connsiteY14" fmla="*/ 120316 h 721894"/>
              <a:gd name="connsiteX15" fmla="*/ 0 w 3033401"/>
              <a:gd name="connsiteY15" fmla="*/ 120316 h 721894"/>
              <a:gd name="connsiteX16" fmla="*/ 0 w 3033401"/>
              <a:gd name="connsiteY16" fmla="*/ 0 h 72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3401" h="721894">
                <a:moveTo>
                  <a:pt x="0" y="0"/>
                </a:moveTo>
                <a:lnTo>
                  <a:pt x="1527054" y="0"/>
                </a:lnTo>
                <a:lnTo>
                  <a:pt x="1527054" y="0"/>
                </a:lnTo>
                <a:lnTo>
                  <a:pt x="2181505" y="0"/>
                </a:lnTo>
                <a:lnTo>
                  <a:pt x="2617806" y="0"/>
                </a:lnTo>
                <a:lnTo>
                  <a:pt x="2617806" y="120316"/>
                </a:lnTo>
                <a:lnTo>
                  <a:pt x="3033401" y="154379"/>
                </a:lnTo>
                <a:lnTo>
                  <a:pt x="2617806" y="376989"/>
                </a:lnTo>
                <a:lnTo>
                  <a:pt x="2617806" y="721894"/>
                </a:lnTo>
                <a:lnTo>
                  <a:pt x="2181505" y="721894"/>
                </a:lnTo>
                <a:lnTo>
                  <a:pt x="1527054" y="721894"/>
                </a:lnTo>
                <a:lnTo>
                  <a:pt x="1527054" y="721894"/>
                </a:lnTo>
                <a:lnTo>
                  <a:pt x="0" y="721894"/>
                </a:lnTo>
                <a:lnTo>
                  <a:pt x="0" y="300789"/>
                </a:lnTo>
                <a:lnTo>
                  <a:pt x="0" y="120316"/>
                </a:lnTo>
                <a:lnTo>
                  <a:pt x="0" y="120316"/>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731699" y="4030558"/>
            <a:ext cx="1550424"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Poland</a:t>
            </a:r>
          </a:p>
        </p:txBody>
      </p:sp>
      <p:grpSp>
        <p:nvGrpSpPr>
          <p:cNvPr id="5" name="Group 4"/>
          <p:cNvGrpSpPr/>
          <p:nvPr/>
        </p:nvGrpSpPr>
        <p:grpSpPr>
          <a:xfrm>
            <a:off x="8502037" y="3445723"/>
            <a:ext cx="2485580" cy="721894"/>
            <a:chOff x="8502037" y="3445723"/>
            <a:chExt cx="2485580" cy="721894"/>
          </a:xfrm>
        </p:grpSpPr>
        <p:sp>
          <p:nvSpPr>
            <p:cNvPr id="10" name="Rectangular Callout 7"/>
            <p:cNvSpPr/>
            <p:nvPr/>
          </p:nvSpPr>
          <p:spPr>
            <a:xfrm rot="10800000">
              <a:off x="8502037" y="3445723"/>
              <a:ext cx="2485580" cy="721894"/>
            </a:xfrm>
            <a:custGeom>
              <a:avLst/>
              <a:gdLst>
                <a:gd name="connsiteX0" fmla="*/ 0 w 2617806"/>
                <a:gd name="connsiteY0" fmla="*/ 0 h 721894"/>
                <a:gd name="connsiteX1" fmla="*/ 1527054 w 2617806"/>
                <a:gd name="connsiteY1" fmla="*/ 0 h 721894"/>
                <a:gd name="connsiteX2" fmla="*/ 1527054 w 2617806"/>
                <a:gd name="connsiteY2" fmla="*/ 0 h 721894"/>
                <a:gd name="connsiteX3" fmla="*/ 2181505 w 2617806"/>
                <a:gd name="connsiteY3" fmla="*/ 0 h 721894"/>
                <a:gd name="connsiteX4" fmla="*/ 2617806 w 2617806"/>
                <a:gd name="connsiteY4" fmla="*/ 0 h 721894"/>
                <a:gd name="connsiteX5" fmla="*/ 2617806 w 2617806"/>
                <a:gd name="connsiteY5" fmla="*/ 120316 h 721894"/>
                <a:gd name="connsiteX6" fmla="*/ 3014351 w 2617806"/>
                <a:gd name="connsiteY6" fmla="*/ 192479 h 721894"/>
                <a:gd name="connsiteX7" fmla="*/ 2617806 w 2617806"/>
                <a:gd name="connsiteY7" fmla="*/ 300789 h 721894"/>
                <a:gd name="connsiteX8" fmla="*/ 2617806 w 2617806"/>
                <a:gd name="connsiteY8" fmla="*/ 721894 h 721894"/>
                <a:gd name="connsiteX9" fmla="*/ 2181505 w 2617806"/>
                <a:gd name="connsiteY9" fmla="*/ 721894 h 721894"/>
                <a:gd name="connsiteX10" fmla="*/ 1527054 w 2617806"/>
                <a:gd name="connsiteY10" fmla="*/ 721894 h 721894"/>
                <a:gd name="connsiteX11" fmla="*/ 1527054 w 2617806"/>
                <a:gd name="connsiteY11" fmla="*/ 721894 h 721894"/>
                <a:gd name="connsiteX12" fmla="*/ 0 w 2617806"/>
                <a:gd name="connsiteY12" fmla="*/ 721894 h 721894"/>
                <a:gd name="connsiteX13" fmla="*/ 0 w 2617806"/>
                <a:gd name="connsiteY13" fmla="*/ 300789 h 721894"/>
                <a:gd name="connsiteX14" fmla="*/ 0 w 2617806"/>
                <a:gd name="connsiteY14" fmla="*/ 120316 h 721894"/>
                <a:gd name="connsiteX15" fmla="*/ 0 w 2617806"/>
                <a:gd name="connsiteY15" fmla="*/ 120316 h 721894"/>
                <a:gd name="connsiteX16" fmla="*/ 0 w 2617806"/>
                <a:gd name="connsiteY16" fmla="*/ 0 h 721894"/>
                <a:gd name="connsiteX0" fmla="*/ 0 w 3014351"/>
                <a:gd name="connsiteY0" fmla="*/ 0 h 721894"/>
                <a:gd name="connsiteX1" fmla="*/ 1527054 w 3014351"/>
                <a:gd name="connsiteY1" fmla="*/ 0 h 721894"/>
                <a:gd name="connsiteX2" fmla="*/ 1527054 w 3014351"/>
                <a:gd name="connsiteY2" fmla="*/ 0 h 721894"/>
                <a:gd name="connsiteX3" fmla="*/ 2181505 w 3014351"/>
                <a:gd name="connsiteY3" fmla="*/ 0 h 721894"/>
                <a:gd name="connsiteX4" fmla="*/ 2617806 w 3014351"/>
                <a:gd name="connsiteY4" fmla="*/ 0 h 721894"/>
                <a:gd name="connsiteX5" fmla="*/ 2617806 w 3014351"/>
                <a:gd name="connsiteY5" fmla="*/ 120316 h 721894"/>
                <a:gd name="connsiteX6" fmla="*/ 3014351 w 3014351"/>
                <a:gd name="connsiteY6" fmla="*/ 192479 h 721894"/>
                <a:gd name="connsiteX7" fmla="*/ 2617806 w 3014351"/>
                <a:gd name="connsiteY7" fmla="*/ 376989 h 721894"/>
                <a:gd name="connsiteX8" fmla="*/ 2617806 w 3014351"/>
                <a:gd name="connsiteY8" fmla="*/ 721894 h 721894"/>
                <a:gd name="connsiteX9" fmla="*/ 2181505 w 3014351"/>
                <a:gd name="connsiteY9" fmla="*/ 721894 h 721894"/>
                <a:gd name="connsiteX10" fmla="*/ 1527054 w 3014351"/>
                <a:gd name="connsiteY10" fmla="*/ 721894 h 721894"/>
                <a:gd name="connsiteX11" fmla="*/ 1527054 w 3014351"/>
                <a:gd name="connsiteY11" fmla="*/ 721894 h 721894"/>
                <a:gd name="connsiteX12" fmla="*/ 0 w 3014351"/>
                <a:gd name="connsiteY12" fmla="*/ 721894 h 721894"/>
                <a:gd name="connsiteX13" fmla="*/ 0 w 3014351"/>
                <a:gd name="connsiteY13" fmla="*/ 300789 h 721894"/>
                <a:gd name="connsiteX14" fmla="*/ 0 w 3014351"/>
                <a:gd name="connsiteY14" fmla="*/ 120316 h 721894"/>
                <a:gd name="connsiteX15" fmla="*/ 0 w 3014351"/>
                <a:gd name="connsiteY15" fmla="*/ 120316 h 721894"/>
                <a:gd name="connsiteX16" fmla="*/ 0 w 3014351"/>
                <a:gd name="connsiteY16" fmla="*/ 0 h 721894"/>
                <a:gd name="connsiteX0" fmla="*/ 0 w 3033401"/>
                <a:gd name="connsiteY0" fmla="*/ 0 h 721894"/>
                <a:gd name="connsiteX1" fmla="*/ 1527054 w 3033401"/>
                <a:gd name="connsiteY1" fmla="*/ 0 h 721894"/>
                <a:gd name="connsiteX2" fmla="*/ 1527054 w 3033401"/>
                <a:gd name="connsiteY2" fmla="*/ 0 h 721894"/>
                <a:gd name="connsiteX3" fmla="*/ 2181505 w 3033401"/>
                <a:gd name="connsiteY3" fmla="*/ 0 h 721894"/>
                <a:gd name="connsiteX4" fmla="*/ 2617806 w 3033401"/>
                <a:gd name="connsiteY4" fmla="*/ 0 h 721894"/>
                <a:gd name="connsiteX5" fmla="*/ 2617806 w 3033401"/>
                <a:gd name="connsiteY5" fmla="*/ 120316 h 721894"/>
                <a:gd name="connsiteX6" fmla="*/ 3033401 w 3033401"/>
                <a:gd name="connsiteY6" fmla="*/ 154379 h 721894"/>
                <a:gd name="connsiteX7" fmla="*/ 2617806 w 3033401"/>
                <a:gd name="connsiteY7" fmla="*/ 376989 h 721894"/>
                <a:gd name="connsiteX8" fmla="*/ 2617806 w 3033401"/>
                <a:gd name="connsiteY8" fmla="*/ 721894 h 721894"/>
                <a:gd name="connsiteX9" fmla="*/ 2181505 w 3033401"/>
                <a:gd name="connsiteY9" fmla="*/ 721894 h 721894"/>
                <a:gd name="connsiteX10" fmla="*/ 1527054 w 3033401"/>
                <a:gd name="connsiteY10" fmla="*/ 721894 h 721894"/>
                <a:gd name="connsiteX11" fmla="*/ 1527054 w 3033401"/>
                <a:gd name="connsiteY11" fmla="*/ 721894 h 721894"/>
                <a:gd name="connsiteX12" fmla="*/ 0 w 3033401"/>
                <a:gd name="connsiteY12" fmla="*/ 721894 h 721894"/>
                <a:gd name="connsiteX13" fmla="*/ 0 w 3033401"/>
                <a:gd name="connsiteY13" fmla="*/ 300789 h 721894"/>
                <a:gd name="connsiteX14" fmla="*/ 0 w 3033401"/>
                <a:gd name="connsiteY14" fmla="*/ 120316 h 721894"/>
                <a:gd name="connsiteX15" fmla="*/ 0 w 3033401"/>
                <a:gd name="connsiteY15" fmla="*/ 120316 h 721894"/>
                <a:gd name="connsiteX16" fmla="*/ 0 w 3033401"/>
                <a:gd name="connsiteY16" fmla="*/ 0 h 72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3401" h="721894">
                  <a:moveTo>
                    <a:pt x="0" y="0"/>
                  </a:moveTo>
                  <a:lnTo>
                    <a:pt x="1527054" y="0"/>
                  </a:lnTo>
                  <a:lnTo>
                    <a:pt x="1527054" y="0"/>
                  </a:lnTo>
                  <a:lnTo>
                    <a:pt x="2181505" y="0"/>
                  </a:lnTo>
                  <a:lnTo>
                    <a:pt x="2617806" y="0"/>
                  </a:lnTo>
                  <a:lnTo>
                    <a:pt x="2617806" y="120316"/>
                  </a:lnTo>
                  <a:lnTo>
                    <a:pt x="3033401" y="154379"/>
                  </a:lnTo>
                  <a:lnTo>
                    <a:pt x="2617806" y="376989"/>
                  </a:lnTo>
                  <a:lnTo>
                    <a:pt x="2617806" y="721894"/>
                  </a:lnTo>
                  <a:lnTo>
                    <a:pt x="2181505" y="721894"/>
                  </a:lnTo>
                  <a:lnTo>
                    <a:pt x="1527054" y="721894"/>
                  </a:lnTo>
                  <a:lnTo>
                    <a:pt x="1527054" y="721894"/>
                  </a:lnTo>
                  <a:lnTo>
                    <a:pt x="0" y="721894"/>
                  </a:lnTo>
                  <a:lnTo>
                    <a:pt x="0" y="300789"/>
                  </a:lnTo>
                  <a:lnTo>
                    <a:pt x="0" y="120316"/>
                  </a:lnTo>
                  <a:lnTo>
                    <a:pt x="0" y="120316"/>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978713" y="3514281"/>
              <a:ext cx="1846979"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Hungary</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9275494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80937"/>
            <a:ext cx="12192000" cy="6858000"/>
          </a:xfrm>
          <a:prstGeom prst="rect">
            <a:avLst/>
          </a:prstGeom>
        </p:spPr>
      </p:pic>
      <p:sp>
        <p:nvSpPr>
          <p:cNvPr id="2" name="Title 1"/>
          <p:cNvSpPr>
            <a:spLocks noGrp="1"/>
          </p:cNvSpPr>
          <p:nvPr>
            <p:ph type="title"/>
          </p:nvPr>
        </p:nvSpPr>
        <p:spPr/>
        <p:txBody>
          <a:bodyPr/>
          <a:lstStyle/>
          <a:p>
            <a:r>
              <a:rPr lang="en-US" dirty="0"/>
              <a:t>Hidden cost 5</a:t>
            </a:r>
            <a:r>
              <a:rPr lang="en-US" dirty="0" smtClean="0"/>
              <a:t> </a:t>
            </a:r>
            <a:r>
              <a:rPr lang="en-US" dirty="0"/>
              <a:t>– Which country?</a:t>
            </a:r>
          </a:p>
        </p:txBody>
      </p:sp>
      <p:sp>
        <p:nvSpPr>
          <p:cNvPr id="3" name="Text Placeholder 2"/>
          <p:cNvSpPr>
            <a:spLocks noGrp="1"/>
          </p:cNvSpPr>
          <p:nvPr>
            <p:ph type="body" sz="quarter" idx="10"/>
          </p:nvPr>
        </p:nvSpPr>
        <p:spPr>
          <a:xfrm>
            <a:off x="812881" y="1554480"/>
            <a:ext cx="14631829" cy="1325392"/>
          </a:xfrm>
        </p:spPr>
        <p:txBody>
          <a:bodyPr>
            <a:noAutofit/>
          </a:bodyPr>
          <a:lstStyle/>
          <a:p>
            <a:pPr marL="0" indent="0">
              <a:buNone/>
            </a:pPr>
            <a:r>
              <a:rPr lang="en-US" sz="2400" dirty="0"/>
              <a:t>Local rules on annual leave pushes up costs. 3 children means you have an extra 7 days leave per year – an initiative which may address the regions plummeting birth </a:t>
            </a:r>
            <a:r>
              <a:rPr lang="en-US" sz="2400" dirty="0" smtClean="0"/>
              <a:t>rate.</a:t>
            </a:r>
            <a:endParaRPr lang="en-US" sz="2400" dirty="0"/>
          </a:p>
        </p:txBody>
      </p:sp>
      <p:sp>
        <p:nvSpPr>
          <p:cNvPr id="7" name="Rectangular Callout 6"/>
          <p:cNvSpPr/>
          <p:nvPr/>
        </p:nvSpPr>
        <p:spPr>
          <a:xfrm flipH="1">
            <a:off x="7606191" y="4463720"/>
            <a:ext cx="3481137" cy="1179090"/>
          </a:xfrm>
          <a:custGeom>
            <a:avLst/>
            <a:gdLst>
              <a:gd name="connsiteX0" fmla="*/ 0 w 3481137"/>
              <a:gd name="connsiteY0" fmla="*/ 0 h 705852"/>
              <a:gd name="connsiteX1" fmla="*/ 2030663 w 3481137"/>
              <a:gd name="connsiteY1" fmla="*/ 0 h 705852"/>
              <a:gd name="connsiteX2" fmla="*/ 2858292 w 3481137"/>
              <a:gd name="connsiteY2" fmla="*/ -473238 h 705852"/>
              <a:gd name="connsiteX3" fmla="*/ 2900948 w 3481137"/>
              <a:gd name="connsiteY3" fmla="*/ 0 h 705852"/>
              <a:gd name="connsiteX4" fmla="*/ 3481137 w 3481137"/>
              <a:gd name="connsiteY4" fmla="*/ 0 h 705852"/>
              <a:gd name="connsiteX5" fmla="*/ 3481137 w 3481137"/>
              <a:gd name="connsiteY5" fmla="*/ 117642 h 705852"/>
              <a:gd name="connsiteX6" fmla="*/ 3481137 w 3481137"/>
              <a:gd name="connsiteY6" fmla="*/ 117642 h 705852"/>
              <a:gd name="connsiteX7" fmla="*/ 3481137 w 3481137"/>
              <a:gd name="connsiteY7" fmla="*/ 294105 h 705852"/>
              <a:gd name="connsiteX8" fmla="*/ 3481137 w 3481137"/>
              <a:gd name="connsiteY8" fmla="*/ 705852 h 705852"/>
              <a:gd name="connsiteX9" fmla="*/ 2900948 w 3481137"/>
              <a:gd name="connsiteY9" fmla="*/ 705852 h 705852"/>
              <a:gd name="connsiteX10" fmla="*/ 2030663 w 3481137"/>
              <a:gd name="connsiteY10" fmla="*/ 705852 h 705852"/>
              <a:gd name="connsiteX11" fmla="*/ 2030663 w 3481137"/>
              <a:gd name="connsiteY11" fmla="*/ 705852 h 705852"/>
              <a:gd name="connsiteX12" fmla="*/ 0 w 3481137"/>
              <a:gd name="connsiteY12" fmla="*/ 705852 h 705852"/>
              <a:gd name="connsiteX13" fmla="*/ 0 w 3481137"/>
              <a:gd name="connsiteY13" fmla="*/ 294105 h 705852"/>
              <a:gd name="connsiteX14" fmla="*/ 0 w 3481137"/>
              <a:gd name="connsiteY14" fmla="*/ 117642 h 705852"/>
              <a:gd name="connsiteX15" fmla="*/ 0 w 3481137"/>
              <a:gd name="connsiteY15" fmla="*/ 117642 h 705852"/>
              <a:gd name="connsiteX16" fmla="*/ 0 w 3481137"/>
              <a:gd name="connsiteY16" fmla="*/ 0 h 705852"/>
              <a:gd name="connsiteX0" fmla="*/ 0 w 3481137"/>
              <a:gd name="connsiteY0" fmla="*/ 473238 h 1179090"/>
              <a:gd name="connsiteX1" fmla="*/ 2415674 w 3481137"/>
              <a:gd name="connsiteY1" fmla="*/ 457195 h 1179090"/>
              <a:gd name="connsiteX2" fmla="*/ 2858292 w 3481137"/>
              <a:gd name="connsiteY2" fmla="*/ 0 h 1179090"/>
              <a:gd name="connsiteX3" fmla="*/ 2900948 w 3481137"/>
              <a:gd name="connsiteY3" fmla="*/ 473238 h 1179090"/>
              <a:gd name="connsiteX4" fmla="*/ 3481137 w 3481137"/>
              <a:gd name="connsiteY4" fmla="*/ 473238 h 1179090"/>
              <a:gd name="connsiteX5" fmla="*/ 3481137 w 3481137"/>
              <a:gd name="connsiteY5" fmla="*/ 590880 h 1179090"/>
              <a:gd name="connsiteX6" fmla="*/ 3481137 w 3481137"/>
              <a:gd name="connsiteY6" fmla="*/ 590880 h 1179090"/>
              <a:gd name="connsiteX7" fmla="*/ 3481137 w 3481137"/>
              <a:gd name="connsiteY7" fmla="*/ 767343 h 1179090"/>
              <a:gd name="connsiteX8" fmla="*/ 3481137 w 3481137"/>
              <a:gd name="connsiteY8" fmla="*/ 1179090 h 1179090"/>
              <a:gd name="connsiteX9" fmla="*/ 2900948 w 3481137"/>
              <a:gd name="connsiteY9" fmla="*/ 1179090 h 1179090"/>
              <a:gd name="connsiteX10" fmla="*/ 2030663 w 3481137"/>
              <a:gd name="connsiteY10" fmla="*/ 1179090 h 1179090"/>
              <a:gd name="connsiteX11" fmla="*/ 2030663 w 3481137"/>
              <a:gd name="connsiteY11" fmla="*/ 1179090 h 1179090"/>
              <a:gd name="connsiteX12" fmla="*/ 0 w 3481137"/>
              <a:gd name="connsiteY12" fmla="*/ 1179090 h 1179090"/>
              <a:gd name="connsiteX13" fmla="*/ 0 w 3481137"/>
              <a:gd name="connsiteY13" fmla="*/ 767343 h 1179090"/>
              <a:gd name="connsiteX14" fmla="*/ 0 w 3481137"/>
              <a:gd name="connsiteY14" fmla="*/ 590880 h 1179090"/>
              <a:gd name="connsiteX15" fmla="*/ 0 w 3481137"/>
              <a:gd name="connsiteY15" fmla="*/ 590880 h 1179090"/>
              <a:gd name="connsiteX16" fmla="*/ 0 w 3481137"/>
              <a:gd name="connsiteY16" fmla="*/ 473238 h 117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1137" h="1179090">
                <a:moveTo>
                  <a:pt x="0" y="473238"/>
                </a:moveTo>
                <a:lnTo>
                  <a:pt x="2415674" y="457195"/>
                </a:lnTo>
                <a:lnTo>
                  <a:pt x="2858292" y="0"/>
                </a:lnTo>
                <a:lnTo>
                  <a:pt x="2900948" y="473238"/>
                </a:lnTo>
                <a:lnTo>
                  <a:pt x="3481137" y="473238"/>
                </a:lnTo>
                <a:lnTo>
                  <a:pt x="3481137" y="590880"/>
                </a:lnTo>
                <a:lnTo>
                  <a:pt x="3481137" y="590880"/>
                </a:lnTo>
                <a:lnTo>
                  <a:pt x="3481137" y="767343"/>
                </a:lnTo>
                <a:lnTo>
                  <a:pt x="3481137" y="1179090"/>
                </a:lnTo>
                <a:lnTo>
                  <a:pt x="2900948" y="1179090"/>
                </a:lnTo>
                <a:lnTo>
                  <a:pt x="2030663" y="1179090"/>
                </a:lnTo>
                <a:lnTo>
                  <a:pt x="2030663" y="1179090"/>
                </a:lnTo>
                <a:lnTo>
                  <a:pt x="0" y="1179090"/>
                </a:lnTo>
                <a:lnTo>
                  <a:pt x="0" y="767343"/>
                </a:lnTo>
                <a:lnTo>
                  <a:pt x="0" y="590880"/>
                </a:lnTo>
                <a:lnTo>
                  <a:pt x="0" y="590880"/>
                </a:lnTo>
                <a:lnTo>
                  <a:pt x="0" y="473238"/>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72262" y="5003901"/>
            <a:ext cx="3348994"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Czech Republic </a:t>
            </a:r>
          </a:p>
        </p:txBody>
      </p:sp>
      <p:sp>
        <p:nvSpPr>
          <p:cNvPr id="8" name="Rectangular Callout 7"/>
          <p:cNvSpPr/>
          <p:nvPr/>
        </p:nvSpPr>
        <p:spPr>
          <a:xfrm>
            <a:off x="5527343" y="3958394"/>
            <a:ext cx="2231456" cy="721894"/>
          </a:xfrm>
          <a:custGeom>
            <a:avLst/>
            <a:gdLst>
              <a:gd name="connsiteX0" fmla="*/ 0 w 2617806"/>
              <a:gd name="connsiteY0" fmla="*/ 0 h 721894"/>
              <a:gd name="connsiteX1" fmla="*/ 1527054 w 2617806"/>
              <a:gd name="connsiteY1" fmla="*/ 0 h 721894"/>
              <a:gd name="connsiteX2" fmla="*/ 1527054 w 2617806"/>
              <a:gd name="connsiteY2" fmla="*/ 0 h 721894"/>
              <a:gd name="connsiteX3" fmla="*/ 2181505 w 2617806"/>
              <a:gd name="connsiteY3" fmla="*/ 0 h 721894"/>
              <a:gd name="connsiteX4" fmla="*/ 2617806 w 2617806"/>
              <a:gd name="connsiteY4" fmla="*/ 0 h 721894"/>
              <a:gd name="connsiteX5" fmla="*/ 2617806 w 2617806"/>
              <a:gd name="connsiteY5" fmla="*/ 120316 h 721894"/>
              <a:gd name="connsiteX6" fmla="*/ 3014351 w 2617806"/>
              <a:gd name="connsiteY6" fmla="*/ 192479 h 721894"/>
              <a:gd name="connsiteX7" fmla="*/ 2617806 w 2617806"/>
              <a:gd name="connsiteY7" fmla="*/ 300789 h 721894"/>
              <a:gd name="connsiteX8" fmla="*/ 2617806 w 2617806"/>
              <a:gd name="connsiteY8" fmla="*/ 721894 h 721894"/>
              <a:gd name="connsiteX9" fmla="*/ 2181505 w 2617806"/>
              <a:gd name="connsiteY9" fmla="*/ 721894 h 721894"/>
              <a:gd name="connsiteX10" fmla="*/ 1527054 w 2617806"/>
              <a:gd name="connsiteY10" fmla="*/ 721894 h 721894"/>
              <a:gd name="connsiteX11" fmla="*/ 1527054 w 2617806"/>
              <a:gd name="connsiteY11" fmla="*/ 721894 h 721894"/>
              <a:gd name="connsiteX12" fmla="*/ 0 w 2617806"/>
              <a:gd name="connsiteY12" fmla="*/ 721894 h 721894"/>
              <a:gd name="connsiteX13" fmla="*/ 0 w 2617806"/>
              <a:gd name="connsiteY13" fmla="*/ 300789 h 721894"/>
              <a:gd name="connsiteX14" fmla="*/ 0 w 2617806"/>
              <a:gd name="connsiteY14" fmla="*/ 120316 h 721894"/>
              <a:gd name="connsiteX15" fmla="*/ 0 w 2617806"/>
              <a:gd name="connsiteY15" fmla="*/ 120316 h 721894"/>
              <a:gd name="connsiteX16" fmla="*/ 0 w 2617806"/>
              <a:gd name="connsiteY16" fmla="*/ 0 h 721894"/>
              <a:gd name="connsiteX0" fmla="*/ 0 w 3014351"/>
              <a:gd name="connsiteY0" fmla="*/ 0 h 721894"/>
              <a:gd name="connsiteX1" fmla="*/ 1527054 w 3014351"/>
              <a:gd name="connsiteY1" fmla="*/ 0 h 721894"/>
              <a:gd name="connsiteX2" fmla="*/ 1527054 w 3014351"/>
              <a:gd name="connsiteY2" fmla="*/ 0 h 721894"/>
              <a:gd name="connsiteX3" fmla="*/ 2181505 w 3014351"/>
              <a:gd name="connsiteY3" fmla="*/ 0 h 721894"/>
              <a:gd name="connsiteX4" fmla="*/ 2617806 w 3014351"/>
              <a:gd name="connsiteY4" fmla="*/ 0 h 721894"/>
              <a:gd name="connsiteX5" fmla="*/ 2617806 w 3014351"/>
              <a:gd name="connsiteY5" fmla="*/ 120316 h 721894"/>
              <a:gd name="connsiteX6" fmla="*/ 3014351 w 3014351"/>
              <a:gd name="connsiteY6" fmla="*/ 192479 h 721894"/>
              <a:gd name="connsiteX7" fmla="*/ 2617806 w 3014351"/>
              <a:gd name="connsiteY7" fmla="*/ 376989 h 721894"/>
              <a:gd name="connsiteX8" fmla="*/ 2617806 w 3014351"/>
              <a:gd name="connsiteY8" fmla="*/ 721894 h 721894"/>
              <a:gd name="connsiteX9" fmla="*/ 2181505 w 3014351"/>
              <a:gd name="connsiteY9" fmla="*/ 721894 h 721894"/>
              <a:gd name="connsiteX10" fmla="*/ 1527054 w 3014351"/>
              <a:gd name="connsiteY10" fmla="*/ 721894 h 721894"/>
              <a:gd name="connsiteX11" fmla="*/ 1527054 w 3014351"/>
              <a:gd name="connsiteY11" fmla="*/ 721894 h 721894"/>
              <a:gd name="connsiteX12" fmla="*/ 0 w 3014351"/>
              <a:gd name="connsiteY12" fmla="*/ 721894 h 721894"/>
              <a:gd name="connsiteX13" fmla="*/ 0 w 3014351"/>
              <a:gd name="connsiteY13" fmla="*/ 300789 h 721894"/>
              <a:gd name="connsiteX14" fmla="*/ 0 w 3014351"/>
              <a:gd name="connsiteY14" fmla="*/ 120316 h 721894"/>
              <a:gd name="connsiteX15" fmla="*/ 0 w 3014351"/>
              <a:gd name="connsiteY15" fmla="*/ 120316 h 721894"/>
              <a:gd name="connsiteX16" fmla="*/ 0 w 3014351"/>
              <a:gd name="connsiteY16" fmla="*/ 0 h 721894"/>
              <a:gd name="connsiteX0" fmla="*/ 0 w 3033401"/>
              <a:gd name="connsiteY0" fmla="*/ 0 h 721894"/>
              <a:gd name="connsiteX1" fmla="*/ 1527054 w 3033401"/>
              <a:gd name="connsiteY1" fmla="*/ 0 h 721894"/>
              <a:gd name="connsiteX2" fmla="*/ 1527054 w 3033401"/>
              <a:gd name="connsiteY2" fmla="*/ 0 h 721894"/>
              <a:gd name="connsiteX3" fmla="*/ 2181505 w 3033401"/>
              <a:gd name="connsiteY3" fmla="*/ 0 h 721894"/>
              <a:gd name="connsiteX4" fmla="*/ 2617806 w 3033401"/>
              <a:gd name="connsiteY4" fmla="*/ 0 h 721894"/>
              <a:gd name="connsiteX5" fmla="*/ 2617806 w 3033401"/>
              <a:gd name="connsiteY5" fmla="*/ 120316 h 721894"/>
              <a:gd name="connsiteX6" fmla="*/ 3033401 w 3033401"/>
              <a:gd name="connsiteY6" fmla="*/ 154379 h 721894"/>
              <a:gd name="connsiteX7" fmla="*/ 2617806 w 3033401"/>
              <a:gd name="connsiteY7" fmla="*/ 376989 h 721894"/>
              <a:gd name="connsiteX8" fmla="*/ 2617806 w 3033401"/>
              <a:gd name="connsiteY8" fmla="*/ 721894 h 721894"/>
              <a:gd name="connsiteX9" fmla="*/ 2181505 w 3033401"/>
              <a:gd name="connsiteY9" fmla="*/ 721894 h 721894"/>
              <a:gd name="connsiteX10" fmla="*/ 1527054 w 3033401"/>
              <a:gd name="connsiteY10" fmla="*/ 721894 h 721894"/>
              <a:gd name="connsiteX11" fmla="*/ 1527054 w 3033401"/>
              <a:gd name="connsiteY11" fmla="*/ 721894 h 721894"/>
              <a:gd name="connsiteX12" fmla="*/ 0 w 3033401"/>
              <a:gd name="connsiteY12" fmla="*/ 721894 h 721894"/>
              <a:gd name="connsiteX13" fmla="*/ 0 w 3033401"/>
              <a:gd name="connsiteY13" fmla="*/ 300789 h 721894"/>
              <a:gd name="connsiteX14" fmla="*/ 0 w 3033401"/>
              <a:gd name="connsiteY14" fmla="*/ 120316 h 721894"/>
              <a:gd name="connsiteX15" fmla="*/ 0 w 3033401"/>
              <a:gd name="connsiteY15" fmla="*/ 120316 h 721894"/>
              <a:gd name="connsiteX16" fmla="*/ 0 w 3033401"/>
              <a:gd name="connsiteY16" fmla="*/ 0 h 72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3401" h="721894">
                <a:moveTo>
                  <a:pt x="0" y="0"/>
                </a:moveTo>
                <a:lnTo>
                  <a:pt x="1527054" y="0"/>
                </a:lnTo>
                <a:lnTo>
                  <a:pt x="1527054" y="0"/>
                </a:lnTo>
                <a:lnTo>
                  <a:pt x="2181505" y="0"/>
                </a:lnTo>
                <a:lnTo>
                  <a:pt x="2617806" y="0"/>
                </a:lnTo>
                <a:lnTo>
                  <a:pt x="2617806" y="120316"/>
                </a:lnTo>
                <a:lnTo>
                  <a:pt x="3033401" y="154379"/>
                </a:lnTo>
                <a:lnTo>
                  <a:pt x="2617806" y="376989"/>
                </a:lnTo>
                <a:lnTo>
                  <a:pt x="2617806" y="721894"/>
                </a:lnTo>
                <a:lnTo>
                  <a:pt x="2181505" y="721894"/>
                </a:lnTo>
                <a:lnTo>
                  <a:pt x="1527054" y="721894"/>
                </a:lnTo>
                <a:lnTo>
                  <a:pt x="1527054" y="721894"/>
                </a:lnTo>
                <a:lnTo>
                  <a:pt x="0" y="721894"/>
                </a:lnTo>
                <a:lnTo>
                  <a:pt x="0" y="300789"/>
                </a:lnTo>
                <a:lnTo>
                  <a:pt x="0" y="120316"/>
                </a:lnTo>
                <a:lnTo>
                  <a:pt x="0" y="120316"/>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731699" y="4030558"/>
            <a:ext cx="1550424"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Poland</a:t>
            </a:r>
          </a:p>
        </p:txBody>
      </p:sp>
      <p:grpSp>
        <p:nvGrpSpPr>
          <p:cNvPr id="5" name="Group 4"/>
          <p:cNvGrpSpPr/>
          <p:nvPr/>
        </p:nvGrpSpPr>
        <p:grpSpPr>
          <a:xfrm>
            <a:off x="8502037" y="3445723"/>
            <a:ext cx="2485580" cy="721894"/>
            <a:chOff x="8502037" y="3445723"/>
            <a:chExt cx="2485580" cy="721894"/>
          </a:xfrm>
        </p:grpSpPr>
        <p:sp>
          <p:nvSpPr>
            <p:cNvPr id="10" name="Rectangular Callout 7"/>
            <p:cNvSpPr/>
            <p:nvPr/>
          </p:nvSpPr>
          <p:spPr>
            <a:xfrm rot="10800000">
              <a:off x="8502037" y="3445723"/>
              <a:ext cx="2485580" cy="721894"/>
            </a:xfrm>
            <a:custGeom>
              <a:avLst/>
              <a:gdLst>
                <a:gd name="connsiteX0" fmla="*/ 0 w 2617806"/>
                <a:gd name="connsiteY0" fmla="*/ 0 h 721894"/>
                <a:gd name="connsiteX1" fmla="*/ 1527054 w 2617806"/>
                <a:gd name="connsiteY1" fmla="*/ 0 h 721894"/>
                <a:gd name="connsiteX2" fmla="*/ 1527054 w 2617806"/>
                <a:gd name="connsiteY2" fmla="*/ 0 h 721894"/>
                <a:gd name="connsiteX3" fmla="*/ 2181505 w 2617806"/>
                <a:gd name="connsiteY3" fmla="*/ 0 h 721894"/>
                <a:gd name="connsiteX4" fmla="*/ 2617806 w 2617806"/>
                <a:gd name="connsiteY4" fmla="*/ 0 h 721894"/>
                <a:gd name="connsiteX5" fmla="*/ 2617806 w 2617806"/>
                <a:gd name="connsiteY5" fmla="*/ 120316 h 721894"/>
                <a:gd name="connsiteX6" fmla="*/ 3014351 w 2617806"/>
                <a:gd name="connsiteY6" fmla="*/ 192479 h 721894"/>
                <a:gd name="connsiteX7" fmla="*/ 2617806 w 2617806"/>
                <a:gd name="connsiteY7" fmla="*/ 300789 h 721894"/>
                <a:gd name="connsiteX8" fmla="*/ 2617806 w 2617806"/>
                <a:gd name="connsiteY8" fmla="*/ 721894 h 721894"/>
                <a:gd name="connsiteX9" fmla="*/ 2181505 w 2617806"/>
                <a:gd name="connsiteY9" fmla="*/ 721894 h 721894"/>
                <a:gd name="connsiteX10" fmla="*/ 1527054 w 2617806"/>
                <a:gd name="connsiteY10" fmla="*/ 721894 h 721894"/>
                <a:gd name="connsiteX11" fmla="*/ 1527054 w 2617806"/>
                <a:gd name="connsiteY11" fmla="*/ 721894 h 721894"/>
                <a:gd name="connsiteX12" fmla="*/ 0 w 2617806"/>
                <a:gd name="connsiteY12" fmla="*/ 721894 h 721894"/>
                <a:gd name="connsiteX13" fmla="*/ 0 w 2617806"/>
                <a:gd name="connsiteY13" fmla="*/ 300789 h 721894"/>
                <a:gd name="connsiteX14" fmla="*/ 0 w 2617806"/>
                <a:gd name="connsiteY14" fmla="*/ 120316 h 721894"/>
                <a:gd name="connsiteX15" fmla="*/ 0 w 2617806"/>
                <a:gd name="connsiteY15" fmla="*/ 120316 h 721894"/>
                <a:gd name="connsiteX16" fmla="*/ 0 w 2617806"/>
                <a:gd name="connsiteY16" fmla="*/ 0 h 721894"/>
                <a:gd name="connsiteX0" fmla="*/ 0 w 3014351"/>
                <a:gd name="connsiteY0" fmla="*/ 0 h 721894"/>
                <a:gd name="connsiteX1" fmla="*/ 1527054 w 3014351"/>
                <a:gd name="connsiteY1" fmla="*/ 0 h 721894"/>
                <a:gd name="connsiteX2" fmla="*/ 1527054 w 3014351"/>
                <a:gd name="connsiteY2" fmla="*/ 0 h 721894"/>
                <a:gd name="connsiteX3" fmla="*/ 2181505 w 3014351"/>
                <a:gd name="connsiteY3" fmla="*/ 0 h 721894"/>
                <a:gd name="connsiteX4" fmla="*/ 2617806 w 3014351"/>
                <a:gd name="connsiteY4" fmla="*/ 0 h 721894"/>
                <a:gd name="connsiteX5" fmla="*/ 2617806 w 3014351"/>
                <a:gd name="connsiteY5" fmla="*/ 120316 h 721894"/>
                <a:gd name="connsiteX6" fmla="*/ 3014351 w 3014351"/>
                <a:gd name="connsiteY6" fmla="*/ 192479 h 721894"/>
                <a:gd name="connsiteX7" fmla="*/ 2617806 w 3014351"/>
                <a:gd name="connsiteY7" fmla="*/ 376989 h 721894"/>
                <a:gd name="connsiteX8" fmla="*/ 2617806 w 3014351"/>
                <a:gd name="connsiteY8" fmla="*/ 721894 h 721894"/>
                <a:gd name="connsiteX9" fmla="*/ 2181505 w 3014351"/>
                <a:gd name="connsiteY9" fmla="*/ 721894 h 721894"/>
                <a:gd name="connsiteX10" fmla="*/ 1527054 w 3014351"/>
                <a:gd name="connsiteY10" fmla="*/ 721894 h 721894"/>
                <a:gd name="connsiteX11" fmla="*/ 1527054 w 3014351"/>
                <a:gd name="connsiteY11" fmla="*/ 721894 h 721894"/>
                <a:gd name="connsiteX12" fmla="*/ 0 w 3014351"/>
                <a:gd name="connsiteY12" fmla="*/ 721894 h 721894"/>
                <a:gd name="connsiteX13" fmla="*/ 0 w 3014351"/>
                <a:gd name="connsiteY13" fmla="*/ 300789 h 721894"/>
                <a:gd name="connsiteX14" fmla="*/ 0 w 3014351"/>
                <a:gd name="connsiteY14" fmla="*/ 120316 h 721894"/>
                <a:gd name="connsiteX15" fmla="*/ 0 w 3014351"/>
                <a:gd name="connsiteY15" fmla="*/ 120316 h 721894"/>
                <a:gd name="connsiteX16" fmla="*/ 0 w 3014351"/>
                <a:gd name="connsiteY16" fmla="*/ 0 h 721894"/>
                <a:gd name="connsiteX0" fmla="*/ 0 w 3033401"/>
                <a:gd name="connsiteY0" fmla="*/ 0 h 721894"/>
                <a:gd name="connsiteX1" fmla="*/ 1527054 w 3033401"/>
                <a:gd name="connsiteY1" fmla="*/ 0 h 721894"/>
                <a:gd name="connsiteX2" fmla="*/ 1527054 w 3033401"/>
                <a:gd name="connsiteY2" fmla="*/ 0 h 721894"/>
                <a:gd name="connsiteX3" fmla="*/ 2181505 w 3033401"/>
                <a:gd name="connsiteY3" fmla="*/ 0 h 721894"/>
                <a:gd name="connsiteX4" fmla="*/ 2617806 w 3033401"/>
                <a:gd name="connsiteY4" fmla="*/ 0 h 721894"/>
                <a:gd name="connsiteX5" fmla="*/ 2617806 w 3033401"/>
                <a:gd name="connsiteY5" fmla="*/ 120316 h 721894"/>
                <a:gd name="connsiteX6" fmla="*/ 3033401 w 3033401"/>
                <a:gd name="connsiteY6" fmla="*/ 154379 h 721894"/>
                <a:gd name="connsiteX7" fmla="*/ 2617806 w 3033401"/>
                <a:gd name="connsiteY7" fmla="*/ 376989 h 721894"/>
                <a:gd name="connsiteX8" fmla="*/ 2617806 w 3033401"/>
                <a:gd name="connsiteY8" fmla="*/ 721894 h 721894"/>
                <a:gd name="connsiteX9" fmla="*/ 2181505 w 3033401"/>
                <a:gd name="connsiteY9" fmla="*/ 721894 h 721894"/>
                <a:gd name="connsiteX10" fmla="*/ 1527054 w 3033401"/>
                <a:gd name="connsiteY10" fmla="*/ 721894 h 721894"/>
                <a:gd name="connsiteX11" fmla="*/ 1527054 w 3033401"/>
                <a:gd name="connsiteY11" fmla="*/ 721894 h 721894"/>
                <a:gd name="connsiteX12" fmla="*/ 0 w 3033401"/>
                <a:gd name="connsiteY12" fmla="*/ 721894 h 721894"/>
                <a:gd name="connsiteX13" fmla="*/ 0 w 3033401"/>
                <a:gd name="connsiteY13" fmla="*/ 300789 h 721894"/>
                <a:gd name="connsiteX14" fmla="*/ 0 w 3033401"/>
                <a:gd name="connsiteY14" fmla="*/ 120316 h 721894"/>
                <a:gd name="connsiteX15" fmla="*/ 0 w 3033401"/>
                <a:gd name="connsiteY15" fmla="*/ 120316 h 721894"/>
                <a:gd name="connsiteX16" fmla="*/ 0 w 3033401"/>
                <a:gd name="connsiteY16" fmla="*/ 0 h 72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3401" h="721894">
                  <a:moveTo>
                    <a:pt x="0" y="0"/>
                  </a:moveTo>
                  <a:lnTo>
                    <a:pt x="1527054" y="0"/>
                  </a:lnTo>
                  <a:lnTo>
                    <a:pt x="1527054" y="0"/>
                  </a:lnTo>
                  <a:lnTo>
                    <a:pt x="2181505" y="0"/>
                  </a:lnTo>
                  <a:lnTo>
                    <a:pt x="2617806" y="0"/>
                  </a:lnTo>
                  <a:lnTo>
                    <a:pt x="2617806" y="120316"/>
                  </a:lnTo>
                  <a:lnTo>
                    <a:pt x="3033401" y="154379"/>
                  </a:lnTo>
                  <a:lnTo>
                    <a:pt x="2617806" y="376989"/>
                  </a:lnTo>
                  <a:lnTo>
                    <a:pt x="2617806" y="721894"/>
                  </a:lnTo>
                  <a:lnTo>
                    <a:pt x="2181505" y="721894"/>
                  </a:lnTo>
                  <a:lnTo>
                    <a:pt x="1527054" y="721894"/>
                  </a:lnTo>
                  <a:lnTo>
                    <a:pt x="1527054" y="721894"/>
                  </a:lnTo>
                  <a:lnTo>
                    <a:pt x="0" y="721894"/>
                  </a:lnTo>
                  <a:lnTo>
                    <a:pt x="0" y="300789"/>
                  </a:lnTo>
                  <a:lnTo>
                    <a:pt x="0" y="120316"/>
                  </a:lnTo>
                  <a:lnTo>
                    <a:pt x="0" y="120316"/>
                  </a:lnTo>
                  <a:lnTo>
                    <a:pt x="0"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978713" y="3514281"/>
              <a:ext cx="1846979"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Hungary</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9749509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216" y="1873790"/>
            <a:ext cx="12192000" cy="6858000"/>
          </a:xfrm>
          <a:prstGeom prst="rect">
            <a:avLst/>
          </a:prstGeom>
        </p:spPr>
      </p:pic>
      <p:sp>
        <p:nvSpPr>
          <p:cNvPr id="2" name="Title 1"/>
          <p:cNvSpPr>
            <a:spLocks noGrp="1"/>
          </p:cNvSpPr>
          <p:nvPr>
            <p:ph type="ctrTitle"/>
          </p:nvPr>
        </p:nvSpPr>
        <p:spPr/>
        <p:txBody>
          <a:bodyPr/>
          <a:lstStyle/>
          <a:p>
            <a:r>
              <a:rPr lang="en-GB" dirty="0" smtClean="0"/>
              <a:t>Hidden cost 6 – Which country?</a:t>
            </a:r>
            <a:endParaRPr lang="en-GB" dirty="0"/>
          </a:p>
        </p:txBody>
      </p:sp>
      <p:sp>
        <p:nvSpPr>
          <p:cNvPr id="4" name="Content Placeholder 3"/>
          <p:cNvSpPr>
            <a:spLocks noGrp="1"/>
          </p:cNvSpPr>
          <p:nvPr>
            <p:ph sz="quarter" idx="10"/>
          </p:nvPr>
        </p:nvSpPr>
        <p:spPr>
          <a:xfrm>
            <a:off x="826994" y="1554480"/>
            <a:ext cx="14558444" cy="1900540"/>
          </a:xfrm>
        </p:spPr>
        <p:txBody>
          <a:bodyPr>
            <a:noAutofit/>
          </a:bodyPr>
          <a:lstStyle/>
          <a:p>
            <a:r>
              <a:rPr lang="en-GB" sz="2400" dirty="0" smtClean="0">
                <a:solidFill>
                  <a:schemeClr val="tx2"/>
                </a:solidFill>
              </a:rPr>
              <a:t>Employees purposely seek out small US companies as their next employer for the simple reason that by the time their poor performance has been picked up by HQ in the US, they have already completed their probationary period. This means they will have gained enough service to have secured Unfair Dismissal Rights. At this point a termination will guarantee the employee a sizeable settlement or court award.</a:t>
            </a:r>
            <a:endParaRPr lang="en-GB" sz="2400" dirty="0">
              <a:solidFill>
                <a:schemeClr val="tx2"/>
              </a:solidFill>
            </a:endParaRPr>
          </a:p>
          <a:p>
            <a:endParaRPr lang="en-GB" sz="2667" b="1" dirty="0">
              <a:solidFill>
                <a:schemeClr val="tx1"/>
              </a:solidFill>
              <a:latin typeface="Arial" pitchFamily="34" charset="0"/>
              <a:cs typeface="Arial" pitchFamily="34" charset="0"/>
            </a:endParaRPr>
          </a:p>
          <a:p>
            <a:endParaRPr lang="en-GB" sz="2667" b="1" dirty="0">
              <a:solidFill>
                <a:schemeClr val="tx1"/>
              </a:solidFill>
              <a:latin typeface="Arial" pitchFamily="34" charset="0"/>
              <a:cs typeface="Arial" pitchFamily="34" charset="0"/>
            </a:endParaRPr>
          </a:p>
          <a:p>
            <a:endParaRPr lang="en-GB" sz="2667" b="1" dirty="0">
              <a:solidFill>
                <a:schemeClr val="tx1"/>
              </a:solidFill>
              <a:latin typeface="Arial" pitchFamily="34" charset="0"/>
              <a:cs typeface="Arial" pitchFamily="34" charset="0"/>
            </a:endParaRPr>
          </a:p>
          <a:p>
            <a:endParaRPr lang="en-GB" dirty="0" smtClean="0"/>
          </a:p>
        </p:txBody>
      </p:sp>
      <p:grpSp>
        <p:nvGrpSpPr>
          <p:cNvPr id="5" name="Group 4"/>
          <p:cNvGrpSpPr/>
          <p:nvPr/>
        </p:nvGrpSpPr>
        <p:grpSpPr>
          <a:xfrm>
            <a:off x="4796511" y="4825045"/>
            <a:ext cx="2454442" cy="794085"/>
            <a:chOff x="4445088" y="4771093"/>
            <a:chExt cx="2454442" cy="794085"/>
          </a:xfrm>
        </p:grpSpPr>
        <p:sp>
          <p:nvSpPr>
            <p:cNvPr id="6" name="Rectangular Callout 5"/>
            <p:cNvSpPr/>
            <p:nvPr/>
          </p:nvSpPr>
          <p:spPr>
            <a:xfrm>
              <a:off x="4445088" y="4771093"/>
              <a:ext cx="2454442" cy="794085"/>
            </a:xfrm>
            <a:prstGeom prst="wedgeRectCallout">
              <a:avLst>
                <a:gd name="adj1" fmla="val 44503"/>
                <a:gd name="adj2" fmla="val -9990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908320" y="4864388"/>
              <a:ext cx="152798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France</a:t>
              </a:r>
              <a:endParaRPr lang="en-GB" b="1" dirty="0">
                <a:solidFill>
                  <a:schemeClr val="bg1"/>
                </a:solidFill>
                <a:latin typeface="Arial" pitchFamily="34" charset="0"/>
                <a:cs typeface="Arial" pitchFamily="34" charset="0"/>
              </a:endParaRPr>
            </a:p>
          </p:txBody>
        </p:sp>
      </p:grpSp>
      <p:grpSp>
        <p:nvGrpSpPr>
          <p:cNvPr id="8" name="Group 7"/>
          <p:cNvGrpSpPr/>
          <p:nvPr/>
        </p:nvGrpSpPr>
        <p:grpSpPr>
          <a:xfrm>
            <a:off x="8128485" y="4832422"/>
            <a:ext cx="2999957" cy="794085"/>
            <a:chOff x="4240519" y="4933522"/>
            <a:chExt cx="2552302" cy="794085"/>
          </a:xfrm>
        </p:grpSpPr>
        <p:sp>
          <p:nvSpPr>
            <p:cNvPr id="9" name="Rectangular Callout 8"/>
            <p:cNvSpPr/>
            <p:nvPr/>
          </p:nvSpPr>
          <p:spPr>
            <a:xfrm>
              <a:off x="4289446" y="4933522"/>
              <a:ext cx="2454442" cy="794085"/>
            </a:xfrm>
            <a:prstGeom prst="wedgeRectCallout">
              <a:avLst>
                <a:gd name="adj1" fmla="val -60128"/>
                <a:gd name="adj2" fmla="val -14155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240519" y="5019440"/>
              <a:ext cx="255230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Netherlands</a:t>
              </a:r>
              <a:endParaRPr lang="en-GB" b="1" dirty="0">
                <a:solidFill>
                  <a:schemeClr val="bg1"/>
                </a:solidFill>
                <a:latin typeface="Arial" pitchFamily="34" charset="0"/>
                <a:cs typeface="Arial" pitchFamily="34" charset="0"/>
              </a:endParaRPr>
            </a:p>
          </p:txBody>
        </p:sp>
      </p:grpSp>
      <p:grpSp>
        <p:nvGrpSpPr>
          <p:cNvPr id="13" name="Group 12"/>
          <p:cNvGrpSpPr/>
          <p:nvPr/>
        </p:nvGrpSpPr>
        <p:grpSpPr>
          <a:xfrm>
            <a:off x="826994" y="6967436"/>
            <a:ext cx="3296975" cy="781050"/>
            <a:chOff x="826994" y="6967436"/>
            <a:chExt cx="3296975" cy="781050"/>
          </a:xfrm>
        </p:grpSpPr>
        <p:sp>
          <p:nvSpPr>
            <p:cNvPr id="11" name="Rectangle 10"/>
            <p:cNvSpPr/>
            <p:nvPr/>
          </p:nvSpPr>
          <p:spPr>
            <a:xfrm>
              <a:off x="826994" y="6967436"/>
              <a:ext cx="3296975" cy="7810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16226" y="7055153"/>
              <a:ext cx="3188693"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Many countries</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6024037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216" y="1873790"/>
            <a:ext cx="12192000" cy="6858000"/>
          </a:xfrm>
          <a:prstGeom prst="rect">
            <a:avLst/>
          </a:prstGeom>
        </p:spPr>
      </p:pic>
      <p:sp>
        <p:nvSpPr>
          <p:cNvPr id="2" name="Title 1"/>
          <p:cNvSpPr>
            <a:spLocks noGrp="1"/>
          </p:cNvSpPr>
          <p:nvPr>
            <p:ph type="ctrTitle"/>
          </p:nvPr>
        </p:nvSpPr>
        <p:spPr/>
        <p:txBody>
          <a:bodyPr/>
          <a:lstStyle/>
          <a:p>
            <a:r>
              <a:rPr lang="en-GB" dirty="0" smtClean="0"/>
              <a:t>Hidden cost 7 – Which country?</a:t>
            </a:r>
            <a:endParaRPr lang="en-GB" dirty="0"/>
          </a:p>
        </p:txBody>
      </p:sp>
      <p:sp>
        <p:nvSpPr>
          <p:cNvPr id="4" name="Content Placeholder 3"/>
          <p:cNvSpPr>
            <a:spLocks noGrp="1"/>
          </p:cNvSpPr>
          <p:nvPr>
            <p:ph sz="quarter" idx="10"/>
          </p:nvPr>
        </p:nvSpPr>
        <p:spPr>
          <a:xfrm>
            <a:off x="826994" y="1554480"/>
            <a:ext cx="14558444" cy="1900540"/>
          </a:xfrm>
        </p:spPr>
        <p:txBody>
          <a:bodyPr>
            <a:noAutofit/>
          </a:bodyPr>
          <a:lstStyle/>
          <a:p>
            <a:r>
              <a:rPr lang="en-GB" sz="2400" dirty="0" smtClean="0">
                <a:solidFill>
                  <a:schemeClr val="tx2"/>
                </a:solidFill>
              </a:rPr>
              <a:t>Employees purposely seek out small US companies as their next employer for the simple reason that by the time their poor performance has been picked up by HQ in the US, they have already completed their probationary period. This means they will have gained enough service to have secured Unfair Dismissal Rights. At this point a termination will guarantee the employee a sizeable settlement or court award.</a:t>
            </a:r>
            <a:endParaRPr lang="en-GB" sz="2400" dirty="0">
              <a:solidFill>
                <a:schemeClr val="tx2"/>
              </a:solidFill>
            </a:endParaRPr>
          </a:p>
          <a:p>
            <a:endParaRPr lang="en-GB" sz="2667" b="1" dirty="0">
              <a:solidFill>
                <a:schemeClr val="tx1"/>
              </a:solidFill>
              <a:latin typeface="Arial" pitchFamily="34" charset="0"/>
              <a:cs typeface="Arial" pitchFamily="34" charset="0"/>
            </a:endParaRPr>
          </a:p>
          <a:p>
            <a:endParaRPr lang="en-GB" sz="2667" b="1" dirty="0">
              <a:solidFill>
                <a:schemeClr val="tx1"/>
              </a:solidFill>
              <a:latin typeface="Arial" pitchFamily="34" charset="0"/>
              <a:cs typeface="Arial" pitchFamily="34" charset="0"/>
            </a:endParaRPr>
          </a:p>
          <a:p>
            <a:endParaRPr lang="en-GB" sz="2667" b="1" dirty="0">
              <a:solidFill>
                <a:schemeClr val="tx1"/>
              </a:solidFill>
              <a:latin typeface="Arial" pitchFamily="34" charset="0"/>
              <a:cs typeface="Arial" pitchFamily="34" charset="0"/>
            </a:endParaRPr>
          </a:p>
          <a:p>
            <a:endParaRPr lang="en-GB" dirty="0" smtClean="0"/>
          </a:p>
        </p:txBody>
      </p:sp>
      <p:grpSp>
        <p:nvGrpSpPr>
          <p:cNvPr id="5" name="Group 4"/>
          <p:cNvGrpSpPr/>
          <p:nvPr/>
        </p:nvGrpSpPr>
        <p:grpSpPr>
          <a:xfrm>
            <a:off x="4796511" y="4825045"/>
            <a:ext cx="2454442" cy="794085"/>
            <a:chOff x="4445088" y="4771093"/>
            <a:chExt cx="2454442" cy="794085"/>
          </a:xfrm>
        </p:grpSpPr>
        <p:sp>
          <p:nvSpPr>
            <p:cNvPr id="6" name="Rectangular Callout 5"/>
            <p:cNvSpPr/>
            <p:nvPr/>
          </p:nvSpPr>
          <p:spPr>
            <a:xfrm>
              <a:off x="4445088" y="4771093"/>
              <a:ext cx="2454442" cy="794085"/>
            </a:xfrm>
            <a:prstGeom prst="wedgeRectCallout">
              <a:avLst>
                <a:gd name="adj1" fmla="val 44503"/>
                <a:gd name="adj2" fmla="val -9990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908320" y="4864388"/>
              <a:ext cx="152798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France</a:t>
              </a:r>
              <a:endParaRPr lang="en-GB" b="1" dirty="0">
                <a:solidFill>
                  <a:schemeClr val="bg1"/>
                </a:solidFill>
                <a:latin typeface="Arial" pitchFamily="34" charset="0"/>
                <a:cs typeface="Arial" pitchFamily="34" charset="0"/>
              </a:endParaRPr>
            </a:p>
          </p:txBody>
        </p:sp>
      </p:grpSp>
      <p:grpSp>
        <p:nvGrpSpPr>
          <p:cNvPr id="8" name="Group 7"/>
          <p:cNvGrpSpPr/>
          <p:nvPr/>
        </p:nvGrpSpPr>
        <p:grpSpPr>
          <a:xfrm>
            <a:off x="8128485" y="4832422"/>
            <a:ext cx="2999957" cy="794085"/>
            <a:chOff x="4240519" y="4933522"/>
            <a:chExt cx="2552302" cy="794085"/>
          </a:xfrm>
        </p:grpSpPr>
        <p:sp>
          <p:nvSpPr>
            <p:cNvPr id="9" name="Rectangular Callout 8"/>
            <p:cNvSpPr/>
            <p:nvPr/>
          </p:nvSpPr>
          <p:spPr>
            <a:xfrm>
              <a:off x="4289446" y="4933522"/>
              <a:ext cx="2454442" cy="794085"/>
            </a:xfrm>
            <a:prstGeom prst="wedgeRectCallout">
              <a:avLst>
                <a:gd name="adj1" fmla="val -60128"/>
                <a:gd name="adj2" fmla="val -14155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240519" y="5019440"/>
              <a:ext cx="255230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Netherlands</a:t>
              </a:r>
              <a:endParaRPr lang="en-GB" b="1" dirty="0">
                <a:solidFill>
                  <a:schemeClr val="bg1"/>
                </a:solidFill>
                <a:latin typeface="Arial" pitchFamily="34" charset="0"/>
                <a:cs typeface="Arial" pitchFamily="34" charset="0"/>
              </a:endParaRPr>
            </a:p>
          </p:txBody>
        </p:sp>
      </p:grpSp>
      <p:grpSp>
        <p:nvGrpSpPr>
          <p:cNvPr id="13" name="Group 12"/>
          <p:cNvGrpSpPr/>
          <p:nvPr/>
        </p:nvGrpSpPr>
        <p:grpSpPr>
          <a:xfrm>
            <a:off x="826994" y="6967436"/>
            <a:ext cx="3296975" cy="781050"/>
            <a:chOff x="826994" y="6967436"/>
            <a:chExt cx="3296975" cy="781050"/>
          </a:xfrm>
        </p:grpSpPr>
        <p:sp>
          <p:nvSpPr>
            <p:cNvPr id="11" name="Rectangle 10"/>
            <p:cNvSpPr/>
            <p:nvPr/>
          </p:nvSpPr>
          <p:spPr>
            <a:xfrm>
              <a:off x="826994" y="6967436"/>
              <a:ext cx="3296975" cy="7810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16226" y="7055153"/>
              <a:ext cx="3188693"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Many countries</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2462554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71261"/>
            <a:ext cx="12192000" cy="6858000"/>
          </a:xfrm>
          <a:prstGeom prst="rect">
            <a:avLst/>
          </a:prstGeom>
        </p:spPr>
      </p:pic>
      <p:sp>
        <p:nvSpPr>
          <p:cNvPr id="2" name="Title 1"/>
          <p:cNvSpPr>
            <a:spLocks noGrp="1"/>
          </p:cNvSpPr>
          <p:nvPr>
            <p:ph type="title"/>
          </p:nvPr>
        </p:nvSpPr>
        <p:spPr/>
        <p:txBody>
          <a:bodyPr/>
          <a:lstStyle/>
          <a:p>
            <a:r>
              <a:rPr lang="en-US" dirty="0"/>
              <a:t>Hidden cost </a:t>
            </a:r>
            <a:r>
              <a:rPr lang="en-US" dirty="0" smtClean="0"/>
              <a:t>7 </a:t>
            </a:r>
            <a:r>
              <a:rPr lang="en-US" dirty="0"/>
              <a:t>– Which country?</a:t>
            </a:r>
          </a:p>
        </p:txBody>
      </p:sp>
      <p:sp>
        <p:nvSpPr>
          <p:cNvPr id="3" name="Text Placeholder 2"/>
          <p:cNvSpPr>
            <a:spLocks noGrp="1"/>
          </p:cNvSpPr>
          <p:nvPr>
            <p:ph type="body" sz="quarter" idx="10"/>
          </p:nvPr>
        </p:nvSpPr>
        <p:spPr>
          <a:xfrm>
            <a:off x="812881" y="1554480"/>
            <a:ext cx="14631829" cy="1550500"/>
          </a:xfrm>
        </p:spPr>
        <p:txBody>
          <a:bodyPr>
            <a:noAutofit/>
          </a:bodyPr>
          <a:lstStyle/>
          <a:p>
            <a:pPr marL="0" indent="0">
              <a:buNone/>
            </a:pPr>
            <a:r>
              <a:rPr lang="en-GB" sz="2400" dirty="0"/>
              <a:t>Highest paid executives and senior managers in the world out ranking not only E7 countries but also all G7 countries being approximately 30% higher than the US.  (plus ER social security contributions  are calculated on uncapped earnings and therefore the real costs can be over 50% higher)  </a:t>
            </a:r>
          </a:p>
          <a:p>
            <a:pPr marL="0" indent="0">
              <a:buNone/>
            </a:pPr>
            <a:endParaRPr lang="en-GB" sz="2400" dirty="0"/>
          </a:p>
          <a:p>
            <a:pPr marL="0" indent="0" algn="ctr">
              <a:buNone/>
              <a:tabLst>
                <a:tab pos="1828800" algn="ctr"/>
                <a:tab pos="6353175" algn="ctr"/>
                <a:tab pos="11718925" algn="ctr"/>
              </a:tabLst>
            </a:pPr>
            <a:endParaRPr lang="en-GB" b="1" dirty="0">
              <a:latin typeface="Arial" pitchFamily="34" charset="0"/>
              <a:cs typeface="Arial" pitchFamily="34" charset="0"/>
            </a:endParaRPr>
          </a:p>
          <a:p>
            <a:pPr marL="0" indent="0">
              <a:buNone/>
            </a:pPr>
            <a:endParaRPr lang="en-GB" dirty="0"/>
          </a:p>
        </p:txBody>
      </p:sp>
      <p:grpSp>
        <p:nvGrpSpPr>
          <p:cNvPr id="5" name="Group 4"/>
          <p:cNvGrpSpPr/>
          <p:nvPr/>
        </p:nvGrpSpPr>
        <p:grpSpPr>
          <a:xfrm>
            <a:off x="2939559" y="6586205"/>
            <a:ext cx="2089332" cy="755719"/>
            <a:chOff x="1135351" y="4603458"/>
            <a:chExt cx="2089332" cy="755719"/>
          </a:xfrm>
        </p:grpSpPr>
        <p:sp>
          <p:nvSpPr>
            <p:cNvPr id="6"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p:cNvSpPr/>
            <p:nvPr/>
          </p:nvSpPr>
          <p:spPr>
            <a:xfrm>
              <a:off x="1417782" y="4704184"/>
              <a:ext cx="1301958"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Brazil</a:t>
              </a:r>
            </a:p>
          </p:txBody>
        </p:sp>
      </p:grpSp>
      <p:grpSp>
        <p:nvGrpSpPr>
          <p:cNvPr id="8" name="Group 7"/>
          <p:cNvGrpSpPr/>
          <p:nvPr/>
        </p:nvGrpSpPr>
        <p:grpSpPr>
          <a:xfrm>
            <a:off x="5856398" y="3910466"/>
            <a:ext cx="1455119" cy="584775"/>
            <a:chOff x="5343277" y="4496363"/>
            <a:chExt cx="1808049" cy="584775"/>
          </a:xfrm>
        </p:grpSpPr>
        <p:sp>
          <p:nvSpPr>
            <p:cNvPr id="9" name="Rectangular Callout 9"/>
            <p:cNvSpPr/>
            <p:nvPr/>
          </p:nvSpPr>
          <p:spPr>
            <a:xfrm>
              <a:off x="5343277" y="4521800"/>
              <a:ext cx="1808049" cy="559338"/>
            </a:xfrm>
            <a:custGeom>
              <a:avLst/>
              <a:gdLst>
                <a:gd name="connsiteX0" fmla="*/ 0 w 1986755"/>
                <a:gd name="connsiteY0" fmla="*/ 0 h 800100"/>
                <a:gd name="connsiteX1" fmla="*/ 1158940 w 1986755"/>
                <a:gd name="connsiteY1" fmla="*/ 0 h 800100"/>
                <a:gd name="connsiteX2" fmla="*/ 1158940 w 1986755"/>
                <a:gd name="connsiteY2" fmla="*/ 0 h 800100"/>
                <a:gd name="connsiteX3" fmla="*/ 1655629 w 1986755"/>
                <a:gd name="connsiteY3" fmla="*/ 0 h 800100"/>
                <a:gd name="connsiteX4" fmla="*/ 1986755 w 1986755"/>
                <a:gd name="connsiteY4" fmla="*/ 0 h 800100"/>
                <a:gd name="connsiteX5" fmla="*/ 1986755 w 1986755"/>
                <a:gd name="connsiteY5" fmla="*/ 133350 h 800100"/>
                <a:gd name="connsiteX6" fmla="*/ 2251868 w 1986755"/>
                <a:gd name="connsiteY6" fmla="*/ 154155 h 800100"/>
                <a:gd name="connsiteX7" fmla="*/ 1986755 w 1986755"/>
                <a:gd name="connsiteY7" fmla="*/ 333375 h 800100"/>
                <a:gd name="connsiteX8" fmla="*/ 1986755 w 1986755"/>
                <a:gd name="connsiteY8" fmla="*/ 800100 h 800100"/>
                <a:gd name="connsiteX9" fmla="*/ 1655629 w 1986755"/>
                <a:gd name="connsiteY9" fmla="*/ 800100 h 800100"/>
                <a:gd name="connsiteX10" fmla="*/ 1158940 w 1986755"/>
                <a:gd name="connsiteY10" fmla="*/ 800100 h 800100"/>
                <a:gd name="connsiteX11" fmla="*/ 1158940 w 1986755"/>
                <a:gd name="connsiteY11" fmla="*/ 800100 h 800100"/>
                <a:gd name="connsiteX12" fmla="*/ 0 w 1986755"/>
                <a:gd name="connsiteY12" fmla="*/ 800100 h 800100"/>
                <a:gd name="connsiteX13" fmla="*/ 0 w 1986755"/>
                <a:gd name="connsiteY13" fmla="*/ 333375 h 800100"/>
                <a:gd name="connsiteX14" fmla="*/ 0 w 1986755"/>
                <a:gd name="connsiteY14" fmla="*/ 133350 h 800100"/>
                <a:gd name="connsiteX15" fmla="*/ 0 w 1986755"/>
                <a:gd name="connsiteY15" fmla="*/ 133350 h 800100"/>
                <a:gd name="connsiteX16" fmla="*/ 0 w 1986755"/>
                <a:gd name="connsiteY16" fmla="*/ 0 h 800100"/>
                <a:gd name="connsiteX0" fmla="*/ 0 w 2251868"/>
                <a:gd name="connsiteY0" fmla="*/ 0 h 800100"/>
                <a:gd name="connsiteX1" fmla="*/ 1158940 w 2251868"/>
                <a:gd name="connsiteY1" fmla="*/ 0 h 800100"/>
                <a:gd name="connsiteX2" fmla="*/ 1158940 w 2251868"/>
                <a:gd name="connsiteY2" fmla="*/ 0 h 800100"/>
                <a:gd name="connsiteX3" fmla="*/ 1655629 w 2251868"/>
                <a:gd name="connsiteY3" fmla="*/ 0 h 800100"/>
                <a:gd name="connsiteX4" fmla="*/ 1986755 w 2251868"/>
                <a:gd name="connsiteY4" fmla="*/ 0 h 800100"/>
                <a:gd name="connsiteX5" fmla="*/ 1986755 w 2251868"/>
                <a:gd name="connsiteY5" fmla="*/ 133350 h 800100"/>
                <a:gd name="connsiteX6" fmla="*/ 2251868 w 2251868"/>
                <a:gd name="connsiteY6" fmla="*/ 154155 h 800100"/>
                <a:gd name="connsiteX7" fmla="*/ 1986755 w 2251868"/>
                <a:gd name="connsiteY7" fmla="*/ 362872 h 800100"/>
                <a:gd name="connsiteX8" fmla="*/ 1986755 w 2251868"/>
                <a:gd name="connsiteY8" fmla="*/ 800100 h 800100"/>
                <a:gd name="connsiteX9" fmla="*/ 1655629 w 2251868"/>
                <a:gd name="connsiteY9" fmla="*/ 800100 h 800100"/>
                <a:gd name="connsiteX10" fmla="*/ 1158940 w 2251868"/>
                <a:gd name="connsiteY10" fmla="*/ 800100 h 800100"/>
                <a:gd name="connsiteX11" fmla="*/ 1158940 w 2251868"/>
                <a:gd name="connsiteY11" fmla="*/ 800100 h 800100"/>
                <a:gd name="connsiteX12" fmla="*/ 0 w 2251868"/>
                <a:gd name="connsiteY12" fmla="*/ 800100 h 800100"/>
                <a:gd name="connsiteX13" fmla="*/ 0 w 2251868"/>
                <a:gd name="connsiteY13" fmla="*/ 333375 h 800100"/>
                <a:gd name="connsiteX14" fmla="*/ 0 w 2251868"/>
                <a:gd name="connsiteY14" fmla="*/ 133350 h 800100"/>
                <a:gd name="connsiteX15" fmla="*/ 0 w 2251868"/>
                <a:gd name="connsiteY15" fmla="*/ 133350 h 800100"/>
                <a:gd name="connsiteX16" fmla="*/ 0 w 2251868"/>
                <a:gd name="connsiteY16" fmla="*/ 0 h 800100"/>
                <a:gd name="connsiteX0" fmla="*/ 0 w 2263805"/>
                <a:gd name="connsiteY0" fmla="*/ 0 h 800100"/>
                <a:gd name="connsiteX1" fmla="*/ 1158940 w 2263805"/>
                <a:gd name="connsiteY1" fmla="*/ 0 h 800100"/>
                <a:gd name="connsiteX2" fmla="*/ 1158940 w 2263805"/>
                <a:gd name="connsiteY2" fmla="*/ 0 h 800100"/>
                <a:gd name="connsiteX3" fmla="*/ 1655629 w 2263805"/>
                <a:gd name="connsiteY3" fmla="*/ 0 h 800100"/>
                <a:gd name="connsiteX4" fmla="*/ 1986755 w 2263805"/>
                <a:gd name="connsiteY4" fmla="*/ 0 h 800100"/>
                <a:gd name="connsiteX5" fmla="*/ 1986755 w 2263805"/>
                <a:gd name="connsiteY5" fmla="*/ 133350 h 800100"/>
                <a:gd name="connsiteX6" fmla="*/ 2263805 w 2263805"/>
                <a:gd name="connsiteY6" fmla="*/ 134632 h 800100"/>
                <a:gd name="connsiteX7" fmla="*/ 1986755 w 2263805"/>
                <a:gd name="connsiteY7" fmla="*/ 362872 h 800100"/>
                <a:gd name="connsiteX8" fmla="*/ 1986755 w 2263805"/>
                <a:gd name="connsiteY8" fmla="*/ 800100 h 800100"/>
                <a:gd name="connsiteX9" fmla="*/ 1655629 w 2263805"/>
                <a:gd name="connsiteY9" fmla="*/ 800100 h 800100"/>
                <a:gd name="connsiteX10" fmla="*/ 1158940 w 2263805"/>
                <a:gd name="connsiteY10" fmla="*/ 800100 h 800100"/>
                <a:gd name="connsiteX11" fmla="*/ 1158940 w 2263805"/>
                <a:gd name="connsiteY11" fmla="*/ 800100 h 800100"/>
                <a:gd name="connsiteX12" fmla="*/ 0 w 2263805"/>
                <a:gd name="connsiteY12" fmla="*/ 800100 h 800100"/>
                <a:gd name="connsiteX13" fmla="*/ 0 w 2263805"/>
                <a:gd name="connsiteY13" fmla="*/ 333375 h 800100"/>
                <a:gd name="connsiteX14" fmla="*/ 0 w 2263805"/>
                <a:gd name="connsiteY14" fmla="*/ 133350 h 800100"/>
                <a:gd name="connsiteX15" fmla="*/ 0 w 2263805"/>
                <a:gd name="connsiteY15" fmla="*/ 133350 h 800100"/>
                <a:gd name="connsiteX16" fmla="*/ 0 w 2263805"/>
                <a:gd name="connsiteY16" fmla="*/ 0 h 800100"/>
                <a:gd name="connsiteX0" fmla="*/ 0 w 2371992"/>
                <a:gd name="connsiteY0" fmla="*/ 0 h 800100"/>
                <a:gd name="connsiteX1" fmla="*/ 1158940 w 2371992"/>
                <a:gd name="connsiteY1" fmla="*/ 0 h 800100"/>
                <a:gd name="connsiteX2" fmla="*/ 1158940 w 2371992"/>
                <a:gd name="connsiteY2" fmla="*/ 0 h 800100"/>
                <a:gd name="connsiteX3" fmla="*/ 1655629 w 2371992"/>
                <a:gd name="connsiteY3" fmla="*/ 0 h 800100"/>
                <a:gd name="connsiteX4" fmla="*/ 1986755 w 2371992"/>
                <a:gd name="connsiteY4" fmla="*/ 0 h 800100"/>
                <a:gd name="connsiteX5" fmla="*/ 1986755 w 2371992"/>
                <a:gd name="connsiteY5" fmla="*/ 133350 h 800100"/>
                <a:gd name="connsiteX6" fmla="*/ 2371992 w 2371992"/>
                <a:gd name="connsiteY6" fmla="*/ 134632 h 800100"/>
                <a:gd name="connsiteX7" fmla="*/ 1986755 w 2371992"/>
                <a:gd name="connsiteY7" fmla="*/ 362872 h 800100"/>
                <a:gd name="connsiteX8" fmla="*/ 1986755 w 2371992"/>
                <a:gd name="connsiteY8" fmla="*/ 800100 h 800100"/>
                <a:gd name="connsiteX9" fmla="*/ 1655629 w 2371992"/>
                <a:gd name="connsiteY9" fmla="*/ 800100 h 800100"/>
                <a:gd name="connsiteX10" fmla="*/ 1158940 w 2371992"/>
                <a:gd name="connsiteY10" fmla="*/ 800100 h 800100"/>
                <a:gd name="connsiteX11" fmla="*/ 1158940 w 2371992"/>
                <a:gd name="connsiteY11" fmla="*/ 800100 h 800100"/>
                <a:gd name="connsiteX12" fmla="*/ 0 w 2371992"/>
                <a:gd name="connsiteY12" fmla="*/ 800100 h 800100"/>
                <a:gd name="connsiteX13" fmla="*/ 0 w 2371992"/>
                <a:gd name="connsiteY13" fmla="*/ 333375 h 800100"/>
                <a:gd name="connsiteX14" fmla="*/ 0 w 2371992"/>
                <a:gd name="connsiteY14" fmla="*/ 133350 h 800100"/>
                <a:gd name="connsiteX15" fmla="*/ 0 w 2371992"/>
                <a:gd name="connsiteY15" fmla="*/ 133350 h 800100"/>
                <a:gd name="connsiteX16" fmla="*/ 0 w 2371992"/>
                <a:gd name="connsiteY16" fmla="*/ 0 h 800100"/>
                <a:gd name="connsiteX0" fmla="*/ 0 w 2371992"/>
                <a:gd name="connsiteY0" fmla="*/ 0 h 800100"/>
                <a:gd name="connsiteX1" fmla="*/ 1158940 w 2371992"/>
                <a:gd name="connsiteY1" fmla="*/ 0 h 800100"/>
                <a:gd name="connsiteX2" fmla="*/ 1158940 w 2371992"/>
                <a:gd name="connsiteY2" fmla="*/ 0 h 800100"/>
                <a:gd name="connsiteX3" fmla="*/ 1655629 w 2371992"/>
                <a:gd name="connsiteY3" fmla="*/ 0 h 800100"/>
                <a:gd name="connsiteX4" fmla="*/ 1986755 w 2371992"/>
                <a:gd name="connsiteY4" fmla="*/ 0 h 800100"/>
                <a:gd name="connsiteX5" fmla="*/ 1986755 w 2371992"/>
                <a:gd name="connsiteY5" fmla="*/ 133350 h 800100"/>
                <a:gd name="connsiteX6" fmla="*/ 2371992 w 2371992"/>
                <a:gd name="connsiteY6" fmla="*/ 134632 h 800100"/>
                <a:gd name="connsiteX7" fmla="*/ 1986755 w 2371992"/>
                <a:gd name="connsiteY7" fmla="*/ 415612 h 800100"/>
                <a:gd name="connsiteX8" fmla="*/ 1986755 w 2371992"/>
                <a:gd name="connsiteY8" fmla="*/ 800100 h 800100"/>
                <a:gd name="connsiteX9" fmla="*/ 1655629 w 2371992"/>
                <a:gd name="connsiteY9" fmla="*/ 800100 h 800100"/>
                <a:gd name="connsiteX10" fmla="*/ 1158940 w 2371992"/>
                <a:gd name="connsiteY10" fmla="*/ 800100 h 800100"/>
                <a:gd name="connsiteX11" fmla="*/ 1158940 w 2371992"/>
                <a:gd name="connsiteY11" fmla="*/ 800100 h 800100"/>
                <a:gd name="connsiteX12" fmla="*/ 0 w 2371992"/>
                <a:gd name="connsiteY12" fmla="*/ 800100 h 800100"/>
                <a:gd name="connsiteX13" fmla="*/ 0 w 2371992"/>
                <a:gd name="connsiteY13" fmla="*/ 333375 h 800100"/>
                <a:gd name="connsiteX14" fmla="*/ 0 w 2371992"/>
                <a:gd name="connsiteY14" fmla="*/ 133350 h 800100"/>
                <a:gd name="connsiteX15" fmla="*/ 0 w 2371992"/>
                <a:gd name="connsiteY15" fmla="*/ 133350 h 800100"/>
                <a:gd name="connsiteX16" fmla="*/ 0 w 2371992"/>
                <a:gd name="connsiteY1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1992" h="800100">
                  <a:moveTo>
                    <a:pt x="0" y="0"/>
                  </a:moveTo>
                  <a:lnTo>
                    <a:pt x="1158940" y="0"/>
                  </a:lnTo>
                  <a:lnTo>
                    <a:pt x="1158940" y="0"/>
                  </a:lnTo>
                  <a:lnTo>
                    <a:pt x="1655629" y="0"/>
                  </a:lnTo>
                  <a:lnTo>
                    <a:pt x="1986755" y="0"/>
                  </a:lnTo>
                  <a:lnTo>
                    <a:pt x="1986755" y="133350"/>
                  </a:lnTo>
                  <a:lnTo>
                    <a:pt x="2371992" y="134632"/>
                  </a:lnTo>
                  <a:lnTo>
                    <a:pt x="1986755" y="415612"/>
                  </a:lnTo>
                  <a:lnTo>
                    <a:pt x="1986755" y="800100"/>
                  </a:lnTo>
                  <a:lnTo>
                    <a:pt x="1655629" y="800100"/>
                  </a:lnTo>
                  <a:lnTo>
                    <a:pt x="1158940" y="800100"/>
                  </a:lnTo>
                  <a:lnTo>
                    <a:pt x="1158940" y="800100"/>
                  </a:lnTo>
                  <a:lnTo>
                    <a:pt x="0" y="800100"/>
                  </a:lnTo>
                  <a:lnTo>
                    <a:pt x="0" y="333375"/>
                  </a:lnTo>
                  <a:lnTo>
                    <a:pt x="0" y="133350"/>
                  </a:lnTo>
                  <a:lnTo>
                    <a:pt x="0" y="133350"/>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680110" y="4496363"/>
              <a:ext cx="777777"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UK</a:t>
              </a:r>
              <a:endParaRPr lang="en-GB" b="1" dirty="0">
                <a:solidFill>
                  <a:schemeClr val="bg1"/>
                </a:solidFill>
                <a:latin typeface="Arial" pitchFamily="34" charset="0"/>
                <a:cs typeface="Arial" pitchFamily="34" charset="0"/>
              </a:endParaRPr>
            </a:p>
          </p:txBody>
        </p:sp>
      </p:grpSp>
      <p:grpSp>
        <p:nvGrpSpPr>
          <p:cNvPr id="11" name="Group 10"/>
          <p:cNvGrpSpPr/>
          <p:nvPr/>
        </p:nvGrpSpPr>
        <p:grpSpPr>
          <a:xfrm>
            <a:off x="8128795" y="3488568"/>
            <a:ext cx="2783024" cy="601847"/>
            <a:chOff x="7867561" y="3636052"/>
            <a:chExt cx="2079354" cy="601847"/>
          </a:xfrm>
        </p:grpSpPr>
        <p:sp>
          <p:nvSpPr>
            <p:cNvPr id="12" name="Rectangular Callout 11"/>
            <p:cNvSpPr/>
            <p:nvPr/>
          </p:nvSpPr>
          <p:spPr>
            <a:xfrm>
              <a:off x="7867561" y="3636052"/>
              <a:ext cx="1921567" cy="601847"/>
            </a:xfrm>
            <a:custGeom>
              <a:avLst/>
              <a:gdLst>
                <a:gd name="connsiteX0" fmla="*/ 0 w 1515979"/>
                <a:gd name="connsiteY0" fmla="*/ 0 h 493295"/>
                <a:gd name="connsiteX1" fmla="*/ 252663 w 1515979"/>
                <a:gd name="connsiteY1" fmla="*/ 0 h 493295"/>
                <a:gd name="connsiteX2" fmla="*/ 252663 w 1515979"/>
                <a:gd name="connsiteY2" fmla="*/ 0 h 493295"/>
                <a:gd name="connsiteX3" fmla="*/ 631658 w 1515979"/>
                <a:gd name="connsiteY3" fmla="*/ 0 h 493295"/>
                <a:gd name="connsiteX4" fmla="*/ 1515979 w 1515979"/>
                <a:gd name="connsiteY4" fmla="*/ 0 h 493295"/>
                <a:gd name="connsiteX5" fmla="*/ 1515979 w 1515979"/>
                <a:gd name="connsiteY5" fmla="*/ 287755 h 493295"/>
                <a:gd name="connsiteX6" fmla="*/ 1515979 w 1515979"/>
                <a:gd name="connsiteY6" fmla="*/ 287755 h 493295"/>
                <a:gd name="connsiteX7" fmla="*/ 1515979 w 1515979"/>
                <a:gd name="connsiteY7" fmla="*/ 411079 h 493295"/>
                <a:gd name="connsiteX8" fmla="*/ 1515979 w 1515979"/>
                <a:gd name="connsiteY8" fmla="*/ 493295 h 493295"/>
                <a:gd name="connsiteX9" fmla="*/ 631658 w 1515979"/>
                <a:gd name="connsiteY9" fmla="*/ 493295 h 493295"/>
                <a:gd name="connsiteX10" fmla="*/ 252663 w 1515979"/>
                <a:gd name="connsiteY10" fmla="*/ 493295 h 493295"/>
                <a:gd name="connsiteX11" fmla="*/ 252663 w 1515979"/>
                <a:gd name="connsiteY11" fmla="*/ 493295 h 493295"/>
                <a:gd name="connsiteX12" fmla="*/ 0 w 1515979"/>
                <a:gd name="connsiteY12" fmla="*/ 493295 h 493295"/>
                <a:gd name="connsiteX13" fmla="*/ 0 w 1515979"/>
                <a:gd name="connsiteY13" fmla="*/ 411079 h 493295"/>
                <a:gd name="connsiteX14" fmla="*/ -315824 w 1515979"/>
                <a:gd name="connsiteY14" fmla="*/ 337325 h 493295"/>
                <a:gd name="connsiteX15" fmla="*/ 0 w 1515979"/>
                <a:gd name="connsiteY15" fmla="*/ 287755 h 493295"/>
                <a:gd name="connsiteX16" fmla="*/ 0 w 1515979"/>
                <a:gd name="connsiteY16" fmla="*/ 0 h 493295"/>
                <a:gd name="connsiteX0" fmla="*/ 315824 w 1831803"/>
                <a:gd name="connsiteY0" fmla="*/ 0 h 493295"/>
                <a:gd name="connsiteX1" fmla="*/ 568487 w 1831803"/>
                <a:gd name="connsiteY1" fmla="*/ 0 h 493295"/>
                <a:gd name="connsiteX2" fmla="*/ 568487 w 1831803"/>
                <a:gd name="connsiteY2" fmla="*/ 0 h 493295"/>
                <a:gd name="connsiteX3" fmla="*/ 947482 w 1831803"/>
                <a:gd name="connsiteY3" fmla="*/ 0 h 493295"/>
                <a:gd name="connsiteX4" fmla="*/ 1831803 w 1831803"/>
                <a:gd name="connsiteY4" fmla="*/ 0 h 493295"/>
                <a:gd name="connsiteX5" fmla="*/ 1831803 w 1831803"/>
                <a:gd name="connsiteY5" fmla="*/ 287755 h 493295"/>
                <a:gd name="connsiteX6" fmla="*/ 1831803 w 1831803"/>
                <a:gd name="connsiteY6" fmla="*/ 287755 h 493295"/>
                <a:gd name="connsiteX7" fmla="*/ 1831803 w 1831803"/>
                <a:gd name="connsiteY7" fmla="*/ 411079 h 493295"/>
                <a:gd name="connsiteX8" fmla="*/ 1831803 w 1831803"/>
                <a:gd name="connsiteY8" fmla="*/ 493295 h 493295"/>
                <a:gd name="connsiteX9" fmla="*/ 947482 w 1831803"/>
                <a:gd name="connsiteY9" fmla="*/ 493295 h 493295"/>
                <a:gd name="connsiteX10" fmla="*/ 568487 w 1831803"/>
                <a:gd name="connsiteY10" fmla="*/ 493295 h 493295"/>
                <a:gd name="connsiteX11" fmla="*/ 568487 w 1831803"/>
                <a:gd name="connsiteY11" fmla="*/ 493295 h 493295"/>
                <a:gd name="connsiteX12" fmla="*/ 315824 w 1831803"/>
                <a:gd name="connsiteY12" fmla="*/ 493295 h 493295"/>
                <a:gd name="connsiteX13" fmla="*/ 315824 w 1831803"/>
                <a:gd name="connsiteY13" fmla="*/ 411079 h 493295"/>
                <a:gd name="connsiteX14" fmla="*/ 0 w 1831803"/>
                <a:gd name="connsiteY14" fmla="*/ 337325 h 493295"/>
                <a:gd name="connsiteX15" fmla="*/ 311274 w 1831803"/>
                <a:gd name="connsiteY15" fmla="*/ 237713 h 493295"/>
                <a:gd name="connsiteX16" fmla="*/ 315824 w 1831803"/>
                <a:gd name="connsiteY16" fmla="*/ 0 h 493295"/>
                <a:gd name="connsiteX0" fmla="*/ 261233 w 1777212"/>
                <a:gd name="connsiteY0" fmla="*/ 0 h 493295"/>
                <a:gd name="connsiteX1" fmla="*/ 513896 w 1777212"/>
                <a:gd name="connsiteY1" fmla="*/ 0 h 493295"/>
                <a:gd name="connsiteX2" fmla="*/ 513896 w 1777212"/>
                <a:gd name="connsiteY2" fmla="*/ 0 h 493295"/>
                <a:gd name="connsiteX3" fmla="*/ 892891 w 1777212"/>
                <a:gd name="connsiteY3" fmla="*/ 0 h 493295"/>
                <a:gd name="connsiteX4" fmla="*/ 1777212 w 1777212"/>
                <a:gd name="connsiteY4" fmla="*/ 0 h 493295"/>
                <a:gd name="connsiteX5" fmla="*/ 1777212 w 1777212"/>
                <a:gd name="connsiteY5" fmla="*/ 287755 h 493295"/>
                <a:gd name="connsiteX6" fmla="*/ 1777212 w 1777212"/>
                <a:gd name="connsiteY6" fmla="*/ 287755 h 493295"/>
                <a:gd name="connsiteX7" fmla="*/ 1777212 w 1777212"/>
                <a:gd name="connsiteY7" fmla="*/ 411079 h 493295"/>
                <a:gd name="connsiteX8" fmla="*/ 1777212 w 1777212"/>
                <a:gd name="connsiteY8" fmla="*/ 493295 h 493295"/>
                <a:gd name="connsiteX9" fmla="*/ 892891 w 1777212"/>
                <a:gd name="connsiteY9" fmla="*/ 493295 h 493295"/>
                <a:gd name="connsiteX10" fmla="*/ 513896 w 1777212"/>
                <a:gd name="connsiteY10" fmla="*/ 493295 h 493295"/>
                <a:gd name="connsiteX11" fmla="*/ 513896 w 1777212"/>
                <a:gd name="connsiteY11" fmla="*/ 493295 h 493295"/>
                <a:gd name="connsiteX12" fmla="*/ 261233 w 1777212"/>
                <a:gd name="connsiteY12" fmla="*/ 493295 h 493295"/>
                <a:gd name="connsiteX13" fmla="*/ 261233 w 1777212"/>
                <a:gd name="connsiteY13" fmla="*/ 411079 h 493295"/>
                <a:gd name="connsiteX14" fmla="*/ 0 w 1777212"/>
                <a:gd name="connsiteY14" fmla="*/ 387367 h 493295"/>
                <a:gd name="connsiteX15" fmla="*/ 256683 w 1777212"/>
                <a:gd name="connsiteY15" fmla="*/ 237713 h 493295"/>
                <a:gd name="connsiteX16" fmla="*/ 261233 w 1777212"/>
                <a:gd name="connsiteY16" fmla="*/ 0 h 49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7212" h="493295">
                  <a:moveTo>
                    <a:pt x="261233" y="0"/>
                  </a:moveTo>
                  <a:lnTo>
                    <a:pt x="513896" y="0"/>
                  </a:lnTo>
                  <a:lnTo>
                    <a:pt x="513896" y="0"/>
                  </a:lnTo>
                  <a:lnTo>
                    <a:pt x="892891" y="0"/>
                  </a:lnTo>
                  <a:lnTo>
                    <a:pt x="1777212" y="0"/>
                  </a:lnTo>
                  <a:lnTo>
                    <a:pt x="1777212" y="287755"/>
                  </a:lnTo>
                  <a:lnTo>
                    <a:pt x="1777212" y="287755"/>
                  </a:lnTo>
                  <a:lnTo>
                    <a:pt x="1777212" y="411079"/>
                  </a:lnTo>
                  <a:lnTo>
                    <a:pt x="1777212" y="493295"/>
                  </a:lnTo>
                  <a:lnTo>
                    <a:pt x="892891" y="493295"/>
                  </a:lnTo>
                  <a:lnTo>
                    <a:pt x="513896" y="493295"/>
                  </a:lnTo>
                  <a:lnTo>
                    <a:pt x="513896" y="493295"/>
                  </a:lnTo>
                  <a:lnTo>
                    <a:pt x="261233" y="493295"/>
                  </a:lnTo>
                  <a:lnTo>
                    <a:pt x="261233" y="411079"/>
                  </a:lnTo>
                  <a:lnTo>
                    <a:pt x="0" y="387367"/>
                  </a:lnTo>
                  <a:lnTo>
                    <a:pt x="256683" y="237713"/>
                  </a:lnTo>
                  <a:cubicBezTo>
                    <a:pt x="258200" y="158475"/>
                    <a:pt x="259716" y="79238"/>
                    <a:pt x="26123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984519" y="3636052"/>
              <a:ext cx="1962396"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Germany</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6012409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71261"/>
            <a:ext cx="12192000" cy="6858000"/>
          </a:xfrm>
          <a:prstGeom prst="rect">
            <a:avLst/>
          </a:prstGeom>
        </p:spPr>
      </p:pic>
      <p:sp>
        <p:nvSpPr>
          <p:cNvPr id="2" name="Title 1"/>
          <p:cNvSpPr>
            <a:spLocks noGrp="1"/>
          </p:cNvSpPr>
          <p:nvPr>
            <p:ph type="title"/>
          </p:nvPr>
        </p:nvSpPr>
        <p:spPr/>
        <p:txBody>
          <a:bodyPr/>
          <a:lstStyle/>
          <a:p>
            <a:r>
              <a:rPr lang="en-US" dirty="0"/>
              <a:t>Hidden cost </a:t>
            </a:r>
            <a:r>
              <a:rPr lang="en-US" dirty="0" smtClean="0"/>
              <a:t>7 </a:t>
            </a:r>
            <a:r>
              <a:rPr lang="en-US" dirty="0"/>
              <a:t>– Which country?</a:t>
            </a:r>
          </a:p>
        </p:txBody>
      </p:sp>
      <p:sp>
        <p:nvSpPr>
          <p:cNvPr id="3" name="Text Placeholder 2"/>
          <p:cNvSpPr>
            <a:spLocks noGrp="1"/>
          </p:cNvSpPr>
          <p:nvPr>
            <p:ph type="body" sz="quarter" idx="10"/>
          </p:nvPr>
        </p:nvSpPr>
        <p:spPr>
          <a:xfrm>
            <a:off x="812881" y="1554480"/>
            <a:ext cx="14631829" cy="1550500"/>
          </a:xfrm>
        </p:spPr>
        <p:txBody>
          <a:bodyPr>
            <a:noAutofit/>
          </a:bodyPr>
          <a:lstStyle/>
          <a:p>
            <a:pPr marL="0" indent="0">
              <a:buNone/>
            </a:pPr>
            <a:r>
              <a:rPr lang="en-GB" sz="2400" dirty="0"/>
              <a:t>Highest paid executives and senior managers in the world out ranking not only E7 countries but also all G7 countries being approximately 30% higher than the US.  (plus ER social security contributions  are calculated on uncapped earnings and therefore the real costs can be over 50% higher)  </a:t>
            </a:r>
          </a:p>
          <a:p>
            <a:pPr marL="0" indent="0">
              <a:buNone/>
            </a:pPr>
            <a:endParaRPr lang="en-GB" sz="2400" dirty="0"/>
          </a:p>
          <a:p>
            <a:pPr marL="0" indent="0" algn="ctr">
              <a:buNone/>
              <a:tabLst>
                <a:tab pos="1828800" algn="ctr"/>
                <a:tab pos="6353175" algn="ctr"/>
                <a:tab pos="11718925" algn="ctr"/>
              </a:tabLst>
            </a:pPr>
            <a:endParaRPr lang="en-GB" b="1" dirty="0">
              <a:latin typeface="Arial" pitchFamily="34" charset="0"/>
              <a:cs typeface="Arial" pitchFamily="34" charset="0"/>
            </a:endParaRPr>
          </a:p>
          <a:p>
            <a:pPr marL="0" indent="0">
              <a:buNone/>
            </a:pPr>
            <a:endParaRPr lang="en-GB" dirty="0"/>
          </a:p>
        </p:txBody>
      </p:sp>
      <p:grpSp>
        <p:nvGrpSpPr>
          <p:cNvPr id="5" name="Group 4"/>
          <p:cNvGrpSpPr/>
          <p:nvPr/>
        </p:nvGrpSpPr>
        <p:grpSpPr>
          <a:xfrm>
            <a:off x="2939559" y="6586205"/>
            <a:ext cx="2089332" cy="755719"/>
            <a:chOff x="1135351" y="4603458"/>
            <a:chExt cx="2089332" cy="755719"/>
          </a:xfrm>
        </p:grpSpPr>
        <p:sp>
          <p:nvSpPr>
            <p:cNvPr id="6"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p:cNvSpPr/>
            <p:nvPr/>
          </p:nvSpPr>
          <p:spPr>
            <a:xfrm>
              <a:off x="1417782" y="4704184"/>
              <a:ext cx="1301958"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Brazil</a:t>
              </a:r>
            </a:p>
          </p:txBody>
        </p:sp>
      </p:grpSp>
      <p:grpSp>
        <p:nvGrpSpPr>
          <p:cNvPr id="8" name="Group 7"/>
          <p:cNvGrpSpPr/>
          <p:nvPr/>
        </p:nvGrpSpPr>
        <p:grpSpPr>
          <a:xfrm>
            <a:off x="5856398" y="3910466"/>
            <a:ext cx="1455119" cy="584775"/>
            <a:chOff x="5343277" y="4496363"/>
            <a:chExt cx="1808049" cy="584775"/>
          </a:xfrm>
        </p:grpSpPr>
        <p:sp>
          <p:nvSpPr>
            <p:cNvPr id="9" name="Rectangular Callout 9"/>
            <p:cNvSpPr/>
            <p:nvPr/>
          </p:nvSpPr>
          <p:spPr>
            <a:xfrm>
              <a:off x="5343277" y="4521800"/>
              <a:ext cx="1808049" cy="559338"/>
            </a:xfrm>
            <a:custGeom>
              <a:avLst/>
              <a:gdLst>
                <a:gd name="connsiteX0" fmla="*/ 0 w 1986755"/>
                <a:gd name="connsiteY0" fmla="*/ 0 h 800100"/>
                <a:gd name="connsiteX1" fmla="*/ 1158940 w 1986755"/>
                <a:gd name="connsiteY1" fmla="*/ 0 h 800100"/>
                <a:gd name="connsiteX2" fmla="*/ 1158940 w 1986755"/>
                <a:gd name="connsiteY2" fmla="*/ 0 h 800100"/>
                <a:gd name="connsiteX3" fmla="*/ 1655629 w 1986755"/>
                <a:gd name="connsiteY3" fmla="*/ 0 h 800100"/>
                <a:gd name="connsiteX4" fmla="*/ 1986755 w 1986755"/>
                <a:gd name="connsiteY4" fmla="*/ 0 h 800100"/>
                <a:gd name="connsiteX5" fmla="*/ 1986755 w 1986755"/>
                <a:gd name="connsiteY5" fmla="*/ 133350 h 800100"/>
                <a:gd name="connsiteX6" fmla="*/ 2251868 w 1986755"/>
                <a:gd name="connsiteY6" fmla="*/ 154155 h 800100"/>
                <a:gd name="connsiteX7" fmla="*/ 1986755 w 1986755"/>
                <a:gd name="connsiteY7" fmla="*/ 333375 h 800100"/>
                <a:gd name="connsiteX8" fmla="*/ 1986755 w 1986755"/>
                <a:gd name="connsiteY8" fmla="*/ 800100 h 800100"/>
                <a:gd name="connsiteX9" fmla="*/ 1655629 w 1986755"/>
                <a:gd name="connsiteY9" fmla="*/ 800100 h 800100"/>
                <a:gd name="connsiteX10" fmla="*/ 1158940 w 1986755"/>
                <a:gd name="connsiteY10" fmla="*/ 800100 h 800100"/>
                <a:gd name="connsiteX11" fmla="*/ 1158940 w 1986755"/>
                <a:gd name="connsiteY11" fmla="*/ 800100 h 800100"/>
                <a:gd name="connsiteX12" fmla="*/ 0 w 1986755"/>
                <a:gd name="connsiteY12" fmla="*/ 800100 h 800100"/>
                <a:gd name="connsiteX13" fmla="*/ 0 w 1986755"/>
                <a:gd name="connsiteY13" fmla="*/ 333375 h 800100"/>
                <a:gd name="connsiteX14" fmla="*/ 0 w 1986755"/>
                <a:gd name="connsiteY14" fmla="*/ 133350 h 800100"/>
                <a:gd name="connsiteX15" fmla="*/ 0 w 1986755"/>
                <a:gd name="connsiteY15" fmla="*/ 133350 h 800100"/>
                <a:gd name="connsiteX16" fmla="*/ 0 w 1986755"/>
                <a:gd name="connsiteY16" fmla="*/ 0 h 800100"/>
                <a:gd name="connsiteX0" fmla="*/ 0 w 2251868"/>
                <a:gd name="connsiteY0" fmla="*/ 0 h 800100"/>
                <a:gd name="connsiteX1" fmla="*/ 1158940 w 2251868"/>
                <a:gd name="connsiteY1" fmla="*/ 0 h 800100"/>
                <a:gd name="connsiteX2" fmla="*/ 1158940 w 2251868"/>
                <a:gd name="connsiteY2" fmla="*/ 0 h 800100"/>
                <a:gd name="connsiteX3" fmla="*/ 1655629 w 2251868"/>
                <a:gd name="connsiteY3" fmla="*/ 0 h 800100"/>
                <a:gd name="connsiteX4" fmla="*/ 1986755 w 2251868"/>
                <a:gd name="connsiteY4" fmla="*/ 0 h 800100"/>
                <a:gd name="connsiteX5" fmla="*/ 1986755 w 2251868"/>
                <a:gd name="connsiteY5" fmla="*/ 133350 h 800100"/>
                <a:gd name="connsiteX6" fmla="*/ 2251868 w 2251868"/>
                <a:gd name="connsiteY6" fmla="*/ 154155 h 800100"/>
                <a:gd name="connsiteX7" fmla="*/ 1986755 w 2251868"/>
                <a:gd name="connsiteY7" fmla="*/ 362872 h 800100"/>
                <a:gd name="connsiteX8" fmla="*/ 1986755 w 2251868"/>
                <a:gd name="connsiteY8" fmla="*/ 800100 h 800100"/>
                <a:gd name="connsiteX9" fmla="*/ 1655629 w 2251868"/>
                <a:gd name="connsiteY9" fmla="*/ 800100 h 800100"/>
                <a:gd name="connsiteX10" fmla="*/ 1158940 w 2251868"/>
                <a:gd name="connsiteY10" fmla="*/ 800100 h 800100"/>
                <a:gd name="connsiteX11" fmla="*/ 1158940 w 2251868"/>
                <a:gd name="connsiteY11" fmla="*/ 800100 h 800100"/>
                <a:gd name="connsiteX12" fmla="*/ 0 w 2251868"/>
                <a:gd name="connsiteY12" fmla="*/ 800100 h 800100"/>
                <a:gd name="connsiteX13" fmla="*/ 0 w 2251868"/>
                <a:gd name="connsiteY13" fmla="*/ 333375 h 800100"/>
                <a:gd name="connsiteX14" fmla="*/ 0 w 2251868"/>
                <a:gd name="connsiteY14" fmla="*/ 133350 h 800100"/>
                <a:gd name="connsiteX15" fmla="*/ 0 w 2251868"/>
                <a:gd name="connsiteY15" fmla="*/ 133350 h 800100"/>
                <a:gd name="connsiteX16" fmla="*/ 0 w 2251868"/>
                <a:gd name="connsiteY16" fmla="*/ 0 h 800100"/>
                <a:gd name="connsiteX0" fmla="*/ 0 w 2263805"/>
                <a:gd name="connsiteY0" fmla="*/ 0 h 800100"/>
                <a:gd name="connsiteX1" fmla="*/ 1158940 w 2263805"/>
                <a:gd name="connsiteY1" fmla="*/ 0 h 800100"/>
                <a:gd name="connsiteX2" fmla="*/ 1158940 w 2263805"/>
                <a:gd name="connsiteY2" fmla="*/ 0 h 800100"/>
                <a:gd name="connsiteX3" fmla="*/ 1655629 w 2263805"/>
                <a:gd name="connsiteY3" fmla="*/ 0 h 800100"/>
                <a:gd name="connsiteX4" fmla="*/ 1986755 w 2263805"/>
                <a:gd name="connsiteY4" fmla="*/ 0 h 800100"/>
                <a:gd name="connsiteX5" fmla="*/ 1986755 w 2263805"/>
                <a:gd name="connsiteY5" fmla="*/ 133350 h 800100"/>
                <a:gd name="connsiteX6" fmla="*/ 2263805 w 2263805"/>
                <a:gd name="connsiteY6" fmla="*/ 134632 h 800100"/>
                <a:gd name="connsiteX7" fmla="*/ 1986755 w 2263805"/>
                <a:gd name="connsiteY7" fmla="*/ 362872 h 800100"/>
                <a:gd name="connsiteX8" fmla="*/ 1986755 w 2263805"/>
                <a:gd name="connsiteY8" fmla="*/ 800100 h 800100"/>
                <a:gd name="connsiteX9" fmla="*/ 1655629 w 2263805"/>
                <a:gd name="connsiteY9" fmla="*/ 800100 h 800100"/>
                <a:gd name="connsiteX10" fmla="*/ 1158940 w 2263805"/>
                <a:gd name="connsiteY10" fmla="*/ 800100 h 800100"/>
                <a:gd name="connsiteX11" fmla="*/ 1158940 w 2263805"/>
                <a:gd name="connsiteY11" fmla="*/ 800100 h 800100"/>
                <a:gd name="connsiteX12" fmla="*/ 0 w 2263805"/>
                <a:gd name="connsiteY12" fmla="*/ 800100 h 800100"/>
                <a:gd name="connsiteX13" fmla="*/ 0 w 2263805"/>
                <a:gd name="connsiteY13" fmla="*/ 333375 h 800100"/>
                <a:gd name="connsiteX14" fmla="*/ 0 w 2263805"/>
                <a:gd name="connsiteY14" fmla="*/ 133350 h 800100"/>
                <a:gd name="connsiteX15" fmla="*/ 0 w 2263805"/>
                <a:gd name="connsiteY15" fmla="*/ 133350 h 800100"/>
                <a:gd name="connsiteX16" fmla="*/ 0 w 2263805"/>
                <a:gd name="connsiteY16" fmla="*/ 0 h 800100"/>
                <a:gd name="connsiteX0" fmla="*/ 0 w 2371992"/>
                <a:gd name="connsiteY0" fmla="*/ 0 h 800100"/>
                <a:gd name="connsiteX1" fmla="*/ 1158940 w 2371992"/>
                <a:gd name="connsiteY1" fmla="*/ 0 h 800100"/>
                <a:gd name="connsiteX2" fmla="*/ 1158940 w 2371992"/>
                <a:gd name="connsiteY2" fmla="*/ 0 h 800100"/>
                <a:gd name="connsiteX3" fmla="*/ 1655629 w 2371992"/>
                <a:gd name="connsiteY3" fmla="*/ 0 h 800100"/>
                <a:gd name="connsiteX4" fmla="*/ 1986755 w 2371992"/>
                <a:gd name="connsiteY4" fmla="*/ 0 h 800100"/>
                <a:gd name="connsiteX5" fmla="*/ 1986755 w 2371992"/>
                <a:gd name="connsiteY5" fmla="*/ 133350 h 800100"/>
                <a:gd name="connsiteX6" fmla="*/ 2371992 w 2371992"/>
                <a:gd name="connsiteY6" fmla="*/ 134632 h 800100"/>
                <a:gd name="connsiteX7" fmla="*/ 1986755 w 2371992"/>
                <a:gd name="connsiteY7" fmla="*/ 362872 h 800100"/>
                <a:gd name="connsiteX8" fmla="*/ 1986755 w 2371992"/>
                <a:gd name="connsiteY8" fmla="*/ 800100 h 800100"/>
                <a:gd name="connsiteX9" fmla="*/ 1655629 w 2371992"/>
                <a:gd name="connsiteY9" fmla="*/ 800100 h 800100"/>
                <a:gd name="connsiteX10" fmla="*/ 1158940 w 2371992"/>
                <a:gd name="connsiteY10" fmla="*/ 800100 h 800100"/>
                <a:gd name="connsiteX11" fmla="*/ 1158940 w 2371992"/>
                <a:gd name="connsiteY11" fmla="*/ 800100 h 800100"/>
                <a:gd name="connsiteX12" fmla="*/ 0 w 2371992"/>
                <a:gd name="connsiteY12" fmla="*/ 800100 h 800100"/>
                <a:gd name="connsiteX13" fmla="*/ 0 w 2371992"/>
                <a:gd name="connsiteY13" fmla="*/ 333375 h 800100"/>
                <a:gd name="connsiteX14" fmla="*/ 0 w 2371992"/>
                <a:gd name="connsiteY14" fmla="*/ 133350 h 800100"/>
                <a:gd name="connsiteX15" fmla="*/ 0 w 2371992"/>
                <a:gd name="connsiteY15" fmla="*/ 133350 h 800100"/>
                <a:gd name="connsiteX16" fmla="*/ 0 w 2371992"/>
                <a:gd name="connsiteY16" fmla="*/ 0 h 800100"/>
                <a:gd name="connsiteX0" fmla="*/ 0 w 2371992"/>
                <a:gd name="connsiteY0" fmla="*/ 0 h 800100"/>
                <a:gd name="connsiteX1" fmla="*/ 1158940 w 2371992"/>
                <a:gd name="connsiteY1" fmla="*/ 0 h 800100"/>
                <a:gd name="connsiteX2" fmla="*/ 1158940 w 2371992"/>
                <a:gd name="connsiteY2" fmla="*/ 0 h 800100"/>
                <a:gd name="connsiteX3" fmla="*/ 1655629 w 2371992"/>
                <a:gd name="connsiteY3" fmla="*/ 0 h 800100"/>
                <a:gd name="connsiteX4" fmla="*/ 1986755 w 2371992"/>
                <a:gd name="connsiteY4" fmla="*/ 0 h 800100"/>
                <a:gd name="connsiteX5" fmla="*/ 1986755 w 2371992"/>
                <a:gd name="connsiteY5" fmla="*/ 133350 h 800100"/>
                <a:gd name="connsiteX6" fmla="*/ 2371992 w 2371992"/>
                <a:gd name="connsiteY6" fmla="*/ 134632 h 800100"/>
                <a:gd name="connsiteX7" fmla="*/ 1986755 w 2371992"/>
                <a:gd name="connsiteY7" fmla="*/ 415612 h 800100"/>
                <a:gd name="connsiteX8" fmla="*/ 1986755 w 2371992"/>
                <a:gd name="connsiteY8" fmla="*/ 800100 h 800100"/>
                <a:gd name="connsiteX9" fmla="*/ 1655629 w 2371992"/>
                <a:gd name="connsiteY9" fmla="*/ 800100 h 800100"/>
                <a:gd name="connsiteX10" fmla="*/ 1158940 w 2371992"/>
                <a:gd name="connsiteY10" fmla="*/ 800100 h 800100"/>
                <a:gd name="connsiteX11" fmla="*/ 1158940 w 2371992"/>
                <a:gd name="connsiteY11" fmla="*/ 800100 h 800100"/>
                <a:gd name="connsiteX12" fmla="*/ 0 w 2371992"/>
                <a:gd name="connsiteY12" fmla="*/ 800100 h 800100"/>
                <a:gd name="connsiteX13" fmla="*/ 0 w 2371992"/>
                <a:gd name="connsiteY13" fmla="*/ 333375 h 800100"/>
                <a:gd name="connsiteX14" fmla="*/ 0 w 2371992"/>
                <a:gd name="connsiteY14" fmla="*/ 133350 h 800100"/>
                <a:gd name="connsiteX15" fmla="*/ 0 w 2371992"/>
                <a:gd name="connsiteY15" fmla="*/ 133350 h 800100"/>
                <a:gd name="connsiteX16" fmla="*/ 0 w 2371992"/>
                <a:gd name="connsiteY1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1992" h="800100">
                  <a:moveTo>
                    <a:pt x="0" y="0"/>
                  </a:moveTo>
                  <a:lnTo>
                    <a:pt x="1158940" y="0"/>
                  </a:lnTo>
                  <a:lnTo>
                    <a:pt x="1158940" y="0"/>
                  </a:lnTo>
                  <a:lnTo>
                    <a:pt x="1655629" y="0"/>
                  </a:lnTo>
                  <a:lnTo>
                    <a:pt x="1986755" y="0"/>
                  </a:lnTo>
                  <a:lnTo>
                    <a:pt x="1986755" y="133350"/>
                  </a:lnTo>
                  <a:lnTo>
                    <a:pt x="2371992" y="134632"/>
                  </a:lnTo>
                  <a:lnTo>
                    <a:pt x="1986755" y="415612"/>
                  </a:lnTo>
                  <a:lnTo>
                    <a:pt x="1986755" y="800100"/>
                  </a:lnTo>
                  <a:lnTo>
                    <a:pt x="1655629" y="800100"/>
                  </a:lnTo>
                  <a:lnTo>
                    <a:pt x="1158940" y="800100"/>
                  </a:lnTo>
                  <a:lnTo>
                    <a:pt x="1158940" y="800100"/>
                  </a:lnTo>
                  <a:lnTo>
                    <a:pt x="0" y="800100"/>
                  </a:lnTo>
                  <a:lnTo>
                    <a:pt x="0" y="333375"/>
                  </a:lnTo>
                  <a:lnTo>
                    <a:pt x="0" y="133350"/>
                  </a:lnTo>
                  <a:lnTo>
                    <a:pt x="0" y="133350"/>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680110" y="4496363"/>
              <a:ext cx="777777"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UK</a:t>
              </a:r>
              <a:endParaRPr lang="en-GB" b="1" dirty="0">
                <a:solidFill>
                  <a:schemeClr val="bg1"/>
                </a:solidFill>
                <a:latin typeface="Arial" pitchFamily="34" charset="0"/>
                <a:cs typeface="Arial" pitchFamily="34" charset="0"/>
              </a:endParaRPr>
            </a:p>
          </p:txBody>
        </p:sp>
      </p:grpSp>
      <p:grpSp>
        <p:nvGrpSpPr>
          <p:cNvPr id="11" name="Group 10"/>
          <p:cNvGrpSpPr/>
          <p:nvPr/>
        </p:nvGrpSpPr>
        <p:grpSpPr>
          <a:xfrm>
            <a:off x="8128795" y="3488568"/>
            <a:ext cx="2783024" cy="601847"/>
            <a:chOff x="7867561" y="3636052"/>
            <a:chExt cx="2079354" cy="601847"/>
          </a:xfrm>
        </p:grpSpPr>
        <p:sp>
          <p:nvSpPr>
            <p:cNvPr id="12" name="Rectangular Callout 11"/>
            <p:cNvSpPr/>
            <p:nvPr/>
          </p:nvSpPr>
          <p:spPr>
            <a:xfrm>
              <a:off x="7867561" y="3636052"/>
              <a:ext cx="1921567" cy="601847"/>
            </a:xfrm>
            <a:custGeom>
              <a:avLst/>
              <a:gdLst>
                <a:gd name="connsiteX0" fmla="*/ 0 w 1515979"/>
                <a:gd name="connsiteY0" fmla="*/ 0 h 493295"/>
                <a:gd name="connsiteX1" fmla="*/ 252663 w 1515979"/>
                <a:gd name="connsiteY1" fmla="*/ 0 h 493295"/>
                <a:gd name="connsiteX2" fmla="*/ 252663 w 1515979"/>
                <a:gd name="connsiteY2" fmla="*/ 0 h 493295"/>
                <a:gd name="connsiteX3" fmla="*/ 631658 w 1515979"/>
                <a:gd name="connsiteY3" fmla="*/ 0 h 493295"/>
                <a:gd name="connsiteX4" fmla="*/ 1515979 w 1515979"/>
                <a:gd name="connsiteY4" fmla="*/ 0 h 493295"/>
                <a:gd name="connsiteX5" fmla="*/ 1515979 w 1515979"/>
                <a:gd name="connsiteY5" fmla="*/ 287755 h 493295"/>
                <a:gd name="connsiteX6" fmla="*/ 1515979 w 1515979"/>
                <a:gd name="connsiteY6" fmla="*/ 287755 h 493295"/>
                <a:gd name="connsiteX7" fmla="*/ 1515979 w 1515979"/>
                <a:gd name="connsiteY7" fmla="*/ 411079 h 493295"/>
                <a:gd name="connsiteX8" fmla="*/ 1515979 w 1515979"/>
                <a:gd name="connsiteY8" fmla="*/ 493295 h 493295"/>
                <a:gd name="connsiteX9" fmla="*/ 631658 w 1515979"/>
                <a:gd name="connsiteY9" fmla="*/ 493295 h 493295"/>
                <a:gd name="connsiteX10" fmla="*/ 252663 w 1515979"/>
                <a:gd name="connsiteY10" fmla="*/ 493295 h 493295"/>
                <a:gd name="connsiteX11" fmla="*/ 252663 w 1515979"/>
                <a:gd name="connsiteY11" fmla="*/ 493295 h 493295"/>
                <a:gd name="connsiteX12" fmla="*/ 0 w 1515979"/>
                <a:gd name="connsiteY12" fmla="*/ 493295 h 493295"/>
                <a:gd name="connsiteX13" fmla="*/ 0 w 1515979"/>
                <a:gd name="connsiteY13" fmla="*/ 411079 h 493295"/>
                <a:gd name="connsiteX14" fmla="*/ -315824 w 1515979"/>
                <a:gd name="connsiteY14" fmla="*/ 337325 h 493295"/>
                <a:gd name="connsiteX15" fmla="*/ 0 w 1515979"/>
                <a:gd name="connsiteY15" fmla="*/ 287755 h 493295"/>
                <a:gd name="connsiteX16" fmla="*/ 0 w 1515979"/>
                <a:gd name="connsiteY16" fmla="*/ 0 h 493295"/>
                <a:gd name="connsiteX0" fmla="*/ 315824 w 1831803"/>
                <a:gd name="connsiteY0" fmla="*/ 0 h 493295"/>
                <a:gd name="connsiteX1" fmla="*/ 568487 w 1831803"/>
                <a:gd name="connsiteY1" fmla="*/ 0 h 493295"/>
                <a:gd name="connsiteX2" fmla="*/ 568487 w 1831803"/>
                <a:gd name="connsiteY2" fmla="*/ 0 h 493295"/>
                <a:gd name="connsiteX3" fmla="*/ 947482 w 1831803"/>
                <a:gd name="connsiteY3" fmla="*/ 0 h 493295"/>
                <a:gd name="connsiteX4" fmla="*/ 1831803 w 1831803"/>
                <a:gd name="connsiteY4" fmla="*/ 0 h 493295"/>
                <a:gd name="connsiteX5" fmla="*/ 1831803 w 1831803"/>
                <a:gd name="connsiteY5" fmla="*/ 287755 h 493295"/>
                <a:gd name="connsiteX6" fmla="*/ 1831803 w 1831803"/>
                <a:gd name="connsiteY6" fmla="*/ 287755 h 493295"/>
                <a:gd name="connsiteX7" fmla="*/ 1831803 w 1831803"/>
                <a:gd name="connsiteY7" fmla="*/ 411079 h 493295"/>
                <a:gd name="connsiteX8" fmla="*/ 1831803 w 1831803"/>
                <a:gd name="connsiteY8" fmla="*/ 493295 h 493295"/>
                <a:gd name="connsiteX9" fmla="*/ 947482 w 1831803"/>
                <a:gd name="connsiteY9" fmla="*/ 493295 h 493295"/>
                <a:gd name="connsiteX10" fmla="*/ 568487 w 1831803"/>
                <a:gd name="connsiteY10" fmla="*/ 493295 h 493295"/>
                <a:gd name="connsiteX11" fmla="*/ 568487 w 1831803"/>
                <a:gd name="connsiteY11" fmla="*/ 493295 h 493295"/>
                <a:gd name="connsiteX12" fmla="*/ 315824 w 1831803"/>
                <a:gd name="connsiteY12" fmla="*/ 493295 h 493295"/>
                <a:gd name="connsiteX13" fmla="*/ 315824 w 1831803"/>
                <a:gd name="connsiteY13" fmla="*/ 411079 h 493295"/>
                <a:gd name="connsiteX14" fmla="*/ 0 w 1831803"/>
                <a:gd name="connsiteY14" fmla="*/ 337325 h 493295"/>
                <a:gd name="connsiteX15" fmla="*/ 311274 w 1831803"/>
                <a:gd name="connsiteY15" fmla="*/ 237713 h 493295"/>
                <a:gd name="connsiteX16" fmla="*/ 315824 w 1831803"/>
                <a:gd name="connsiteY16" fmla="*/ 0 h 493295"/>
                <a:gd name="connsiteX0" fmla="*/ 261233 w 1777212"/>
                <a:gd name="connsiteY0" fmla="*/ 0 h 493295"/>
                <a:gd name="connsiteX1" fmla="*/ 513896 w 1777212"/>
                <a:gd name="connsiteY1" fmla="*/ 0 h 493295"/>
                <a:gd name="connsiteX2" fmla="*/ 513896 w 1777212"/>
                <a:gd name="connsiteY2" fmla="*/ 0 h 493295"/>
                <a:gd name="connsiteX3" fmla="*/ 892891 w 1777212"/>
                <a:gd name="connsiteY3" fmla="*/ 0 h 493295"/>
                <a:gd name="connsiteX4" fmla="*/ 1777212 w 1777212"/>
                <a:gd name="connsiteY4" fmla="*/ 0 h 493295"/>
                <a:gd name="connsiteX5" fmla="*/ 1777212 w 1777212"/>
                <a:gd name="connsiteY5" fmla="*/ 287755 h 493295"/>
                <a:gd name="connsiteX6" fmla="*/ 1777212 w 1777212"/>
                <a:gd name="connsiteY6" fmla="*/ 287755 h 493295"/>
                <a:gd name="connsiteX7" fmla="*/ 1777212 w 1777212"/>
                <a:gd name="connsiteY7" fmla="*/ 411079 h 493295"/>
                <a:gd name="connsiteX8" fmla="*/ 1777212 w 1777212"/>
                <a:gd name="connsiteY8" fmla="*/ 493295 h 493295"/>
                <a:gd name="connsiteX9" fmla="*/ 892891 w 1777212"/>
                <a:gd name="connsiteY9" fmla="*/ 493295 h 493295"/>
                <a:gd name="connsiteX10" fmla="*/ 513896 w 1777212"/>
                <a:gd name="connsiteY10" fmla="*/ 493295 h 493295"/>
                <a:gd name="connsiteX11" fmla="*/ 513896 w 1777212"/>
                <a:gd name="connsiteY11" fmla="*/ 493295 h 493295"/>
                <a:gd name="connsiteX12" fmla="*/ 261233 w 1777212"/>
                <a:gd name="connsiteY12" fmla="*/ 493295 h 493295"/>
                <a:gd name="connsiteX13" fmla="*/ 261233 w 1777212"/>
                <a:gd name="connsiteY13" fmla="*/ 411079 h 493295"/>
                <a:gd name="connsiteX14" fmla="*/ 0 w 1777212"/>
                <a:gd name="connsiteY14" fmla="*/ 387367 h 493295"/>
                <a:gd name="connsiteX15" fmla="*/ 256683 w 1777212"/>
                <a:gd name="connsiteY15" fmla="*/ 237713 h 493295"/>
                <a:gd name="connsiteX16" fmla="*/ 261233 w 1777212"/>
                <a:gd name="connsiteY16" fmla="*/ 0 h 49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7212" h="493295">
                  <a:moveTo>
                    <a:pt x="261233" y="0"/>
                  </a:moveTo>
                  <a:lnTo>
                    <a:pt x="513896" y="0"/>
                  </a:lnTo>
                  <a:lnTo>
                    <a:pt x="513896" y="0"/>
                  </a:lnTo>
                  <a:lnTo>
                    <a:pt x="892891" y="0"/>
                  </a:lnTo>
                  <a:lnTo>
                    <a:pt x="1777212" y="0"/>
                  </a:lnTo>
                  <a:lnTo>
                    <a:pt x="1777212" y="287755"/>
                  </a:lnTo>
                  <a:lnTo>
                    <a:pt x="1777212" y="287755"/>
                  </a:lnTo>
                  <a:lnTo>
                    <a:pt x="1777212" y="411079"/>
                  </a:lnTo>
                  <a:lnTo>
                    <a:pt x="1777212" y="493295"/>
                  </a:lnTo>
                  <a:lnTo>
                    <a:pt x="892891" y="493295"/>
                  </a:lnTo>
                  <a:lnTo>
                    <a:pt x="513896" y="493295"/>
                  </a:lnTo>
                  <a:lnTo>
                    <a:pt x="513896" y="493295"/>
                  </a:lnTo>
                  <a:lnTo>
                    <a:pt x="261233" y="493295"/>
                  </a:lnTo>
                  <a:lnTo>
                    <a:pt x="261233" y="411079"/>
                  </a:lnTo>
                  <a:lnTo>
                    <a:pt x="0" y="387367"/>
                  </a:lnTo>
                  <a:lnTo>
                    <a:pt x="256683" y="237713"/>
                  </a:lnTo>
                  <a:cubicBezTo>
                    <a:pt x="258200" y="158475"/>
                    <a:pt x="259716" y="79238"/>
                    <a:pt x="26123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984519" y="3636052"/>
              <a:ext cx="1962396"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Germany</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39492538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216" y="1875559"/>
            <a:ext cx="12192000" cy="6858000"/>
          </a:xfrm>
          <a:prstGeom prst="rect">
            <a:avLst/>
          </a:prstGeom>
        </p:spPr>
      </p:pic>
      <p:sp>
        <p:nvSpPr>
          <p:cNvPr id="2" name="Title 1"/>
          <p:cNvSpPr>
            <a:spLocks noGrp="1"/>
          </p:cNvSpPr>
          <p:nvPr>
            <p:ph type="ctrTitle"/>
          </p:nvPr>
        </p:nvSpPr>
        <p:spPr>
          <a:xfrm>
            <a:off x="3134946" y="159217"/>
            <a:ext cx="12100512" cy="1061573"/>
          </a:xfrm>
        </p:spPr>
        <p:txBody>
          <a:bodyPr/>
          <a:lstStyle/>
          <a:p>
            <a:r>
              <a:rPr lang="en-GB" dirty="0" smtClean="0"/>
              <a:t>Hidden cost 8 – Which country?</a:t>
            </a:r>
            <a:endParaRPr lang="en-GB" dirty="0"/>
          </a:p>
        </p:txBody>
      </p:sp>
      <p:sp>
        <p:nvSpPr>
          <p:cNvPr id="4" name="Content Placeholder 3"/>
          <p:cNvSpPr>
            <a:spLocks noGrp="1"/>
          </p:cNvSpPr>
          <p:nvPr>
            <p:ph sz="quarter" idx="10"/>
          </p:nvPr>
        </p:nvSpPr>
        <p:spPr>
          <a:xfrm>
            <a:off x="826994" y="1554480"/>
            <a:ext cx="14558444" cy="6858000"/>
          </a:xfrm>
        </p:spPr>
        <p:txBody>
          <a:bodyPr>
            <a:noAutofit/>
          </a:bodyPr>
          <a:lstStyle/>
          <a:p>
            <a:r>
              <a:rPr lang="en-GB" sz="2400" dirty="0" smtClean="0">
                <a:solidFill>
                  <a:schemeClr val="tx2"/>
                </a:solidFill>
              </a:rPr>
              <a:t>25 days vacation per annum but there are also concepts  such as ‘time savings accounts’’ where overtime and holiday can be banked.</a:t>
            </a:r>
            <a:endParaRPr lang="en-GB" sz="2400" dirty="0">
              <a:solidFill>
                <a:schemeClr val="tx2"/>
              </a:solidFill>
            </a:endParaRPr>
          </a:p>
          <a:p>
            <a:endParaRPr lang="en-GB" sz="2667" b="1" dirty="0">
              <a:solidFill>
                <a:schemeClr val="tx1"/>
              </a:solidFill>
              <a:latin typeface="Arial" pitchFamily="34" charset="0"/>
              <a:cs typeface="Arial" pitchFamily="34" charset="0"/>
            </a:endParaRPr>
          </a:p>
          <a:p>
            <a:endParaRPr lang="en-GB" sz="2667" b="1" dirty="0">
              <a:solidFill>
                <a:schemeClr val="tx1"/>
              </a:solidFill>
              <a:latin typeface="Arial" pitchFamily="34" charset="0"/>
              <a:cs typeface="Arial" pitchFamily="34" charset="0"/>
            </a:endParaRPr>
          </a:p>
          <a:p>
            <a:endParaRPr lang="en-GB" sz="2667" b="1" dirty="0">
              <a:solidFill>
                <a:schemeClr val="tx1"/>
              </a:solidFill>
              <a:latin typeface="Arial" pitchFamily="34" charset="0"/>
              <a:cs typeface="Arial" pitchFamily="34" charset="0"/>
            </a:endParaRPr>
          </a:p>
          <a:p>
            <a:endParaRPr lang="en-GB" dirty="0" smtClean="0"/>
          </a:p>
        </p:txBody>
      </p:sp>
      <p:grpSp>
        <p:nvGrpSpPr>
          <p:cNvPr id="5" name="Group 4"/>
          <p:cNvGrpSpPr/>
          <p:nvPr/>
        </p:nvGrpSpPr>
        <p:grpSpPr>
          <a:xfrm>
            <a:off x="1282328" y="4981319"/>
            <a:ext cx="2089332" cy="755719"/>
            <a:chOff x="1135351" y="4603458"/>
            <a:chExt cx="2089332" cy="755719"/>
          </a:xfrm>
        </p:grpSpPr>
        <p:sp>
          <p:nvSpPr>
            <p:cNvPr id="6"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p:cNvSpPr/>
            <p:nvPr/>
          </p:nvSpPr>
          <p:spPr>
            <a:xfrm>
              <a:off x="1282328" y="4704184"/>
              <a:ext cx="1572866"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Mexico</a:t>
              </a:r>
            </a:p>
          </p:txBody>
        </p:sp>
      </p:grpSp>
      <p:grpSp>
        <p:nvGrpSpPr>
          <p:cNvPr id="8" name="Group 7"/>
          <p:cNvGrpSpPr/>
          <p:nvPr/>
        </p:nvGrpSpPr>
        <p:grpSpPr>
          <a:xfrm>
            <a:off x="4981646" y="4872735"/>
            <a:ext cx="2454442" cy="794085"/>
            <a:chOff x="4445088" y="4771093"/>
            <a:chExt cx="2454442" cy="794085"/>
          </a:xfrm>
        </p:grpSpPr>
        <p:sp>
          <p:nvSpPr>
            <p:cNvPr id="9" name="Rectangular Callout 8"/>
            <p:cNvSpPr/>
            <p:nvPr/>
          </p:nvSpPr>
          <p:spPr>
            <a:xfrm>
              <a:off x="4445088" y="4771093"/>
              <a:ext cx="2454442" cy="794085"/>
            </a:xfrm>
            <a:prstGeom prst="wedgeRectCallout">
              <a:avLst>
                <a:gd name="adj1" fmla="val 44503"/>
                <a:gd name="adj2" fmla="val -9990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908320" y="4864388"/>
              <a:ext cx="152798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France</a:t>
              </a:r>
              <a:endParaRPr lang="en-GB" b="1" dirty="0">
                <a:solidFill>
                  <a:schemeClr val="bg1"/>
                </a:solidFill>
                <a:latin typeface="Arial" pitchFamily="34" charset="0"/>
                <a:cs typeface="Arial" pitchFamily="34" charset="0"/>
              </a:endParaRPr>
            </a:p>
          </p:txBody>
        </p:sp>
      </p:grpSp>
      <p:grpSp>
        <p:nvGrpSpPr>
          <p:cNvPr id="12" name="Group 11"/>
          <p:cNvGrpSpPr/>
          <p:nvPr/>
        </p:nvGrpSpPr>
        <p:grpSpPr>
          <a:xfrm>
            <a:off x="8423239" y="3571855"/>
            <a:ext cx="2485580" cy="721894"/>
            <a:chOff x="8502037" y="3445723"/>
            <a:chExt cx="2485580" cy="721894"/>
          </a:xfrm>
        </p:grpSpPr>
        <p:sp>
          <p:nvSpPr>
            <p:cNvPr id="13" name="Rectangular Callout 7"/>
            <p:cNvSpPr/>
            <p:nvPr/>
          </p:nvSpPr>
          <p:spPr>
            <a:xfrm rot="10800000">
              <a:off x="8502037" y="3445723"/>
              <a:ext cx="2485580" cy="721894"/>
            </a:xfrm>
            <a:custGeom>
              <a:avLst/>
              <a:gdLst>
                <a:gd name="connsiteX0" fmla="*/ 0 w 2617806"/>
                <a:gd name="connsiteY0" fmla="*/ 0 h 721894"/>
                <a:gd name="connsiteX1" fmla="*/ 1527054 w 2617806"/>
                <a:gd name="connsiteY1" fmla="*/ 0 h 721894"/>
                <a:gd name="connsiteX2" fmla="*/ 1527054 w 2617806"/>
                <a:gd name="connsiteY2" fmla="*/ 0 h 721894"/>
                <a:gd name="connsiteX3" fmla="*/ 2181505 w 2617806"/>
                <a:gd name="connsiteY3" fmla="*/ 0 h 721894"/>
                <a:gd name="connsiteX4" fmla="*/ 2617806 w 2617806"/>
                <a:gd name="connsiteY4" fmla="*/ 0 h 721894"/>
                <a:gd name="connsiteX5" fmla="*/ 2617806 w 2617806"/>
                <a:gd name="connsiteY5" fmla="*/ 120316 h 721894"/>
                <a:gd name="connsiteX6" fmla="*/ 3014351 w 2617806"/>
                <a:gd name="connsiteY6" fmla="*/ 192479 h 721894"/>
                <a:gd name="connsiteX7" fmla="*/ 2617806 w 2617806"/>
                <a:gd name="connsiteY7" fmla="*/ 300789 h 721894"/>
                <a:gd name="connsiteX8" fmla="*/ 2617806 w 2617806"/>
                <a:gd name="connsiteY8" fmla="*/ 721894 h 721894"/>
                <a:gd name="connsiteX9" fmla="*/ 2181505 w 2617806"/>
                <a:gd name="connsiteY9" fmla="*/ 721894 h 721894"/>
                <a:gd name="connsiteX10" fmla="*/ 1527054 w 2617806"/>
                <a:gd name="connsiteY10" fmla="*/ 721894 h 721894"/>
                <a:gd name="connsiteX11" fmla="*/ 1527054 w 2617806"/>
                <a:gd name="connsiteY11" fmla="*/ 721894 h 721894"/>
                <a:gd name="connsiteX12" fmla="*/ 0 w 2617806"/>
                <a:gd name="connsiteY12" fmla="*/ 721894 h 721894"/>
                <a:gd name="connsiteX13" fmla="*/ 0 w 2617806"/>
                <a:gd name="connsiteY13" fmla="*/ 300789 h 721894"/>
                <a:gd name="connsiteX14" fmla="*/ 0 w 2617806"/>
                <a:gd name="connsiteY14" fmla="*/ 120316 h 721894"/>
                <a:gd name="connsiteX15" fmla="*/ 0 w 2617806"/>
                <a:gd name="connsiteY15" fmla="*/ 120316 h 721894"/>
                <a:gd name="connsiteX16" fmla="*/ 0 w 2617806"/>
                <a:gd name="connsiteY16" fmla="*/ 0 h 721894"/>
                <a:gd name="connsiteX0" fmla="*/ 0 w 3014351"/>
                <a:gd name="connsiteY0" fmla="*/ 0 h 721894"/>
                <a:gd name="connsiteX1" fmla="*/ 1527054 w 3014351"/>
                <a:gd name="connsiteY1" fmla="*/ 0 h 721894"/>
                <a:gd name="connsiteX2" fmla="*/ 1527054 w 3014351"/>
                <a:gd name="connsiteY2" fmla="*/ 0 h 721894"/>
                <a:gd name="connsiteX3" fmla="*/ 2181505 w 3014351"/>
                <a:gd name="connsiteY3" fmla="*/ 0 h 721894"/>
                <a:gd name="connsiteX4" fmla="*/ 2617806 w 3014351"/>
                <a:gd name="connsiteY4" fmla="*/ 0 h 721894"/>
                <a:gd name="connsiteX5" fmla="*/ 2617806 w 3014351"/>
                <a:gd name="connsiteY5" fmla="*/ 120316 h 721894"/>
                <a:gd name="connsiteX6" fmla="*/ 3014351 w 3014351"/>
                <a:gd name="connsiteY6" fmla="*/ 192479 h 721894"/>
                <a:gd name="connsiteX7" fmla="*/ 2617806 w 3014351"/>
                <a:gd name="connsiteY7" fmla="*/ 376989 h 721894"/>
                <a:gd name="connsiteX8" fmla="*/ 2617806 w 3014351"/>
                <a:gd name="connsiteY8" fmla="*/ 721894 h 721894"/>
                <a:gd name="connsiteX9" fmla="*/ 2181505 w 3014351"/>
                <a:gd name="connsiteY9" fmla="*/ 721894 h 721894"/>
                <a:gd name="connsiteX10" fmla="*/ 1527054 w 3014351"/>
                <a:gd name="connsiteY10" fmla="*/ 721894 h 721894"/>
                <a:gd name="connsiteX11" fmla="*/ 1527054 w 3014351"/>
                <a:gd name="connsiteY11" fmla="*/ 721894 h 721894"/>
                <a:gd name="connsiteX12" fmla="*/ 0 w 3014351"/>
                <a:gd name="connsiteY12" fmla="*/ 721894 h 721894"/>
                <a:gd name="connsiteX13" fmla="*/ 0 w 3014351"/>
                <a:gd name="connsiteY13" fmla="*/ 300789 h 721894"/>
                <a:gd name="connsiteX14" fmla="*/ 0 w 3014351"/>
                <a:gd name="connsiteY14" fmla="*/ 120316 h 721894"/>
                <a:gd name="connsiteX15" fmla="*/ 0 w 3014351"/>
                <a:gd name="connsiteY15" fmla="*/ 120316 h 721894"/>
                <a:gd name="connsiteX16" fmla="*/ 0 w 3014351"/>
                <a:gd name="connsiteY16" fmla="*/ 0 h 721894"/>
                <a:gd name="connsiteX0" fmla="*/ 0 w 3033401"/>
                <a:gd name="connsiteY0" fmla="*/ 0 h 721894"/>
                <a:gd name="connsiteX1" fmla="*/ 1527054 w 3033401"/>
                <a:gd name="connsiteY1" fmla="*/ 0 h 721894"/>
                <a:gd name="connsiteX2" fmla="*/ 1527054 w 3033401"/>
                <a:gd name="connsiteY2" fmla="*/ 0 h 721894"/>
                <a:gd name="connsiteX3" fmla="*/ 2181505 w 3033401"/>
                <a:gd name="connsiteY3" fmla="*/ 0 h 721894"/>
                <a:gd name="connsiteX4" fmla="*/ 2617806 w 3033401"/>
                <a:gd name="connsiteY4" fmla="*/ 0 h 721894"/>
                <a:gd name="connsiteX5" fmla="*/ 2617806 w 3033401"/>
                <a:gd name="connsiteY5" fmla="*/ 120316 h 721894"/>
                <a:gd name="connsiteX6" fmla="*/ 3033401 w 3033401"/>
                <a:gd name="connsiteY6" fmla="*/ 154379 h 721894"/>
                <a:gd name="connsiteX7" fmla="*/ 2617806 w 3033401"/>
                <a:gd name="connsiteY7" fmla="*/ 376989 h 721894"/>
                <a:gd name="connsiteX8" fmla="*/ 2617806 w 3033401"/>
                <a:gd name="connsiteY8" fmla="*/ 721894 h 721894"/>
                <a:gd name="connsiteX9" fmla="*/ 2181505 w 3033401"/>
                <a:gd name="connsiteY9" fmla="*/ 721894 h 721894"/>
                <a:gd name="connsiteX10" fmla="*/ 1527054 w 3033401"/>
                <a:gd name="connsiteY10" fmla="*/ 721894 h 721894"/>
                <a:gd name="connsiteX11" fmla="*/ 1527054 w 3033401"/>
                <a:gd name="connsiteY11" fmla="*/ 721894 h 721894"/>
                <a:gd name="connsiteX12" fmla="*/ 0 w 3033401"/>
                <a:gd name="connsiteY12" fmla="*/ 721894 h 721894"/>
                <a:gd name="connsiteX13" fmla="*/ 0 w 3033401"/>
                <a:gd name="connsiteY13" fmla="*/ 300789 h 721894"/>
                <a:gd name="connsiteX14" fmla="*/ 0 w 3033401"/>
                <a:gd name="connsiteY14" fmla="*/ 120316 h 721894"/>
                <a:gd name="connsiteX15" fmla="*/ 0 w 3033401"/>
                <a:gd name="connsiteY15" fmla="*/ 120316 h 721894"/>
                <a:gd name="connsiteX16" fmla="*/ 0 w 3033401"/>
                <a:gd name="connsiteY16" fmla="*/ 0 h 72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3401" h="721894">
                  <a:moveTo>
                    <a:pt x="0" y="0"/>
                  </a:moveTo>
                  <a:lnTo>
                    <a:pt x="1527054" y="0"/>
                  </a:lnTo>
                  <a:lnTo>
                    <a:pt x="1527054" y="0"/>
                  </a:lnTo>
                  <a:lnTo>
                    <a:pt x="2181505" y="0"/>
                  </a:lnTo>
                  <a:lnTo>
                    <a:pt x="2617806" y="0"/>
                  </a:lnTo>
                  <a:lnTo>
                    <a:pt x="2617806" y="120316"/>
                  </a:lnTo>
                  <a:lnTo>
                    <a:pt x="3033401" y="154379"/>
                  </a:lnTo>
                  <a:lnTo>
                    <a:pt x="2617806" y="376989"/>
                  </a:lnTo>
                  <a:lnTo>
                    <a:pt x="2617806" y="721894"/>
                  </a:lnTo>
                  <a:lnTo>
                    <a:pt x="2181505" y="721894"/>
                  </a:lnTo>
                  <a:lnTo>
                    <a:pt x="1527054" y="721894"/>
                  </a:lnTo>
                  <a:lnTo>
                    <a:pt x="1527054" y="721894"/>
                  </a:lnTo>
                  <a:lnTo>
                    <a:pt x="0" y="721894"/>
                  </a:lnTo>
                  <a:lnTo>
                    <a:pt x="0" y="300789"/>
                  </a:lnTo>
                  <a:lnTo>
                    <a:pt x="0" y="120316"/>
                  </a:lnTo>
                  <a:lnTo>
                    <a:pt x="0" y="120316"/>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978713" y="3514281"/>
              <a:ext cx="1846979"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Hungary</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7978702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216" y="1875559"/>
            <a:ext cx="12192000" cy="6858000"/>
          </a:xfrm>
          <a:prstGeom prst="rect">
            <a:avLst/>
          </a:prstGeom>
        </p:spPr>
      </p:pic>
      <p:sp>
        <p:nvSpPr>
          <p:cNvPr id="2" name="Title 1"/>
          <p:cNvSpPr>
            <a:spLocks noGrp="1"/>
          </p:cNvSpPr>
          <p:nvPr>
            <p:ph type="ctrTitle"/>
          </p:nvPr>
        </p:nvSpPr>
        <p:spPr>
          <a:xfrm>
            <a:off x="3105918" y="159217"/>
            <a:ext cx="12100512" cy="1061573"/>
          </a:xfrm>
        </p:spPr>
        <p:txBody>
          <a:bodyPr/>
          <a:lstStyle/>
          <a:p>
            <a:r>
              <a:rPr lang="en-GB" dirty="0" smtClean="0"/>
              <a:t>Hidden cost 8 – Which country?</a:t>
            </a:r>
            <a:endParaRPr lang="en-GB" dirty="0"/>
          </a:p>
        </p:txBody>
      </p:sp>
      <p:sp>
        <p:nvSpPr>
          <p:cNvPr id="4" name="Content Placeholder 3"/>
          <p:cNvSpPr>
            <a:spLocks noGrp="1"/>
          </p:cNvSpPr>
          <p:nvPr>
            <p:ph sz="quarter" idx="10"/>
          </p:nvPr>
        </p:nvSpPr>
        <p:spPr>
          <a:xfrm>
            <a:off x="826994" y="1554480"/>
            <a:ext cx="14558444" cy="6858000"/>
          </a:xfrm>
        </p:spPr>
        <p:txBody>
          <a:bodyPr>
            <a:noAutofit/>
          </a:bodyPr>
          <a:lstStyle/>
          <a:p>
            <a:r>
              <a:rPr lang="en-GB" sz="2400" dirty="0" smtClean="0">
                <a:solidFill>
                  <a:schemeClr val="tx2"/>
                </a:solidFill>
              </a:rPr>
              <a:t>25 days vacation per annum but there are also concepts  such as ‘time savings accounts’’ where overtime and holiday can be banked.</a:t>
            </a:r>
            <a:endParaRPr lang="en-GB" sz="2400" dirty="0">
              <a:solidFill>
                <a:schemeClr val="tx2"/>
              </a:solidFill>
            </a:endParaRPr>
          </a:p>
          <a:p>
            <a:endParaRPr lang="en-GB" sz="2667" b="1" dirty="0">
              <a:solidFill>
                <a:schemeClr val="tx1"/>
              </a:solidFill>
              <a:latin typeface="Arial" pitchFamily="34" charset="0"/>
              <a:cs typeface="Arial" pitchFamily="34" charset="0"/>
            </a:endParaRPr>
          </a:p>
          <a:p>
            <a:endParaRPr lang="en-GB" sz="2667" b="1" dirty="0">
              <a:solidFill>
                <a:schemeClr val="tx1"/>
              </a:solidFill>
              <a:latin typeface="Arial" pitchFamily="34" charset="0"/>
              <a:cs typeface="Arial" pitchFamily="34" charset="0"/>
            </a:endParaRPr>
          </a:p>
          <a:p>
            <a:endParaRPr lang="en-GB" sz="2667" b="1" dirty="0">
              <a:solidFill>
                <a:schemeClr val="tx1"/>
              </a:solidFill>
              <a:latin typeface="Arial" pitchFamily="34" charset="0"/>
              <a:cs typeface="Arial" pitchFamily="34" charset="0"/>
            </a:endParaRPr>
          </a:p>
          <a:p>
            <a:endParaRPr lang="en-GB" dirty="0" smtClean="0"/>
          </a:p>
        </p:txBody>
      </p:sp>
      <p:grpSp>
        <p:nvGrpSpPr>
          <p:cNvPr id="5" name="Group 4"/>
          <p:cNvGrpSpPr/>
          <p:nvPr/>
        </p:nvGrpSpPr>
        <p:grpSpPr>
          <a:xfrm>
            <a:off x="1282328" y="4981319"/>
            <a:ext cx="2089332" cy="755719"/>
            <a:chOff x="1135351" y="4603458"/>
            <a:chExt cx="2089332" cy="755719"/>
          </a:xfrm>
        </p:grpSpPr>
        <p:sp>
          <p:nvSpPr>
            <p:cNvPr id="6" name="Rectangular Callout 4"/>
            <p:cNvSpPr/>
            <p:nvPr/>
          </p:nvSpPr>
          <p:spPr>
            <a:xfrm rot="16200000">
              <a:off x="1802157" y="3936652"/>
              <a:ext cx="755719" cy="2089332"/>
            </a:xfrm>
            <a:custGeom>
              <a:avLst/>
              <a:gdLst>
                <a:gd name="connsiteX0" fmla="*/ 0 w 2791327"/>
                <a:gd name="connsiteY0" fmla="*/ 0 h 915605"/>
                <a:gd name="connsiteX1" fmla="*/ 465221 w 2791327"/>
                <a:gd name="connsiteY1" fmla="*/ 0 h 915605"/>
                <a:gd name="connsiteX2" fmla="*/ 465221 w 2791327"/>
                <a:gd name="connsiteY2" fmla="*/ 0 h 915605"/>
                <a:gd name="connsiteX3" fmla="*/ 1163053 w 2791327"/>
                <a:gd name="connsiteY3" fmla="*/ 0 h 915605"/>
                <a:gd name="connsiteX4" fmla="*/ 2791327 w 2791327"/>
                <a:gd name="connsiteY4" fmla="*/ 0 h 915605"/>
                <a:gd name="connsiteX5" fmla="*/ 2791327 w 2791327"/>
                <a:gd name="connsiteY5" fmla="*/ 534103 h 915605"/>
                <a:gd name="connsiteX6" fmla="*/ 2791327 w 2791327"/>
                <a:gd name="connsiteY6" fmla="*/ 534103 h 915605"/>
                <a:gd name="connsiteX7" fmla="*/ 2791327 w 2791327"/>
                <a:gd name="connsiteY7" fmla="*/ 763004 h 915605"/>
                <a:gd name="connsiteX8" fmla="*/ 2791327 w 2791327"/>
                <a:gd name="connsiteY8" fmla="*/ 915605 h 915605"/>
                <a:gd name="connsiteX9" fmla="*/ 1163053 w 2791327"/>
                <a:gd name="connsiteY9" fmla="*/ 915605 h 915605"/>
                <a:gd name="connsiteX10" fmla="*/ 792876 w 2791327"/>
                <a:gd name="connsiteY10" fmla="*/ 1158900 h 915605"/>
                <a:gd name="connsiteX11" fmla="*/ 465221 w 2791327"/>
                <a:gd name="connsiteY11" fmla="*/ 915605 h 915605"/>
                <a:gd name="connsiteX12" fmla="*/ 0 w 2791327"/>
                <a:gd name="connsiteY12" fmla="*/ 915605 h 915605"/>
                <a:gd name="connsiteX13" fmla="*/ 0 w 2791327"/>
                <a:gd name="connsiteY13" fmla="*/ 763004 h 915605"/>
                <a:gd name="connsiteX14" fmla="*/ 0 w 2791327"/>
                <a:gd name="connsiteY14" fmla="*/ 534103 h 915605"/>
                <a:gd name="connsiteX15" fmla="*/ 0 w 2791327"/>
                <a:gd name="connsiteY15" fmla="*/ 534103 h 915605"/>
                <a:gd name="connsiteX16" fmla="*/ 0 w 2791327"/>
                <a:gd name="connsiteY16" fmla="*/ 0 h 915605"/>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83521 w 2791327"/>
                <a:gd name="connsiteY9" fmla="*/ 91560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801718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2620 w 2791327"/>
                <a:gd name="connsiteY9" fmla="*/ 920154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797169 w 2791327"/>
                <a:gd name="connsiteY9" fmla="*/ 911055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58900"/>
                <a:gd name="connsiteX1" fmla="*/ 465221 w 2791327"/>
                <a:gd name="connsiteY1" fmla="*/ 0 h 1158900"/>
                <a:gd name="connsiteX2" fmla="*/ 465221 w 2791327"/>
                <a:gd name="connsiteY2" fmla="*/ 0 h 1158900"/>
                <a:gd name="connsiteX3" fmla="*/ 1163053 w 2791327"/>
                <a:gd name="connsiteY3" fmla="*/ 0 h 1158900"/>
                <a:gd name="connsiteX4" fmla="*/ 2791327 w 2791327"/>
                <a:gd name="connsiteY4" fmla="*/ 0 h 1158900"/>
                <a:gd name="connsiteX5" fmla="*/ 2791327 w 2791327"/>
                <a:gd name="connsiteY5" fmla="*/ 534103 h 1158900"/>
                <a:gd name="connsiteX6" fmla="*/ 2791327 w 2791327"/>
                <a:gd name="connsiteY6" fmla="*/ 534103 h 1158900"/>
                <a:gd name="connsiteX7" fmla="*/ 2791327 w 2791327"/>
                <a:gd name="connsiteY7" fmla="*/ 763004 h 1158900"/>
                <a:gd name="connsiteX8" fmla="*/ 2791327 w 2791327"/>
                <a:gd name="connsiteY8" fmla="*/ 915605 h 1158900"/>
                <a:gd name="connsiteX9" fmla="*/ 1962581 w 2791327"/>
                <a:gd name="connsiteY9" fmla="*/ 905078 h 1158900"/>
                <a:gd name="connsiteX10" fmla="*/ 792876 w 2791327"/>
                <a:gd name="connsiteY10" fmla="*/ 1158900 h 1158900"/>
                <a:gd name="connsiteX11" fmla="*/ 465221 w 2791327"/>
                <a:gd name="connsiteY11" fmla="*/ 915605 h 1158900"/>
                <a:gd name="connsiteX12" fmla="*/ 0 w 2791327"/>
                <a:gd name="connsiteY12" fmla="*/ 915605 h 1158900"/>
                <a:gd name="connsiteX13" fmla="*/ 0 w 2791327"/>
                <a:gd name="connsiteY13" fmla="*/ 763004 h 1158900"/>
                <a:gd name="connsiteX14" fmla="*/ 0 w 2791327"/>
                <a:gd name="connsiteY14" fmla="*/ 534103 h 1158900"/>
                <a:gd name="connsiteX15" fmla="*/ 0 w 2791327"/>
                <a:gd name="connsiteY15" fmla="*/ 534103 h 1158900"/>
                <a:gd name="connsiteX16" fmla="*/ 0 w 2791327"/>
                <a:gd name="connsiteY16" fmla="*/ 0 h 1158900"/>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465221 w 2791327"/>
                <a:gd name="connsiteY11" fmla="*/ 915605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1 w 2791327"/>
                <a:gd name="connsiteY9" fmla="*/ 905078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6737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54268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1962580 w 2791327"/>
                <a:gd name="connsiteY9" fmla="*/ 917547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1678444 w 2791327"/>
                <a:gd name="connsiteY11" fmla="*/ 92158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146947"/>
                <a:gd name="connsiteX1" fmla="*/ 465221 w 2791327"/>
                <a:gd name="connsiteY1" fmla="*/ 0 h 1146947"/>
                <a:gd name="connsiteX2" fmla="*/ 465221 w 2791327"/>
                <a:gd name="connsiteY2" fmla="*/ 0 h 1146947"/>
                <a:gd name="connsiteX3" fmla="*/ 1163053 w 2791327"/>
                <a:gd name="connsiteY3" fmla="*/ 0 h 1146947"/>
                <a:gd name="connsiteX4" fmla="*/ 2791327 w 2791327"/>
                <a:gd name="connsiteY4" fmla="*/ 0 h 1146947"/>
                <a:gd name="connsiteX5" fmla="*/ 2791327 w 2791327"/>
                <a:gd name="connsiteY5" fmla="*/ 534103 h 1146947"/>
                <a:gd name="connsiteX6" fmla="*/ 2791327 w 2791327"/>
                <a:gd name="connsiteY6" fmla="*/ 534103 h 1146947"/>
                <a:gd name="connsiteX7" fmla="*/ 2791327 w 2791327"/>
                <a:gd name="connsiteY7" fmla="*/ 763004 h 1146947"/>
                <a:gd name="connsiteX8" fmla="*/ 2791327 w 2791327"/>
                <a:gd name="connsiteY8" fmla="*/ 915605 h 1146947"/>
                <a:gd name="connsiteX9" fmla="*/ 2371883 w 2791327"/>
                <a:gd name="connsiteY9" fmla="*/ 926256 h 1146947"/>
                <a:gd name="connsiteX10" fmla="*/ 1958288 w 2791327"/>
                <a:gd name="connsiteY10" fmla="*/ 1146947 h 1146947"/>
                <a:gd name="connsiteX11" fmla="*/ 2141994 w 2791327"/>
                <a:gd name="connsiteY11" fmla="*/ 915232 h 1146947"/>
                <a:gd name="connsiteX12" fmla="*/ 0 w 2791327"/>
                <a:gd name="connsiteY12" fmla="*/ 915605 h 1146947"/>
                <a:gd name="connsiteX13" fmla="*/ 0 w 2791327"/>
                <a:gd name="connsiteY13" fmla="*/ 763004 h 1146947"/>
                <a:gd name="connsiteX14" fmla="*/ 0 w 2791327"/>
                <a:gd name="connsiteY14" fmla="*/ 534103 h 1146947"/>
                <a:gd name="connsiteX15" fmla="*/ 0 w 2791327"/>
                <a:gd name="connsiteY15" fmla="*/ 534103 h 1146947"/>
                <a:gd name="connsiteX16" fmla="*/ 0 w 2791327"/>
                <a:gd name="connsiteY16" fmla="*/ 0 h 114694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2141994 w 2791327"/>
                <a:gd name="connsiteY11" fmla="*/ 9152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760198 w 2791327"/>
                <a:gd name="connsiteY11" fmla="*/ 919132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71883 w 2791327"/>
                <a:gd name="connsiteY9" fmla="*/ 926256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439700 w 2791327"/>
                <a:gd name="connsiteY9" fmla="*/ 919052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292997"/>
                <a:gd name="connsiteX1" fmla="*/ 465221 w 2791327"/>
                <a:gd name="connsiteY1" fmla="*/ 0 h 1292997"/>
                <a:gd name="connsiteX2" fmla="*/ 465221 w 2791327"/>
                <a:gd name="connsiteY2" fmla="*/ 0 h 1292997"/>
                <a:gd name="connsiteX3" fmla="*/ 1163053 w 2791327"/>
                <a:gd name="connsiteY3" fmla="*/ 0 h 1292997"/>
                <a:gd name="connsiteX4" fmla="*/ 2791327 w 2791327"/>
                <a:gd name="connsiteY4" fmla="*/ 0 h 1292997"/>
                <a:gd name="connsiteX5" fmla="*/ 2791327 w 2791327"/>
                <a:gd name="connsiteY5" fmla="*/ 534103 h 1292997"/>
                <a:gd name="connsiteX6" fmla="*/ 2791327 w 2791327"/>
                <a:gd name="connsiteY6" fmla="*/ 534103 h 1292997"/>
                <a:gd name="connsiteX7" fmla="*/ 2791327 w 2791327"/>
                <a:gd name="connsiteY7" fmla="*/ 763004 h 1292997"/>
                <a:gd name="connsiteX8" fmla="*/ 2791327 w 2791327"/>
                <a:gd name="connsiteY8" fmla="*/ 915605 h 1292997"/>
                <a:gd name="connsiteX9" fmla="*/ 2331189 w 2791327"/>
                <a:gd name="connsiteY9" fmla="*/ 915450 h 1292997"/>
                <a:gd name="connsiteX10" fmla="*/ 2364688 w 2791327"/>
                <a:gd name="connsiteY10" fmla="*/ 1292997 h 1292997"/>
                <a:gd name="connsiteX11" fmla="*/ 1624558 w 2791327"/>
                <a:gd name="connsiteY11" fmla="*/ 917331 h 1292997"/>
                <a:gd name="connsiteX12" fmla="*/ 0 w 2791327"/>
                <a:gd name="connsiteY12" fmla="*/ 915605 h 1292997"/>
                <a:gd name="connsiteX13" fmla="*/ 0 w 2791327"/>
                <a:gd name="connsiteY13" fmla="*/ 763004 h 1292997"/>
                <a:gd name="connsiteX14" fmla="*/ 0 w 2791327"/>
                <a:gd name="connsiteY14" fmla="*/ 534103 h 1292997"/>
                <a:gd name="connsiteX15" fmla="*/ 0 w 2791327"/>
                <a:gd name="connsiteY15" fmla="*/ 534103 h 1292997"/>
                <a:gd name="connsiteX16" fmla="*/ 0 w 2791327"/>
                <a:gd name="connsiteY16" fmla="*/ 0 h 1292997"/>
                <a:gd name="connsiteX0" fmla="*/ 0 w 2791327"/>
                <a:gd name="connsiteY0" fmla="*/ 0 h 1094890"/>
                <a:gd name="connsiteX1" fmla="*/ 465221 w 2791327"/>
                <a:gd name="connsiteY1" fmla="*/ 0 h 1094890"/>
                <a:gd name="connsiteX2" fmla="*/ 465221 w 2791327"/>
                <a:gd name="connsiteY2" fmla="*/ 0 h 1094890"/>
                <a:gd name="connsiteX3" fmla="*/ 1163053 w 2791327"/>
                <a:gd name="connsiteY3" fmla="*/ 0 h 1094890"/>
                <a:gd name="connsiteX4" fmla="*/ 2791327 w 2791327"/>
                <a:gd name="connsiteY4" fmla="*/ 0 h 1094890"/>
                <a:gd name="connsiteX5" fmla="*/ 2791327 w 2791327"/>
                <a:gd name="connsiteY5" fmla="*/ 534103 h 1094890"/>
                <a:gd name="connsiteX6" fmla="*/ 2791327 w 2791327"/>
                <a:gd name="connsiteY6" fmla="*/ 534103 h 1094890"/>
                <a:gd name="connsiteX7" fmla="*/ 2791327 w 2791327"/>
                <a:gd name="connsiteY7" fmla="*/ 763004 h 1094890"/>
                <a:gd name="connsiteX8" fmla="*/ 2791327 w 2791327"/>
                <a:gd name="connsiteY8" fmla="*/ 915605 h 1094890"/>
                <a:gd name="connsiteX9" fmla="*/ 2331189 w 2791327"/>
                <a:gd name="connsiteY9" fmla="*/ 915450 h 1094890"/>
                <a:gd name="connsiteX10" fmla="*/ 2310434 w 2791327"/>
                <a:gd name="connsiteY10" fmla="*/ 1094890 h 1094890"/>
                <a:gd name="connsiteX11" fmla="*/ 1624558 w 2791327"/>
                <a:gd name="connsiteY11" fmla="*/ 917331 h 1094890"/>
                <a:gd name="connsiteX12" fmla="*/ 0 w 2791327"/>
                <a:gd name="connsiteY12" fmla="*/ 915605 h 1094890"/>
                <a:gd name="connsiteX13" fmla="*/ 0 w 2791327"/>
                <a:gd name="connsiteY13" fmla="*/ 763004 h 1094890"/>
                <a:gd name="connsiteX14" fmla="*/ 0 w 2791327"/>
                <a:gd name="connsiteY14" fmla="*/ 534103 h 1094890"/>
                <a:gd name="connsiteX15" fmla="*/ 0 w 2791327"/>
                <a:gd name="connsiteY15" fmla="*/ 534103 h 1094890"/>
                <a:gd name="connsiteX16" fmla="*/ 0 w 2791327"/>
                <a:gd name="connsiteY16" fmla="*/ 0 h 109489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624558 w 2791327"/>
                <a:gd name="connsiteY11" fmla="*/ 917331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331189 w 2791327"/>
                <a:gd name="connsiteY9" fmla="*/ 915450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57070"/>
                <a:gd name="connsiteX1" fmla="*/ 465221 w 2791327"/>
                <a:gd name="connsiteY1" fmla="*/ 0 h 1057070"/>
                <a:gd name="connsiteX2" fmla="*/ 465221 w 2791327"/>
                <a:gd name="connsiteY2" fmla="*/ 0 h 1057070"/>
                <a:gd name="connsiteX3" fmla="*/ 1163053 w 2791327"/>
                <a:gd name="connsiteY3" fmla="*/ 0 h 1057070"/>
                <a:gd name="connsiteX4" fmla="*/ 2791327 w 2791327"/>
                <a:gd name="connsiteY4" fmla="*/ 0 h 1057070"/>
                <a:gd name="connsiteX5" fmla="*/ 2791327 w 2791327"/>
                <a:gd name="connsiteY5" fmla="*/ 534103 h 1057070"/>
                <a:gd name="connsiteX6" fmla="*/ 2791327 w 2791327"/>
                <a:gd name="connsiteY6" fmla="*/ 534103 h 1057070"/>
                <a:gd name="connsiteX7" fmla="*/ 2791327 w 2791327"/>
                <a:gd name="connsiteY7" fmla="*/ 763004 h 1057070"/>
                <a:gd name="connsiteX8" fmla="*/ 2791327 w 2791327"/>
                <a:gd name="connsiteY8" fmla="*/ 915605 h 1057070"/>
                <a:gd name="connsiteX9" fmla="*/ 2127717 w 2791327"/>
                <a:gd name="connsiteY9" fmla="*/ 915451 h 1057070"/>
                <a:gd name="connsiteX10" fmla="*/ 2323997 w 2791327"/>
                <a:gd name="connsiteY10" fmla="*/ 1057070 h 1057070"/>
                <a:gd name="connsiteX11" fmla="*/ 1326139 w 2791327"/>
                <a:gd name="connsiteY11" fmla="*/ 917332 h 1057070"/>
                <a:gd name="connsiteX12" fmla="*/ 0 w 2791327"/>
                <a:gd name="connsiteY12" fmla="*/ 915605 h 1057070"/>
                <a:gd name="connsiteX13" fmla="*/ 0 w 2791327"/>
                <a:gd name="connsiteY13" fmla="*/ 763004 h 1057070"/>
                <a:gd name="connsiteX14" fmla="*/ 0 w 2791327"/>
                <a:gd name="connsiteY14" fmla="*/ 534103 h 1057070"/>
                <a:gd name="connsiteX15" fmla="*/ 0 w 2791327"/>
                <a:gd name="connsiteY15" fmla="*/ 534103 h 1057070"/>
                <a:gd name="connsiteX16" fmla="*/ 0 w 2791327"/>
                <a:gd name="connsiteY16" fmla="*/ 0 h 1057070"/>
                <a:gd name="connsiteX0" fmla="*/ 0 w 2791327"/>
                <a:gd name="connsiteY0" fmla="*/ 0 h 1031858"/>
                <a:gd name="connsiteX1" fmla="*/ 465221 w 2791327"/>
                <a:gd name="connsiteY1" fmla="*/ 0 h 1031858"/>
                <a:gd name="connsiteX2" fmla="*/ 465221 w 2791327"/>
                <a:gd name="connsiteY2" fmla="*/ 0 h 1031858"/>
                <a:gd name="connsiteX3" fmla="*/ 1163053 w 2791327"/>
                <a:gd name="connsiteY3" fmla="*/ 0 h 1031858"/>
                <a:gd name="connsiteX4" fmla="*/ 2791327 w 2791327"/>
                <a:gd name="connsiteY4" fmla="*/ 0 h 1031858"/>
                <a:gd name="connsiteX5" fmla="*/ 2791327 w 2791327"/>
                <a:gd name="connsiteY5" fmla="*/ 534103 h 1031858"/>
                <a:gd name="connsiteX6" fmla="*/ 2791327 w 2791327"/>
                <a:gd name="connsiteY6" fmla="*/ 534103 h 1031858"/>
                <a:gd name="connsiteX7" fmla="*/ 2791327 w 2791327"/>
                <a:gd name="connsiteY7" fmla="*/ 763004 h 1031858"/>
                <a:gd name="connsiteX8" fmla="*/ 2791327 w 2791327"/>
                <a:gd name="connsiteY8" fmla="*/ 915605 h 1031858"/>
                <a:gd name="connsiteX9" fmla="*/ 2127717 w 2791327"/>
                <a:gd name="connsiteY9" fmla="*/ 915451 h 1031858"/>
                <a:gd name="connsiteX10" fmla="*/ 2147655 w 2791327"/>
                <a:gd name="connsiteY10" fmla="*/ 1031858 h 1031858"/>
                <a:gd name="connsiteX11" fmla="*/ 1326139 w 2791327"/>
                <a:gd name="connsiteY11" fmla="*/ 917332 h 1031858"/>
                <a:gd name="connsiteX12" fmla="*/ 0 w 2791327"/>
                <a:gd name="connsiteY12" fmla="*/ 915605 h 1031858"/>
                <a:gd name="connsiteX13" fmla="*/ 0 w 2791327"/>
                <a:gd name="connsiteY13" fmla="*/ 763004 h 1031858"/>
                <a:gd name="connsiteX14" fmla="*/ 0 w 2791327"/>
                <a:gd name="connsiteY14" fmla="*/ 534103 h 1031858"/>
                <a:gd name="connsiteX15" fmla="*/ 0 w 2791327"/>
                <a:gd name="connsiteY15" fmla="*/ 534103 h 1031858"/>
                <a:gd name="connsiteX16" fmla="*/ 0 w 2791327"/>
                <a:gd name="connsiteY16" fmla="*/ 0 h 1031858"/>
                <a:gd name="connsiteX0" fmla="*/ 0 w 2791327"/>
                <a:gd name="connsiteY0" fmla="*/ 0 h 1024654"/>
                <a:gd name="connsiteX1" fmla="*/ 465221 w 2791327"/>
                <a:gd name="connsiteY1" fmla="*/ 0 h 1024654"/>
                <a:gd name="connsiteX2" fmla="*/ 465221 w 2791327"/>
                <a:gd name="connsiteY2" fmla="*/ 0 h 1024654"/>
                <a:gd name="connsiteX3" fmla="*/ 1163053 w 2791327"/>
                <a:gd name="connsiteY3" fmla="*/ 0 h 1024654"/>
                <a:gd name="connsiteX4" fmla="*/ 2791327 w 2791327"/>
                <a:gd name="connsiteY4" fmla="*/ 0 h 1024654"/>
                <a:gd name="connsiteX5" fmla="*/ 2791327 w 2791327"/>
                <a:gd name="connsiteY5" fmla="*/ 534103 h 1024654"/>
                <a:gd name="connsiteX6" fmla="*/ 2791327 w 2791327"/>
                <a:gd name="connsiteY6" fmla="*/ 534103 h 1024654"/>
                <a:gd name="connsiteX7" fmla="*/ 2791327 w 2791327"/>
                <a:gd name="connsiteY7" fmla="*/ 763004 h 1024654"/>
                <a:gd name="connsiteX8" fmla="*/ 2791327 w 2791327"/>
                <a:gd name="connsiteY8" fmla="*/ 915605 h 1024654"/>
                <a:gd name="connsiteX9" fmla="*/ 2127717 w 2791327"/>
                <a:gd name="connsiteY9" fmla="*/ 915451 h 1024654"/>
                <a:gd name="connsiteX10" fmla="*/ 2106961 w 2791327"/>
                <a:gd name="connsiteY10" fmla="*/ 1024654 h 1024654"/>
                <a:gd name="connsiteX11" fmla="*/ 1326139 w 2791327"/>
                <a:gd name="connsiteY11" fmla="*/ 917332 h 1024654"/>
                <a:gd name="connsiteX12" fmla="*/ 0 w 2791327"/>
                <a:gd name="connsiteY12" fmla="*/ 915605 h 1024654"/>
                <a:gd name="connsiteX13" fmla="*/ 0 w 2791327"/>
                <a:gd name="connsiteY13" fmla="*/ 763004 h 1024654"/>
                <a:gd name="connsiteX14" fmla="*/ 0 w 2791327"/>
                <a:gd name="connsiteY14" fmla="*/ 534103 h 1024654"/>
                <a:gd name="connsiteX15" fmla="*/ 0 w 2791327"/>
                <a:gd name="connsiteY15" fmla="*/ 534103 h 1024654"/>
                <a:gd name="connsiteX16" fmla="*/ 0 w 2791327"/>
                <a:gd name="connsiteY16" fmla="*/ 0 h 1024654"/>
                <a:gd name="connsiteX0" fmla="*/ 0 w 2791327"/>
                <a:gd name="connsiteY0" fmla="*/ 0 h 1024655"/>
                <a:gd name="connsiteX1" fmla="*/ 465221 w 2791327"/>
                <a:gd name="connsiteY1" fmla="*/ 0 h 1024655"/>
                <a:gd name="connsiteX2" fmla="*/ 465221 w 2791327"/>
                <a:gd name="connsiteY2" fmla="*/ 0 h 1024655"/>
                <a:gd name="connsiteX3" fmla="*/ 1163053 w 2791327"/>
                <a:gd name="connsiteY3" fmla="*/ 0 h 1024655"/>
                <a:gd name="connsiteX4" fmla="*/ 2791327 w 2791327"/>
                <a:gd name="connsiteY4" fmla="*/ 0 h 1024655"/>
                <a:gd name="connsiteX5" fmla="*/ 2791327 w 2791327"/>
                <a:gd name="connsiteY5" fmla="*/ 534103 h 1024655"/>
                <a:gd name="connsiteX6" fmla="*/ 2791327 w 2791327"/>
                <a:gd name="connsiteY6" fmla="*/ 534103 h 1024655"/>
                <a:gd name="connsiteX7" fmla="*/ 2791327 w 2791327"/>
                <a:gd name="connsiteY7" fmla="*/ 763004 h 1024655"/>
                <a:gd name="connsiteX8" fmla="*/ 2791327 w 2791327"/>
                <a:gd name="connsiteY8" fmla="*/ 915605 h 1024655"/>
                <a:gd name="connsiteX9" fmla="*/ 2127717 w 2791327"/>
                <a:gd name="connsiteY9" fmla="*/ 915451 h 1024655"/>
                <a:gd name="connsiteX10" fmla="*/ 2120515 w 2791327"/>
                <a:gd name="connsiteY10" fmla="*/ 1024655 h 1024655"/>
                <a:gd name="connsiteX11" fmla="*/ 1326139 w 2791327"/>
                <a:gd name="connsiteY11" fmla="*/ 917332 h 1024655"/>
                <a:gd name="connsiteX12" fmla="*/ 0 w 2791327"/>
                <a:gd name="connsiteY12" fmla="*/ 915605 h 1024655"/>
                <a:gd name="connsiteX13" fmla="*/ 0 w 2791327"/>
                <a:gd name="connsiteY13" fmla="*/ 763004 h 1024655"/>
                <a:gd name="connsiteX14" fmla="*/ 0 w 2791327"/>
                <a:gd name="connsiteY14" fmla="*/ 534103 h 1024655"/>
                <a:gd name="connsiteX15" fmla="*/ 0 w 2791327"/>
                <a:gd name="connsiteY15" fmla="*/ 534103 h 1024655"/>
                <a:gd name="connsiteX16" fmla="*/ 0 w 2791327"/>
                <a:gd name="connsiteY16" fmla="*/ 0 h 10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27" h="1024655">
                  <a:moveTo>
                    <a:pt x="0" y="0"/>
                  </a:moveTo>
                  <a:lnTo>
                    <a:pt x="465221" y="0"/>
                  </a:lnTo>
                  <a:lnTo>
                    <a:pt x="465221" y="0"/>
                  </a:lnTo>
                  <a:lnTo>
                    <a:pt x="1163053" y="0"/>
                  </a:lnTo>
                  <a:lnTo>
                    <a:pt x="2791327" y="0"/>
                  </a:lnTo>
                  <a:lnTo>
                    <a:pt x="2791327" y="534103"/>
                  </a:lnTo>
                  <a:lnTo>
                    <a:pt x="2791327" y="534103"/>
                  </a:lnTo>
                  <a:lnTo>
                    <a:pt x="2791327" y="763004"/>
                  </a:lnTo>
                  <a:lnTo>
                    <a:pt x="2791327" y="915605"/>
                  </a:lnTo>
                  <a:lnTo>
                    <a:pt x="2127717" y="915451"/>
                  </a:lnTo>
                  <a:cubicBezTo>
                    <a:pt x="2127802" y="995033"/>
                    <a:pt x="2120430" y="945073"/>
                    <a:pt x="2120515" y="1024655"/>
                  </a:cubicBezTo>
                  <a:lnTo>
                    <a:pt x="1326139" y="917332"/>
                  </a:lnTo>
                  <a:lnTo>
                    <a:pt x="0" y="915605"/>
                  </a:lnTo>
                  <a:lnTo>
                    <a:pt x="0" y="763004"/>
                  </a:lnTo>
                  <a:lnTo>
                    <a:pt x="0" y="534103"/>
                  </a:lnTo>
                  <a:lnTo>
                    <a:pt x="0" y="534103"/>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p:cNvSpPr/>
            <p:nvPr/>
          </p:nvSpPr>
          <p:spPr>
            <a:xfrm>
              <a:off x="1282328" y="4704184"/>
              <a:ext cx="1572866" cy="584775"/>
            </a:xfrm>
            <a:prstGeom prst="rect">
              <a:avLst/>
            </a:prstGeom>
          </p:spPr>
          <p:txBody>
            <a:bodyPr wrap="none">
              <a:spAutoFit/>
            </a:bodyPr>
            <a:lstStyle/>
            <a:p>
              <a:pPr algn="ctr">
                <a:tabLst>
                  <a:tab pos="1828800" algn="ctr"/>
                  <a:tab pos="6353175" algn="ctr"/>
                  <a:tab pos="11718925" algn="ctr"/>
                </a:tabLst>
              </a:pPr>
              <a:r>
                <a:rPr lang="en-GB" b="1" dirty="0">
                  <a:solidFill>
                    <a:schemeClr val="bg1"/>
                  </a:solidFill>
                  <a:latin typeface="Arial" pitchFamily="34" charset="0"/>
                  <a:cs typeface="Arial" pitchFamily="34" charset="0"/>
                </a:rPr>
                <a:t>Mexico</a:t>
              </a:r>
            </a:p>
          </p:txBody>
        </p:sp>
      </p:grpSp>
      <p:grpSp>
        <p:nvGrpSpPr>
          <p:cNvPr id="8" name="Group 7"/>
          <p:cNvGrpSpPr/>
          <p:nvPr/>
        </p:nvGrpSpPr>
        <p:grpSpPr>
          <a:xfrm>
            <a:off x="4981646" y="4872735"/>
            <a:ext cx="2454442" cy="794085"/>
            <a:chOff x="4445088" y="4771093"/>
            <a:chExt cx="2454442" cy="794085"/>
          </a:xfrm>
        </p:grpSpPr>
        <p:sp>
          <p:nvSpPr>
            <p:cNvPr id="9" name="Rectangular Callout 8"/>
            <p:cNvSpPr/>
            <p:nvPr/>
          </p:nvSpPr>
          <p:spPr>
            <a:xfrm>
              <a:off x="4445088" y="4771093"/>
              <a:ext cx="2454442" cy="794085"/>
            </a:xfrm>
            <a:prstGeom prst="wedgeRectCallout">
              <a:avLst>
                <a:gd name="adj1" fmla="val 44503"/>
                <a:gd name="adj2" fmla="val -99903"/>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908320" y="4864388"/>
              <a:ext cx="1527982"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France</a:t>
              </a:r>
              <a:endParaRPr lang="en-GB" b="1" dirty="0">
                <a:solidFill>
                  <a:schemeClr val="bg1"/>
                </a:solidFill>
                <a:latin typeface="Arial" pitchFamily="34" charset="0"/>
                <a:cs typeface="Arial" pitchFamily="34" charset="0"/>
              </a:endParaRPr>
            </a:p>
          </p:txBody>
        </p:sp>
      </p:grpSp>
      <p:grpSp>
        <p:nvGrpSpPr>
          <p:cNvPr id="12" name="Group 11"/>
          <p:cNvGrpSpPr/>
          <p:nvPr/>
        </p:nvGrpSpPr>
        <p:grpSpPr>
          <a:xfrm>
            <a:off x="8423239" y="3571855"/>
            <a:ext cx="2485580" cy="721894"/>
            <a:chOff x="8502037" y="3445723"/>
            <a:chExt cx="2485580" cy="721894"/>
          </a:xfrm>
        </p:grpSpPr>
        <p:sp>
          <p:nvSpPr>
            <p:cNvPr id="13" name="Rectangular Callout 7"/>
            <p:cNvSpPr/>
            <p:nvPr/>
          </p:nvSpPr>
          <p:spPr>
            <a:xfrm rot="10800000">
              <a:off x="8502037" y="3445723"/>
              <a:ext cx="2485580" cy="721894"/>
            </a:xfrm>
            <a:custGeom>
              <a:avLst/>
              <a:gdLst>
                <a:gd name="connsiteX0" fmla="*/ 0 w 2617806"/>
                <a:gd name="connsiteY0" fmla="*/ 0 h 721894"/>
                <a:gd name="connsiteX1" fmla="*/ 1527054 w 2617806"/>
                <a:gd name="connsiteY1" fmla="*/ 0 h 721894"/>
                <a:gd name="connsiteX2" fmla="*/ 1527054 w 2617806"/>
                <a:gd name="connsiteY2" fmla="*/ 0 h 721894"/>
                <a:gd name="connsiteX3" fmla="*/ 2181505 w 2617806"/>
                <a:gd name="connsiteY3" fmla="*/ 0 h 721894"/>
                <a:gd name="connsiteX4" fmla="*/ 2617806 w 2617806"/>
                <a:gd name="connsiteY4" fmla="*/ 0 h 721894"/>
                <a:gd name="connsiteX5" fmla="*/ 2617806 w 2617806"/>
                <a:gd name="connsiteY5" fmla="*/ 120316 h 721894"/>
                <a:gd name="connsiteX6" fmla="*/ 3014351 w 2617806"/>
                <a:gd name="connsiteY6" fmla="*/ 192479 h 721894"/>
                <a:gd name="connsiteX7" fmla="*/ 2617806 w 2617806"/>
                <a:gd name="connsiteY7" fmla="*/ 300789 h 721894"/>
                <a:gd name="connsiteX8" fmla="*/ 2617806 w 2617806"/>
                <a:gd name="connsiteY8" fmla="*/ 721894 h 721894"/>
                <a:gd name="connsiteX9" fmla="*/ 2181505 w 2617806"/>
                <a:gd name="connsiteY9" fmla="*/ 721894 h 721894"/>
                <a:gd name="connsiteX10" fmla="*/ 1527054 w 2617806"/>
                <a:gd name="connsiteY10" fmla="*/ 721894 h 721894"/>
                <a:gd name="connsiteX11" fmla="*/ 1527054 w 2617806"/>
                <a:gd name="connsiteY11" fmla="*/ 721894 h 721894"/>
                <a:gd name="connsiteX12" fmla="*/ 0 w 2617806"/>
                <a:gd name="connsiteY12" fmla="*/ 721894 h 721894"/>
                <a:gd name="connsiteX13" fmla="*/ 0 w 2617806"/>
                <a:gd name="connsiteY13" fmla="*/ 300789 h 721894"/>
                <a:gd name="connsiteX14" fmla="*/ 0 w 2617806"/>
                <a:gd name="connsiteY14" fmla="*/ 120316 h 721894"/>
                <a:gd name="connsiteX15" fmla="*/ 0 w 2617806"/>
                <a:gd name="connsiteY15" fmla="*/ 120316 h 721894"/>
                <a:gd name="connsiteX16" fmla="*/ 0 w 2617806"/>
                <a:gd name="connsiteY16" fmla="*/ 0 h 721894"/>
                <a:gd name="connsiteX0" fmla="*/ 0 w 3014351"/>
                <a:gd name="connsiteY0" fmla="*/ 0 h 721894"/>
                <a:gd name="connsiteX1" fmla="*/ 1527054 w 3014351"/>
                <a:gd name="connsiteY1" fmla="*/ 0 h 721894"/>
                <a:gd name="connsiteX2" fmla="*/ 1527054 w 3014351"/>
                <a:gd name="connsiteY2" fmla="*/ 0 h 721894"/>
                <a:gd name="connsiteX3" fmla="*/ 2181505 w 3014351"/>
                <a:gd name="connsiteY3" fmla="*/ 0 h 721894"/>
                <a:gd name="connsiteX4" fmla="*/ 2617806 w 3014351"/>
                <a:gd name="connsiteY4" fmla="*/ 0 h 721894"/>
                <a:gd name="connsiteX5" fmla="*/ 2617806 w 3014351"/>
                <a:gd name="connsiteY5" fmla="*/ 120316 h 721894"/>
                <a:gd name="connsiteX6" fmla="*/ 3014351 w 3014351"/>
                <a:gd name="connsiteY6" fmla="*/ 192479 h 721894"/>
                <a:gd name="connsiteX7" fmla="*/ 2617806 w 3014351"/>
                <a:gd name="connsiteY7" fmla="*/ 376989 h 721894"/>
                <a:gd name="connsiteX8" fmla="*/ 2617806 w 3014351"/>
                <a:gd name="connsiteY8" fmla="*/ 721894 h 721894"/>
                <a:gd name="connsiteX9" fmla="*/ 2181505 w 3014351"/>
                <a:gd name="connsiteY9" fmla="*/ 721894 h 721894"/>
                <a:gd name="connsiteX10" fmla="*/ 1527054 w 3014351"/>
                <a:gd name="connsiteY10" fmla="*/ 721894 h 721894"/>
                <a:gd name="connsiteX11" fmla="*/ 1527054 w 3014351"/>
                <a:gd name="connsiteY11" fmla="*/ 721894 h 721894"/>
                <a:gd name="connsiteX12" fmla="*/ 0 w 3014351"/>
                <a:gd name="connsiteY12" fmla="*/ 721894 h 721894"/>
                <a:gd name="connsiteX13" fmla="*/ 0 w 3014351"/>
                <a:gd name="connsiteY13" fmla="*/ 300789 h 721894"/>
                <a:gd name="connsiteX14" fmla="*/ 0 w 3014351"/>
                <a:gd name="connsiteY14" fmla="*/ 120316 h 721894"/>
                <a:gd name="connsiteX15" fmla="*/ 0 w 3014351"/>
                <a:gd name="connsiteY15" fmla="*/ 120316 h 721894"/>
                <a:gd name="connsiteX16" fmla="*/ 0 w 3014351"/>
                <a:gd name="connsiteY16" fmla="*/ 0 h 721894"/>
                <a:gd name="connsiteX0" fmla="*/ 0 w 3033401"/>
                <a:gd name="connsiteY0" fmla="*/ 0 h 721894"/>
                <a:gd name="connsiteX1" fmla="*/ 1527054 w 3033401"/>
                <a:gd name="connsiteY1" fmla="*/ 0 h 721894"/>
                <a:gd name="connsiteX2" fmla="*/ 1527054 w 3033401"/>
                <a:gd name="connsiteY2" fmla="*/ 0 h 721894"/>
                <a:gd name="connsiteX3" fmla="*/ 2181505 w 3033401"/>
                <a:gd name="connsiteY3" fmla="*/ 0 h 721894"/>
                <a:gd name="connsiteX4" fmla="*/ 2617806 w 3033401"/>
                <a:gd name="connsiteY4" fmla="*/ 0 h 721894"/>
                <a:gd name="connsiteX5" fmla="*/ 2617806 w 3033401"/>
                <a:gd name="connsiteY5" fmla="*/ 120316 h 721894"/>
                <a:gd name="connsiteX6" fmla="*/ 3033401 w 3033401"/>
                <a:gd name="connsiteY6" fmla="*/ 154379 h 721894"/>
                <a:gd name="connsiteX7" fmla="*/ 2617806 w 3033401"/>
                <a:gd name="connsiteY7" fmla="*/ 376989 h 721894"/>
                <a:gd name="connsiteX8" fmla="*/ 2617806 w 3033401"/>
                <a:gd name="connsiteY8" fmla="*/ 721894 h 721894"/>
                <a:gd name="connsiteX9" fmla="*/ 2181505 w 3033401"/>
                <a:gd name="connsiteY9" fmla="*/ 721894 h 721894"/>
                <a:gd name="connsiteX10" fmla="*/ 1527054 w 3033401"/>
                <a:gd name="connsiteY10" fmla="*/ 721894 h 721894"/>
                <a:gd name="connsiteX11" fmla="*/ 1527054 w 3033401"/>
                <a:gd name="connsiteY11" fmla="*/ 721894 h 721894"/>
                <a:gd name="connsiteX12" fmla="*/ 0 w 3033401"/>
                <a:gd name="connsiteY12" fmla="*/ 721894 h 721894"/>
                <a:gd name="connsiteX13" fmla="*/ 0 w 3033401"/>
                <a:gd name="connsiteY13" fmla="*/ 300789 h 721894"/>
                <a:gd name="connsiteX14" fmla="*/ 0 w 3033401"/>
                <a:gd name="connsiteY14" fmla="*/ 120316 h 721894"/>
                <a:gd name="connsiteX15" fmla="*/ 0 w 3033401"/>
                <a:gd name="connsiteY15" fmla="*/ 120316 h 721894"/>
                <a:gd name="connsiteX16" fmla="*/ 0 w 3033401"/>
                <a:gd name="connsiteY16" fmla="*/ 0 h 72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3401" h="721894">
                  <a:moveTo>
                    <a:pt x="0" y="0"/>
                  </a:moveTo>
                  <a:lnTo>
                    <a:pt x="1527054" y="0"/>
                  </a:lnTo>
                  <a:lnTo>
                    <a:pt x="1527054" y="0"/>
                  </a:lnTo>
                  <a:lnTo>
                    <a:pt x="2181505" y="0"/>
                  </a:lnTo>
                  <a:lnTo>
                    <a:pt x="2617806" y="0"/>
                  </a:lnTo>
                  <a:lnTo>
                    <a:pt x="2617806" y="120316"/>
                  </a:lnTo>
                  <a:lnTo>
                    <a:pt x="3033401" y="154379"/>
                  </a:lnTo>
                  <a:lnTo>
                    <a:pt x="2617806" y="376989"/>
                  </a:lnTo>
                  <a:lnTo>
                    <a:pt x="2617806" y="721894"/>
                  </a:lnTo>
                  <a:lnTo>
                    <a:pt x="2181505" y="721894"/>
                  </a:lnTo>
                  <a:lnTo>
                    <a:pt x="1527054" y="721894"/>
                  </a:lnTo>
                  <a:lnTo>
                    <a:pt x="1527054" y="721894"/>
                  </a:lnTo>
                  <a:lnTo>
                    <a:pt x="0" y="721894"/>
                  </a:lnTo>
                  <a:lnTo>
                    <a:pt x="0" y="300789"/>
                  </a:lnTo>
                  <a:lnTo>
                    <a:pt x="0" y="120316"/>
                  </a:lnTo>
                  <a:lnTo>
                    <a:pt x="0" y="120316"/>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978713" y="3514281"/>
              <a:ext cx="1846979"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Hungary</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40614102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89529"/>
            <a:ext cx="12192000" cy="6858000"/>
          </a:xfrm>
          <a:prstGeom prst="rect">
            <a:avLst/>
          </a:prstGeom>
          <a:noFill/>
        </p:spPr>
      </p:pic>
      <p:sp>
        <p:nvSpPr>
          <p:cNvPr id="2" name="Title 1"/>
          <p:cNvSpPr>
            <a:spLocks noGrp="1"/>
          </p:cNvSpPr>
          <p:nvPr>
            <p:ph type="title"/>
          </p:nvPr>
        </p:nvSpPr>
        <p:spPr/>
        <p:txBody>
          <a:bodyPr/>
          <a:lstStyle/>
          <a:p>
            <a:r>
              <a:rPr lang="en-US" dirty="0"/>
              <a:t>Hidden </a:t>
            </a:r>
            <a:r>
              <a:rPr lang="en-US"/>
              <a:t>cost </a:t>
            </a:r>
            <a:r>
              <a:rPr lang="en-US" smtClean="0"/>
              <a:t>9  </a:t>
            </a:r>
            <a:r>
              <a:rPr lang="en-US" dirty="0"/>
              <a:t>– Which country?</a:t>
            </a:r>
          </a:p>
        </p:txBody>
      </p:sp>
      <p:sp>
        <p:nvSpPr>
          <p:cNvPr id="3" name="Text Placeholder 2"/>
          <p:cNvSpPr>
            <a:spLocks noGrp="1"/>
          </p:cNvSpPr>
          <p:nvPr>
            <p:ph type="body" sz="quarter" idx="10"/>
          </p:nvPr>
        </p:nvSpPr>
        <p:spPr>
          <a:xfrm>
            <a:off x="812881" y="1554480"/>
            <a:ext cx="14808119" cy="2105958"/>
          </a:xfrm>
        </p:spPr>
        <p:txBody>
          <a:bodyPr>
            <a:noAutofit/>
          </a:bodyPr>
          <a:lstStyle/>
          <a:p>
            <a:pPr marL="0" indent="0">
              <a:buNone/>
            </a:pPr>
            <a:r>
              <a:rPr lang="en-US" sz="2400" dirty="0"/>
              <a:t>Modern Awards system of collective agreements linked to vocation rather than the employer’s business sector therefore your IT technicians, office administrators, teaching staff and sales personnel will all operate under separate agreements. The prescribed grading hierarchies requiring minimum salary and benefits kills any chance of harmonization with other </a:t>
            </a:r>
            <a:r>
              <a:rPr lang="en-US" sz="2400" dirty="0" smtClean="0"/>
              <a:t>countries</a:t>
            </a:r>
            <a:endParaRPr lang="en-GB" sz="2400" b="1" dirty="0">
              <a:latin typeface="Arial" pitchFamily="34" charset="0"/>
              <a:cs typeface="Arial" pitchFamily="34" charset="0"/>
            </a:endParaRPr>
          </a:p>
        </p:txBody>
      </p:sp>
      <p:grpSp>
        <p:nvGrpSpPr>
          <p:cNvPr id="12" name="Group 11"/>
          <p:cNvGrpSpPr/>
          <p:nvPr/>
        </p:nvGrpSpPr>
        <p:grpSpPr>
          <a:xfrm>
            <a:off x="11695711" y="5409873"/>
            <a:ext cx="2151458" cy="788861"/>
            <a:chOff x="11695711" y="5409873"/>
            <a:chExt cx="2151458" cy="788861"/>
          </a:xfrm>
        </p:grpSpPr>
        <p:sp>
          <p:nvSpPr>
            <p:cNvPr id="7" name="Rectangular Callout 6"/>
            <p:cNvSpPr/>
            <p:nvPr/>
          </p:nvSpPr>
          <p:spPr>
            <a:xfrm>
              <a:off x="11695711" y="5409873"/>
              <a:ext cx="2151458" cy="788861"/>
            </a:xfrm>
            <a:prstGeom prst="wedgeRectCallout">
              <a:avLst>
                <a:gd name="adj1" fmla="val -43853"/>
                <a:gd name="adj2" fmla="val -9733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2110041" y="5511915"/>
              <a:ext cx="1322798"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China</a:t>
              </a:r>
              <a:endParaRPr lang="en-GB" b="1" dirty="0">
                <a:solidFill>
                  <a:schemeClr val="bg1"/>
                </a:solidFill>
                <a:latin typeface="Arial" pitchFamily="34" charset="0"/>
                <a:cs typeface="Arial" pitchFamily="34" charset="0"/>
              </a:endParaRPr>
            </a:p>
          </p:txBody>
        </p:sp>
      </p:grpSp>
      <p:grpSp>
        <p:nvGrpSpPr>
          <p:cNvPr id="11" name="Group 10"/>
          <p:cNvGrpSpPr/>
          <p:nvPr/>
        </p:nvGrpSpPr>
        <p:grpSpPr>
          <a:xfrm>
            <a:off x="7886701" y="6681701"/>
            <a:ext cx="3100916" cy="804949"/>
            <a:chOff x="7886701" y="6681701"/>
            <a:chExt cx="3100916" cy="804949"/>
          </a:xfrm>
        </p:grpSpPr>
        <p:sp>
          <p:nvSpPr>
            <p:cNvPr id="6" name="Rectangular Callout 5"/>
            <p:cNvSpPr/>
            <p:nvPr/>
          </p:nvSpPr>
          <p:spPr>
            <a:xfrm>
              <a:off x="7886701" y="6681701"/>
              <a:ext cx="3100916" cy="804949"/>
            </a:xfrm>
            <a:custGeom>
              <a:avLst/>
              <a:gdLst>
                <a:gd name="connsiteX0" fmla="*/ 0 w 2485485"/>
                <a:gd name="connsiteY0" fmla="*/ 0 h 804949"/>
                <a:gd name="connsiteX1" fmla="*/ 1449866 w 2485485"/>
                <a:gd name="connsiteY1" fmla="*/ 0 h 804949"/>
                <a:gd name="connsiteX2" fmla="*/ 1449866 w 2485485"/>
                <a:gd name="connsiteY2" fmla="*/ 0 h 804949"/>
                <a:gd name="connsiteX3" fmla="*/ 2071238 w 2485485"/>
                <a:gd name="connsiteY3" fmla="*/ 0 h 804949"/>
                <a:gd name="connsiteX4" fmla="*/ 2485485 w 2485485"/>
                <a:gd name="connsiteY4" fmla="*/ 0 h 804949"/>
                <a:gd name="connsiteX5" fmla="*/ 2485485 w 2485485"/>
                <a:gd name="connsiteY5" fmla="*/ 469554 h 804949"/>
                <a:gd name="connsiteX6" fmla="*/ 3100916 w 2485485"/>
                <a:gd name="connsiteY6" fmla="*/ 547438 h 804949"/>
                <a:gd name="connsiteX7" fmla="*/ 2485485 w 2485485"/>
                <a:gd name="connsiteY7" fmla="*/ 670791 h 804949"/>
                <a:gd name="connsiteX8" fmla="*/ 2485485 w 2485485"/>
                <a:gd name="connsiteY8" fmla="*/ 804949 h 804949"/>
                <a:gd name="connsiteX9" fmla="*/ 2071238 w 2485485"/>
                <a:gd name="connsiteY9" fmla="*/ 804949 h 804949"/>
                <a:gd name="connsiteX10" fmla="*/ 1449866 w 2485485"/>
                <a:gd name="connsiteY10" fmla="*/ 804949 h 804949"/>
                <a:gd name="connsiteX11" fmla="*/ 1449866 w 2485485"/>
                <a:gd name="connsiteY11" fmla="*/ 804949 h 804949"/>
                <a:gd name="connsiteX12" fmla="*/ 0 w 2485485"/>
                <a:gd name="connsiteY12" fmla="*/ 804949 h 804949"/>
                <a:gd name="connsiteX13" fmla="*/ 0 w 2485485"/>
                <a:gd name="connsiteY13" fmla="*/ 670791 h 804949"/>
                <a:gd name="connsiteX14" fmla="*/ 0 w 2485485"/>
                <a:gd name="connsiteY14" fmla="*/ 469554 h 804949"/>
                <a:gd name="connsiteX15" fmla="*/ 0 w 2485485"/>
                <a:gd name="connsiteY15" fmla="*/ 469554 h 804949"/>
                <a:gd name="connsiteX16" fmla="*/ 0 w 2485485"/>
                <a:gd name="connsiteY16" fmla="*/ 0 h 804949"/>
                <a:gd name="connsiteX0" fmla="*/ 0 w 3100916"/>
                <a:gd name="connsiteY0" fmla="*/ 0 h 804949"/>
                <a:gd name="connsiteX1" fmla="*/ 1449866 w 3100916"/>
                <a:gd name="connsiteY1" fmla="*/ 0 h 804949"/>
                <a:gd name="connsiteX2" fmla="*/ 1449866 w 3100916"/>
                <a:gd name="connsiteY2" fmla="*/ 0 h 804949"/>
                <a:gd name="connsiteX3" fmla="*/ 2071238 w 3100916"/>
                <a:gd name="connsiteY3" fmla="*/ 0 h 804949"/>
                <a:gd name="connsiteX4" fmla="*/ 2485485 w 3100916"/>
                <a:gd name="connsiteY4" fmla="*/ 0 h 804949"/>
                <a:gd name="connsiteX5" fmla="*/ 2495010 w 3100916"/>
                <a:gd name="connsiteY5" fmla="*/ 345729 h 804949"/>
                <a:gd name="connsiteX6" fmla="*/ 3100916 w 3100916"/>
                <a:gd name="connsiteY6" fmla="*/ 547438 h 804949"/>
                <a:gd name="connsiteX7" fmla="*/ 2485485 w 3100916"/>
                <a:gd name="connsiteY7" fmla="*/ 670791 h 804949"/>
                <a:gd name="connsiteX8" fmla="*/ 2485485 w 3100916"/>
                <a:gd name="connsiteY8" fmla="*/ 804949 h 804949"/>
                <a:gd name="connsiteX9" fmla="*/ 2071238 w 3100916"/>
                <a:gd name="connsiteY9" fmla="*/ 804949 h 804949"/>
                <a:gd name="connsiteX10" fmla="*/ 1449866 w 3100916"/>
                <a:gd name="connsiteY10" fmla="*/ 804949 h 804949"/>
                <a:gd name="connsiteX11" fmla="*/ 1449866 w 3100916"/>
                <a:gd name="connsiteY11" fmla="*/ 804949 h 804949"/>
                <a:gd name="connsiteX12" fmla="*/ 0 w 3100916"/>
                <a:gd name="connsiteY12" fmla="*/ 804949 h 804949"/>
                <a:gd name="connsiteX13" fmla="*/ 0 w 3100916"/>
                <a:gd name="connsiteY13" fmla="*/ 670791 h 804949"/>
                <a:gd name="connsiteX14" fmla="*/ 0 w 3100916"/>
                <a:gd name="connsiteY14" fmla="*/ 469554 h 804949"/>
                <a:gd name="connsiteX15" fmla="*/ 0 w 3100916"/>
                <a:gd name="connsiteY15" fmla="*/ 469554 h 804949"/>
                <a:gd name="connsiteX16" fmla="*/ 0 w 3100916"/>
                <a:gd name="connsiteY16" fmla="*/ 0 h 80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0916" h="804949">
                  <a:moveTo>
                    <a:pt x="0" y="0"/>
                  </a:moveTo>
                  <a:lnTo>
                    <a:pt x="1449866" y="0"/>
                  </a:lnTo>
                  <a:lnTo>
                    <a:pt x="1449866" y="0"/>
                  </a:lnTo>
                  <a:lnTo>
                    <a:pt x="2071238" y="0"/>
                  </a:lnTo>
                  <a:lnTo>
                    <a:pt x="2485485" y="0"/>
                  </a:lnTo>
                  <a:lnTo>
                    <a:pt x="2495010" y="345729"/>
                  </a:lnTo>
                  <a:lnTo>
                    <a:pt x="3100916" y="547438"/>
                  </a:lnTo>
                  <a:lnTo>
                    <a:pt x="2485485" y="670791"/>
                  </a:lnTo>
                  <a:lnTo>
                    <a:pt x="2485485" y="804949"/>
                  </a:lnTo>
                  <a:lnTo>
                    <a:pt x="2071238" y="804949"/>
                  </a:lnTo>
                  <a:lnTo>
                    <a:pt x="1449866" y="804949"/>
                  </a:lnTo>
                  <a:lnTo>
                    <a:pt x="1449866" y="804949"/>
                  </a:lnTo>
                  <a:lnTo>
                    <a:pt x="0" y="804949"/>
                  </a:lnTo>
                  <a:lnTo>
                    <a:pt x="0" y="670791"/>
                  </a:lnTo>
                  <a:lnTo>
                    <a:pt x="0" y="469554"/>
                  </a:lnTo>
                  <a:lnTo>
                    <a:pt x="0" y="469554"/>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162761" y="6791787"/>
              <a:ext cx="1938351"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Australia</a:t>
              </a:r>
              <a:endParaRPr lang="en-GB" b="1" dirty="0">
                <a:solidFill>
                  <a:schemeClr val="bg1"/>
                </a:solidFill>
                <a:latin typeface="Arial" pitchFamily="34" charset="0"/>
                <a:cs typeface="Arial" pitchFamily="34" charset="0"/>
              </a:endParaRPr>
            </a:p>
          </p:txBody>
        </p:sp>
      </p:grpSp>
      <p:grpSp>
        <p:nvGrpSpPr>
          <p:cNvPr id="13" name="Group 12"/>
          <p:cNvGrpSpPr/>
          <p:nvPr/>
        </p:nvGrpSpPr>
        <p:grpSpPr>
          <a:xfrm>
            <a:off x="2620370" y="5318529"/>
            <a:ext cx="2332629" cy="880205"/>
            <a:chOff x="2620370" y="5318529"/>
            <a:chExt cx="2332629" cy="880205"/>
          </a:xfrm>
        </p:grpSpPr>
        <p:sp>
          <p:nvSpPr>
            <p:cNvPr id="5" name="Rectangular Callout 4"/>
            <p:cNvSpPr/>
            <p:nvPr/>
          </p:nvSpPr>
          <p:spPr>
            <a:xfrm>
              <a:off x="2620370" y="5318529"/>
              <a:ext cx="2332629" cy="880205"/>
            </a:xfrm>
            <a:prstGeom prst="wedgeRectCallout">
              <a:avLst>
                <a:gd name="adj1" fmla="val 32667"/>
                <a:gd name="adj2" fmla="val -13237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954565" y="5466243"/>
              <a:ext cx="1664238"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Canada</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31691379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5" y="1889529"/>
            <a:ext cx="12192000" cy="6858000"/>
          </a:xfrm>
          <a:prstGeom prst="rect">
            <a:avLst/>
          </a:prstGeom>
          <a:noFill/>
        </p:spPr>
      </p:pic>
      <p:sp>
        <p:nvSpPr>
          <p:cNvPr id="2" name="Title 1"/>
          <p:cNvSpPr>
            <a:spLocks noGrp="1"/>
          </p:cNvSpPr>
          <p:nvPr>
            <p:ph type="title"/>
          </p:nvPr>
        </p:nvSpPr>
        <p:spPr/>
        <p:txBody>
          <a:bodyPr/>
          <a:lstStyle/>
          <a:p>
            <a:r>
              <a:rPr lang="en-US" dirty="0"/>
              <a:t>Hidden </a:t>
            </a:r>
            <a:r>
              <a:rPr lang="en-US"/>
              <a:t>cost </a:t>
            </a:r>
            <a:r>
              <a:rPr lang="en-US" smtClean="0"/>
              <a:t>9  </a:t>
            </a:r>
            <a:r>
              <a:rPr lang="en-US" dirty="0"/>
              <a:t>– Which country?</a:t>
            </a:r>
          </a:p>
        </p:txBody>
      </p:sp>
      <p:sp>
        <p:nvSpPr>
          <p:cNvPr id="3" name="Text Placeholder 2"/>
          <p:cNvSpPr>
            <a:spLocks noGrp="1"/>
          </p:cNvSpPr>
          <p:nvPr>
            <p:ph type="body" sz="quarter" idx="10"/>
          </p:nvPr>
        </p:nvSpPr>
        <p:spPr>
          <a:xfrm>
            <a:off x="812881" y="1554480"/>
            <a:ext cx="14808119" cy="2105958"/>
          </a:xfrm>
        </p:spPr>
        <p:txBody>
          <a:bodyPr>
            <a:noAutofit/>
          </a:bodyPr>
          <a:lstStyle/>
          <a:p>
            <a:pPr marL="0" indent="0">
              <a:buNone/>
            </a:pPr>
            <a:r>
              <a:rPr lang="en-US" sz="2400" dirty="0"/>
              <a:t>Modern Awards system of collective agreements linked to vocation rather than the employer’s business sector therefore your IT technicians, office administrators, teaching staff and sales personnel will all operate under separate agreements. The prescribed grading hierarchies requiring minimum salary and benefits kills any chance of harmonization with other </a:t>
            </a:r>
            <a:r>
              <a:rPr lang="en-US" sz="2400" dirty="0" smtClean="0"/>
              <a:t>countries</a:t>
            </a:r>
            <a:endParaRPr lang="en-GB" sz="2400" b="1" dirty="0">
              <a:latin typeface="Arial" pitchFamily="34" charset="0"/>
              <a:cs typeface="Arial" pitchFamily="34" charset="0"/>
            </a:endParaRPr>
          </a:p>
        </p:txBody>
      </p:sp>
      <p:grpSp>
        <p:nvGrpSpPr>
          <p:cNvPr id="12" name="Group 11"/>
          <p:cNvGrpSpPr/>
          <p:nvPr/>
        </p:nvGrpSpPr>
        <p:grpSpPr>
          <a:xfrm>
            <a:off x="11695711" y="5409873"/>
            <a:ext cx="2151458" cy="788861"/>
            <a:chOff x="11695711" y="5409873"/>
            <a:chExt cx="2151458" cy="788861"/>
          </a:xfrm>
        </p:grpSpPr>
        <p:sp>
          <p:nvSpPr>
            <p:cNvPr id="7" name="Rectangular Callout 6"/>
            <p:cNvSpPr/>
            <p:nvPr/>
          </p:nvSpPr>
          <p:spPr>
            <a:xfrm>
              <a:off x="11695711" y="5409873"/>
              <a:ext cx="2151458" cy="788861"/>
            </a:xfrm>
            <a:prstGeom prst="wedgeRectCallout">
              <a:avLst>
                <a:gd name="adj1" fmla="val -43853"/>
                <a:gd name="adj2" fmla="val -9733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2110041" y="5511915"/>
              <a:ext cx="1322798"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China</a:t>
              </a:r>
              <a:endParaRPr lang="en-GB" b="1" dirty="0">
                <a:solidFill>
                  <a:schemeClr val="bg1"/>
                </a:solidFill>
                <a:latin typeface="Arial" pitchFamily="34" charset="0"/>
                <a:cs typeface="Arial" pitchFamily="34" charset="0"/>
              </a:endParaRPr>
            </a:p>
          </p:txBody>
        </p:sp>
      </p:grpSp>
      <p:grpSp>
        <p:nvGrpSpPr>
          <p:cNvPr id="11" name="Group 10"/>
          <p:cNvGrpSpPr/>
          <p:nvPr/>
        </p:nvGrpSpPr>
        <p:grpSpPr>
          <a:xfrm>
            <a:off x="7886701" y="6681701"/>
            <a:ext cx="3100916" cy="804949"/>
            <a:chOff x="7886701" y="6681701"/>
            <a:chExt cx="3100916" cy="804949"/>
          </a:xfrm>
        </p:grpSpPr>
        <p:sp>
          <p:nvSpPr>
            <p:cNvPr id="6" name="Rectangular Callout 5"/>
            <p:cNvSpPr/>
            <p:nvPr/>
          </p:nvSpPr>
          <p:spPr>
            <a:xfrm>
              <a:off x="7886701" y="6681701"/>
              <a:ext cx="3100916" cy="804949"/>
            </a:xfrm>
            <a:custGeom>
              <a:avLst/>
              <a:gdLst>
                <a:gd name="connsiteX0" fmla="*/ 0 w 2485485"/>
                <a:gd name="connsiteY0" fmla="*/ 0 h 804949"/>
                <a:gd name="connsiteX1" fmla="*/ 1449866 w 2485485"/>
                <a:gd name="connsiteY1" fmla="*/ 0 h 804949"/>
                <a:gd name="connsiteX2" fmla="*/ 1449866 w 2485485"/>
                <a:gd name="connsiteY2" fmla="*/ 0 h 804949"/>
                <a:gd name="connsiteX3" fmla="*/ 2071238 w 2485485"/>
                <a:gd name="connsiteY3" fmla="*/ 0 h 804949"/>
                <a:gd name="connsiteX4" fmla="*/ 2485485 w 2485485"/>
                <a:gd name="connsiteY4" fmla="*/ 0 h 804949"/>
                <a:gd name="connsiteX5" fmla="*/ 2485485 w 2485485"/>
                <a:gd name="connsiteY5" fmla="*/ 469554 h 804949"/>
                <a:gd name="connsiteX6" fmla="*/ 3100916 w 2485485"/>
                <a:gd name="connsiteY6" fmla="*/ 547438 h 804949"/>
                <a:gd name="connsiteX7" fmla="*/ 2485485 w 2485485"/>
                <a:gd name="connsiteY7" fmla="*/ 670791 h 804949"/>
                <a:gd name="connsiteX8" fmla="*/ 2485485 w 2485485"/>
                <a:gd name="connsiteY8" fmla="*/ 804949 h 804949"/>
                <a:gd name="connsiteX9" fmla="*/ 2071238 w 2485485"/>
                <a:gd name="connsiteY9" fmla="*/ 804949 h 804949"/>
                <a:gd name="connsiteX10" fmla="*/ 1449866 w 2485485"/>
                <a:gd name="connsiteY10" fmla="*/ 804949 h 804949"/>
                <a:gd name="connsiteX11" fmla="*/ 1449866 w 2485485"/>
                <a:gd name="connsiteY11" fmla="*/ 804949 h 804949"/>
                <a:gd name="connsiteX12" fmla="*/ 0 w 2485485"/>
                <a:gd name="connsiteY12" fmla="*/ 804949 h 804949"/>
                <a:gd name="connsiteX13" fmla="*/ 0 w 2485485"/>
                <a:gd name="connsiteY13" fmla="*/ 670791 h 804949"/>
                <a:gd name="connsiteX14" fmla="*/ 0 w 2485485"/>
                <a:gd name="connsiteY14" fmla="*/ 469554 h 804949"/>
                <a:gd name="connsiteX15" fmla="*/ 0 w 2485485"/>
                <a:gd name="connsiteY15" fmla="*/ 469554 h 804949"/>
                <a:gd name="connsiteX16" fmla="*/ 0 w 2485485"/>
                <a:gd name="connsiteY16" fmla="*/ 0 h 804949"/>
                <a:gd name="connsiteX0" fmla="*/ 0 w 3100916"/>
                <a:gd name="connsiteY0" fmla="*/ 0 h 804949"/>
                <a:gd name="connsiteX1" fmla="*/ 1449866 w 3100916"/>
                <a:gd name="connsiteY1" fmla="*/ 0 h 804949"/>
                <a:gd name="connsiteX2" fmla="*/ 1449866 w 3100916"/>
                <a:gd name="connsiteY2" fmla="*/ 0 h 804949"/>
                <a:gd name="connsiteX3" fmla="*/ 2071238 w 3100916"/>
                <a:gd name="connsiteY3" fmla="*/ 0 h 804949"/>
                <a:gd name="connsiteX4" fmla="*/ 2485485 w 3100916"/>
                <a:gd name="connsiteY4" fmla="*/ 0 h 804949"/>
                <a:gd name="connsiteX5" fmla="*/ 2495010 w 3100916"/>
                <a:gd name="connsiteY5" fmla="*/ 345729 h 804949"/>
                <a:gd name="connsiteX6" fmla="*/ 3100916 w 3100916"/>
                <a:gd name="connsiteY6" fmla="*/ 547438 h 804949"/>
                <a:gd name="connsiteX7" fmla="*/ 2485485 w 3100916"/>
                <a:gd name="connsiteY7" fmla="*/ 670791 h 804949"/>
                <a:gd name="connsiteX8" fmla="*/ 2485485 w 3100916"/>
                <a:gd name="connsiteY8" fmla="*/ 804949 h 804949"/>
                <a:gd name="connsiteX9" fmla="*/ 2071238 w 3100916"/>
                <a:gd name="connsiteY9" fmla="*/ 804949 h 804949"/>
                <a:gd name="connsiteX10" fmla="*/ 1449866 w 3100916"/>
                <a:gd name="connsiteY10" fmla="*/ 804949 h 804949"/>
                <a:gd name="connsiteX11" fmla="*/ 1449866 w 3100916"/>
                <a:gd name="connsiteY11" fmla="*/ 804949 h 804949"/>
                <a:gd name="connsiteX12" fmla="*/ 0 w 3100916"/>
                <a:gd name="connsiteY12" fmla="*/ 804949 h 804949"/>
                <a:gd name="connsiteX13" fmla="*/ 0 w 3100916"/>
                <a:gd name="connsiteY13" fmla="*/ 670791 h 804949"/>
                <a:gd name="connsiteX14" fmla="*/ 0 w 3100916"/>
                <a:gd name="connsiteY14" fmla="*/ 469554 h 804949"/>
                <a:gd name="connsiteX15" fmla="*/ 0 w 3100916"/>
                <a:gd name="connsiteY15" fmla="*/ 469554 h 804949"/>
                <a:gd name="connsiteX16" fmla="*/ 0 w 3100916"/>
                <a:gd name="connsiteY16" fmla="*/ 0 h 80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0916" h="804949">
                  <a:moveTo>
                    <a:pt x="0" y="0"/>
                  </a:moveTo>
                  <a:lnTo>
                    <a:pt x="1449866" y="0"/>
                  </a:lnTo>
                  <a:lnTo>
                    <a:pt x="1449866" y="0"/>
                  </a:lnTo>
                  <a:lnTo>
                    <a:pt x="2071238" y="0"/>
                  </a:lnTo>
                  <a:lnTo>
                    <a:pt x="2485485" y="0"/>
                  </a:lnTo>
                  <a:lnTo>
                    <a:pt x="2495010" y="345729"/>
                  </a:lnTo>
                  <a:lnTo>
                    <a:pt x="3100916" y="547438"/>
                  </a:lnTo>
                  <a:lnTo>
                    <a:pt x="2485485" y="670791"/>
                  </a:lnTo>
                  <a:lnTo>
                    <a:pt x="2485485" y="804949"/>
                  </a:lnTo>
                  <a:lnTo>
                    <a:pt x="2071238" y="804949"/>
                  </a:lnTo>
                  <a:lnTo>
                    <a:pt x="1449866" y="804949"/>
                  </a:lnTo>
                  <a:lnTo>
                    <a:pt x="1449866" y="804949"/>
                  </a:lnTo>
                  <a:lnTo>
                    <a:pt x="0" y="804949"/>
                  </a:lnTo>
                  <a:lnTo>
                    <a:pt x="0" y="670791"/>
                  </a:lnTo>
                  <a:lnTo>
                    <a:pt x="0" y="469554"/>
                  </a:lnTo>
                  <a:lnTo>
                    <a:pt x="0" y="469554"/>
                  </a:lnTo>
                  <a:lnTo>
                    <a:pt x="0"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162761" y="6791787"/>
              <a:ext cx="1938351"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Australia</a:t>
              </a:r>
              <a:endParaRPr lang="en-GB" b="1" dirty="0">
                <a:solidFill>
                  <a:schemeClr val="bg1"/>
                </a:solidFill>
                <a:latin typeface="Arial" pitchFamily="34" charset="0"/>
                <a:cs typeface="Arial" pitchFamily="34" charset="0"/>
              </a:endParaRPr>
            </a:p>
          </p:txBody>
        </p:sp>
      </p:grpSp>
      <p:grpSp>
        <p:nvGrpSpPr>
          <p:cNvPr id="13" name="Group 12"/>
          <p:cNvGrpSpPr/>
          <p:nvPr/>
        </p:nvGrpSpPr>
        <p:grpSpPr>
          <a:xfrm>
            <a:off x="2620370" y="5318529"/>
            <a:ext cx="2332629" cy="880205"/>
            <a:chOff x="2620370" y="5318529"/>
            <a:chExt cx="2332629" cy="880205"/>
          </a:xfrm>
        </p:grpSpPr>
        <p:sp>
          <p:nvSpPr>
            <p:cNvPr id="5" name="Rectangular Callout 4"/>
            <p:cNvSpPr/>
            <p:nvPr/>
          </p:nvSpPr>
          <p:spPr>
            <a:xfrm>
              <a:off x="2620370" y="5318529"/>
              <a:ext cx="2332629" cy="880205"/>
            </a:xfrm>
            <a:prstGeom prst="wedgeRectCallout">
              <a:avLst>
                <a:gd name="adj1" fmla="val 32667"/>
                <a:gd name="adj2" fmla="val -13237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954565" y="5466243"/>
              <a:ext cx="1664238" cy="584775"/>
            </a:xfrm>
            <a:prstGeom prst="rect">
              <a:avLst/>
            </a:prstGeom>
          </p:spPr>
          <p:txBody>
            <a:bodyPr wrap="none">
              <a:spAutoFit/>
            </a:bodyPr>
            <a:lstStyle/>
            <a:p>
              <a:pPr algn="ctr">
                <a:tabLst>
                  <a:tab pos="1828800" algn="ctr"/>
                  <a:tab pos="6353175" algn="ctr"/>
                  <a:tab pos="11718925" algn="ctr"/>
                </a:tabLst>
              </a:pPr>
              <a:r>
                <a:rPr lang="en-GB" b="1" dirty="0" smtClean="0">
                  <a:solidFill>
                    <a:schemeClr val="bg1"/>
                  </a:solidFill>
                  <a:latin typeface="Arial" pitchFamily="34" charset="0"/>
                  <a:cs typeface="Arial" pitchFamily="34" charset="0"/>
                </a:rPr>
                <a:t>Canada</a:t>
              </a:r>
              <a:endParaRPr lang="en-GB"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4058534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338" y="1668463"/>
            <a:ext cx="87757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p:nvPr/>
        </p:nvGrpSpPr>
        <p:grpSpPr>
          <a:xfrm>
            <a:off x="8694595" y="5870794"/>
            <a:ext cx="6310560" cy="782038"/>
            <a:chOff x="858825" y="2212086"/>
            <a:chExt cx="4602913" cy="782038"/>
          </a:xfrm>
          <a:solidFill>
            <a:srgbClr val="F5A103"/>
          </a:solidFill>
        </p:grpSpPr>
        <p:sp>
          <p:nvSpPr>
            <p:cNvPr id="11" name="Rectangle 10"/>
            <p:cNvSpPr/>
            <p:nvPr/>
          </p:nvSpPr>
          <p:spPr>
            <a:xfrm>
              <a:off x="907167" y="2295070"/>
              <a:ext cx="4352761" cy="553359"/>
            </a:xfrm>
            <a:prstGeom prst="rect">
              <a:avLst/>
            </a:prstGeom>
            <a:solidFill>
              <a:srgbClr val="16264A"/>
            </a:solidFill>
            <a:ln>
              <a:noFill/>
            </a:ln>
            <a:effectLst/>
          </p:spPr>
          <p:style>
            <a:lnRef idx="1">
              <a:schemeClr val="accent1"/>
            </a:lnRef>
            <a:fillRef idx="3">
              <a:schemeClr val="accent1"/>
            </a:fillRef>
            <a:effectRef idx="2">
              <a:schemeClr val="accent1"/>
            </a:effectRef>
            <a:fontRef idx="minor">
              <a:schemeClr val="lt1"/>
            </a:fontRef>
          </p:style>
          <p:txBody>
            <a:bodyPr tIns="36000"/>
            <a:lstStyle/>
            <a:p>
              <a:pPr algn="ctr" defTabSz="812810" fontAlgn="auto">
                <a:spcBef>
                  <a:spcPts val="0"/>
                </a:spcBef>
                <a:spcAft>
                  <a:spcPts val="0"/>
                </a:spcAft>
                <a:defRPr/>
              </a:pPr>
              <a:endParaRPr lang="en-US" sz="2000" dirty="0"/>
            </a:p>
          </p:txBody>
        </p:sp>
        <p:sp>
          <p:nvSpPr>
            <p:cNvPr id="4" name="Text Placeholder 2"/>
            <p:cNvSpPr txBox="1">
              <a:spLocks/>
            </p:cNvSpPr>
            <p:nvPr/>
          </p:nvSpPr>
          <p:spPr>
            <a:xfrm>
              <a:off x="858825" y="2212086"/>
              <a:ext cx="4602913" cy="782038"/>
            </a:xfrm>
            <a:prstGeom prst="rect">
              <a:avLst/>
            </a:prstGeom>
            <a:noFill/>
          </p:spPr>
          <p:txBody>
            <a:bodyPr lIns="162562" tIns="81281" rIns="162562" bIns="81281">
              <a:normAutofit fontScale="92500"/>
            </a:bodyPr>
            <a:lstStyle>
              <a:lvl1pPr marL="609608" indent="-609608" algn="l" defTabSz="812810" rtl="0" eaLnBrk="1" latinLnBrk="0" hangingPunct="1">
                <a:lnSpc>
                  <a:spcPct val="120000"/>
                </a:lnSpc>
                <a:spcBef>
                  <a:spcPct val="20000"/>
                </a:spcBef>
                <a:buSzPct val="100000"/>
                <a:buFontTx/>
                <a:buBlip>
                  <a:blip r:embed="rId3"/>
                </a:buBlip>
                <a:defRPr sz="2800" b="0" i="0" kern="1200">
                  <a:solidFill>
                    <a:schemeClr val="tx1"/>
                  </a:solidFill>
                  <a:latin typeface="Source Sans Pro Light"/>
                  <a:ea typeface="+mn-ea"/>
                  <a:cs typeface="Source Sans Pro Light"/>
                </a:defRPr>
              </a:lvl1pPr>
              <a:lvl2pPr marL="1422418" indent="-609608" algn="l" defTabSz="812810" rtl="0" eaLnBrk="1" latinLnBrk="0" hangingPunct="1">
                <a:lnSpc>
                  <a:spcPct val="120000"/>
                </a:lnSpc>
                <a:spcBef>
                  <a:spcPct val="20000"/>
                </a:spcBef>
                <a:buClr>
                  <a:srgbClr val="203464"/>
                </a:buClr>
                <a:buSzPct val="100000"/>
                <a:buFontTx/>
                <a:buBlip>
                  <a:blip r:embed="rId4"/>
                </a:buBlip>
                <a:defRPr sz="2500" kern="1200">
                  <a:solidFill>
                    <a:schemeClr val="bg1">
                      <a:lumMod val="50000"/>
                    </a:schemeClr>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pPr marL="0" indent="0" fontAlgn="auto">
                <a:spcAft>
                  <a:spcPts val="0"/>
                </a:spcAft>
                <a:buFontTx/>
                <a:buNone/>
                <a:defRPr/>
              </a:pPr>
              <a:r>
                <a:rPr lang="en-US" dirty="0" smtClean="0">
                  <a:solidFill>
                    <a:srgbClr val="FFFFFF"/>
                  </a:solidFill>
                  <a:latin typeface="Arial"/>
                  <a:cs typeface="Arial"/>
                </a:rPr>
                <a:t>The world’s fastest growing economy?</a:t>
              </a:r>
              <a:endParaRPr lang="en-US" dirty="0">
                <a:solidFill>
                  <a:srgbClr val="FFFFFF"/>
                </a:solidFill>
                <a:latin typeface="Arial"/>
                <a:cs typeface="Arial"/>
              </a:endParaRPr>
            </a:p>
          </p:txBody>
        </p:sp>
      </p:grpSp>
      <p:sp>
        <p:nvSpPr>
          <p:cNvPr id="7" name="Text Placeholder 2"/>
          <p:cNvSpPr txBox="1">
            <a:spLocks/>
          </p:cNvSpPr>
          <p:nvPr/>
        </p:nvSpPr>
        <p:spPr>
          <a:xfrm>
            <a:off x="7766050" y="6373813"/>
            <a:ext cx="7900988" cy="736600"/>
          </a:xfrm>
          <a:prstGeom prst="rect">
            <a:avLst/>
          </a:prstGeom>
        </p:spPr>
        <p:txBody>
          <a:bodyPr lIns="162562" tIns="81281" rIns="162562" bIns="81281"/>
          <a:lstStyle>
            <a:lvl1pPr marL="609608" indent="-609608" algn="l" defTabSz="812810" rtl="0" eaLnBrk="1" latinLnBrk="0" hangingPunct="1">
              <a:lnSpc>
                <a:spcPct val="120000"/>
              </a:lnSpc>
              <a:spcBef>
                <a:spcPct val="20000"/>
              </a:spcBef>
              <a:buSzPct val="100000"/>
              <a:buFontTx/>
              <a:buBlip>
                <a:blip r:embed="rId3"/>
              </a:buBlip>
              <a:defRPr sz="2800" b="0" i="0" kern="1200">
                <a:solidFill>
                  <a:schemeClr val="tx1"/>
                </a:solidFill>
                <a:latin typeface="Source Sans Pro Light"/>
                <a:ea typeface="+mn-ea"/>
                <a:cs typeface="Source Sans Pro Light"/>
              </a:defRPr>
            </a:lvl1pPr>
            <a:lvl2pPr marL="1422418" indent="-609608" algn="l" defTabSz="812810" rtl="0" eaLnBrk="1" latinLnBrk="0" hangingPunct="1">
              <a:lnSpc>
                <a:spcPct val="120000"/>
              </a:lnSpc>
              <a:spcBef>
                <a:spcPct val="20000"/>
              </a:spcBef>
              <a:buClr>
                <a:srgbClr val="203464"/>
              </a:buClr>
              <a:buSzPct val="100000"/>
              <a:buFontTx/>
              <a:buBlip>
                <a:blip r:embed="rId4"/>
              </a:buBlip>
              <a:defRPr sz="2500" kern="1200">
                <a:solidFill>
                  <a:schemeClr val="bg1">
                    <a:lumMod val="50000"/>
                  </a:schemeClr>
                </a:solidFill>
                <a:latin typeface="Source Sans Pro"/>
                <a:ea typeface="+mn-ea"/>
                <a:cs typeface="Source Sans Pro"/>
              </a:defRPr>
            </a:lvl2pPr>
            <a:lvl3pPr marL="2032025" indent="-406405" algn="l" defTabSz="812810" rtl="0" eaLnBrk="1" latinLnBrk="0" hangingPunct="1">
              <a:lnSpc>
                <a:spcPct val="120000"/>
              </a:lnSpc>
              <a:spcBef>
                <a:spcPct val="20000"/>
              </a:spcBef>
              <a:buFont typeface="Arial"/>
              <a:buChar char="•"/>
              <a:defRPr sz="2400" kern="1200">
                <a:solidFill>
                  <a:schemeClr val="bg1">
                    <a:lumMod val="50000"/>
                  </a:schemeClr>
                </a:solidFill>
                <a:latin typeface="Source Sans Pro"/>
                <a:ea typeface="+mn-ea"/>
                <a:cs typeface="Source Sans Pro"/>
              </a:defRPr>
            </a:lvl3pPr>
            <a:lvl4pPr marL="2844836" indent="-406405" algn="l" defTabSz="812810" rtl="0" eaLnBrk="1" latinLnBrk="0" hangingPunct="1">
              <a:lnSpc>
                <a:spcPct val="120000"/>
              </a:lnSpc>
              <a:spcBef>
                <a:spcPct val="20000"/>
              </a:spcBef>
              <a:buFont typeface="Arial"/>
              <a:buChar char="•"/>
              <a:defRPr sz="2200" b="0" i="0" kern="1200">
                <a:solidFill>
                  <a:schemeClr val="bg1">
                    <a:lumMod val="50000"/>
                  </a:schemeClr>
                </a:solidFill>
                <a:latin typeface="Source Sans Pro"/>
                <a:ea typeface="+mn-ea"/>
                <a:cs typeface="Source Sans Pro"/>
              </a:defRPr>
            </a:lvl4pPr>
            <a:lvl5pPr marL="3657646" indent="-406405" algn="l" defTabSz="812810" rtl="0" eaLnBrk="1" latinLnBrk="0" hangingPunct="1">
              <a:lnSpc>
                <a:spcPct val="120000"/>
              </a:lnSpc>
              <a:spcBef>
                <a:spcPct val="20000"/>
              </a:spcBef>
              <a:buFont typeface="Arial"/>
              <a:buChar char="•"/>
              <a:defRPr sz="2000" b="0" i="0" kern="1200">
                <a:solidFill>
                  <a:schemeClr val="bg1">
                    <a:lumMod val="50000"/>
                  </a:schemeClr>
                </a:solidFill>
                <a:latin typeface="Source Sans Pro"/>
                <a:ea typeface="+mn-ea"/>
                <a:cs typeface="Source Sans Pro"/>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a:lstStyle>
          <a:p>
            <a:pPr marL="0" indent="0" fontAlgn="auto">
              <a:spcAft>
                <a:spcPts val="0"/>
              </a:spcAft>
              <a:buFontTx/>
              <a:buNone/>
              <a:defRPr/>
            </a:pPr>
            <a:r>
              <a:rPr lang="en-US" sz="3600" dirty="0" smtClean="0">
                <a:latin typeface="Arial"/>
                <a:cs typeface="Arial"/>
              </a:rPr>
              <a:t>Not </a:t>
            </a:r>
            <a:r>
              <a:rPr lang="en-US" sz="3600" b="1" dirty="0" smtClean="0">
                <a:solidFill>
                  <a:srgbClr val="203562"/>
                </a:solidFill>
                <a:latin typeface="Arial"/>
                <a:cs typeface="Arial"/>
              </a:rPr>
              <a:t>China</a:t>
            </a:r>
            <a:r>
              <a:rPr lang="en-US" sz="3600" dirty="0" smtClean="0">
                <a:latin typeface="Arial"/>
                <a:cs typeface="Arial"/>
              </a:rPr>
              <a:t>, but </a:t>
            </a:r>
            <a:r>
              <a:rPr lang="en-US" sz="3600" b="1" dirty="0" smtClean="0">
                <a:solidFill>
                  <a:schemeClr val="accent4"/>
                </a:solidFill>
                <a:latin typeface="Arial"/>
                <a:cs typeface="Arial"/>
              </a:rPr>
              <a:t>Mongolia</a:t>
            </a:r>
            <a:r>
              <a:rPr lang="en-US" sz="3600" dirty="0" smtClean="0">
                <a:solidFill>
                  <a:schemeClr val="accent4"/>
                </a:solidFill>
                <a:latin typeface="Arial"/>
                <a:cs typeface="Arial"/>
              </a:rPr>
              <a:t> </a:t>
            </a:r>
            <a:r>
              <a:rPr lang="en-US" sz="3600" dirty="0" smtClean="0">
                <a:latin typeface="Arial"/>
                <a:cs typeface="Arial"/>
              </a:rPr>
              <a:t>at </a:t>
            </a:r>
            <a:r>
              <a:rPr lang="en-US" sz="3600" b="1" dirty="0" smtClean="0">
                <a:solidFill>
                  <a:srgbClr val="203562"/>
                </a:solidFill>
                <a:latin typeface="Arial"/>
                <a:cs typeface="Arial"/>
              </a:rPr>
              <a:t>+15.3%</a:t>
            </a:r>
            <a:r>
              <a:rPr lang="en-US" sz="3600" dirty="0" smtClean="0">
                <a:latin typeface="Arial"/>
                <a:cs typeface="Arial"/>
              </a:rPr>
              <a:t>.</a:t>
            </a:r>
            <a:endParaRPr lang="en-US" sz="3600" dirty="0">
              <a:latin typeface="Arial"/>
              <a:cs typeface="Aria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2338" y="1668463"/>
            <a:ext cx="87757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p:txBody>
          <a:bodyPr rtlCol="0">
            <a:normAutofit/>
          </a:bodyPr>
          <a:lstStyle/>
          <a:p>
            <a:pPr defTabSz="812810" eaLnBrk="1" fontAlgn="auto" hangingPunct="1">
              <a:spcAft>
                <a:spcPts val="0"/>
              </a:spcAft>
              <a:defRPr/>
            </a:pPr>
            <a:r>
              <a:rPr lang="en-US" sz="4400" dirty="0">
                <a:ea typeface="+mj-ea"/>
              </a:rPr>
              <a:t>Winning globally</a:t>
            </a:r>
          </a:p>
        </p:txBody>
      </p:sp>
    </p:spTree>
    <p:extLst>
      <p:ext uri="{BB962C8B-B14F-4D97-AF65-F5344CB8AC3E}">
        <p14:creationId xmlns:p14="http://schemas.microsoft.com/office/powerpoint/2010/main" val="333473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0181" y="266265"/>
            <a:ext cx="12173303" cy="1012889"/>
          </a:xfrm>
        </p:spPr>
        <p:txBody>
          <a:bodyPr>
            <a:normAutofit/>
          </a:bodyPr>
          <a:lstStyle/>
          <a:p>
            <a:r>
              <a:rPr lang="en-GB" dirty="0" smtClean="0"/>
              <a:t>Survey question 10 </a:t>
            </a:r>
            <a:r>
              <a:rPr lang="en-GB" dirty="0"/>
              <a:t>– </a:t>
            </a:r>
            <a:r>
              <a:rPr lang="en-GB" dirty="0" smtClean="0"/>
              <a:t>global Opportunities ?</a:t>
            </a:r>
            <a:endParaRPr lang="en-US" dirty="0"/>
          </a:p>
        </p:txBody>
      </p:sp>
      <p:sp>
        <p:nvSpPr>
          <p:cNvPr id="3" name="Content Placeholder 2"/>
          <p:cNvSpPr>
            <a:spLocks noGrp="1"/>
          </p:cNvSpPr>
          <p:nvPr>
            <p:ph idx="1"/>
          </p:nvPr>
        </p:nvSpPr>
        <p:spPr>
          <a:xfrm>
            <a:off x="812880" y="2003829"/>
            <a:ext cx="12410751" cy="5725490"/>
          </a:xfrm>
        </p:spPr>
        <p:txBody>
          <a:bodyPr>
            <a:normAutofit/>
          </a:bodyPr>
          <a:lstStyle/>
          <a:p>
            <a:r>
              <a:rPr lang="en-US" sz="2600" dirty="0"/>
              <a:t>Which of the following do your HR colleagues view as the top opportunity for global </a:t>
            </a:r>
            <a:r>
              <a:rPr lang="en-US" sz="2600" dirty="0" smtClean="0"/>
              <a:t>expansion?</a:t>
            </a:r>
            <a:endParaRPr lang="en-US" sz="2600" dirty="0"/>
          </a:p>
          <a:p>
            <a:endParaRPr lang="en-US" sz="3200" dirty="0" smtClean="0">
              <a:solidFill>
                <a:srgbClr val="3E69B0"/>
              </a:solidFill>
            </a:endParaRPr>
          </a:p>
          <a:p>
            <a:r>
              <a:rPr lang="en-US" sz="3200" dirty="0" smtClean="0">
                <a:solidFill>
                  <a:srgbClr val="3E69B0"/>
                </a:solidFill>
              </a:rPr>
              <a:t>a) Europe</a:t>
            </a:r>
          </a:p>
          <a:p>
            <a:r>
              <a:rPr lang="en-US" sz="3200" dirty="0" smtClean="0">
                <a:solidFill>
                  <a:srgbClr val="3E69B0"/>
                </a:solidFill>
              </a:rPr>
              <a:t>b) Latin America </a:t>
            </a:r>
          </a:p>
          <a:p>
            <a:r>
              <a:rPr lang="en-US" sz="3200" dirty="0" smtClean="0">
                <a:solidFill>
                  <a:srgbClr val="3E69B0"/>
                </a:solidFill>
              </a:rPr>
              <a:t>c) China  </a:t>
            </a:r>
          </a:p>
          <a:p>
            <a:r>
              <a:rPr lang="en-US" sz="3200" dirty="0" smtClean="0">
                <a:solidFill>
                  <a:srgbClr val="3E69B0"/>
                </a:solidFill>
              </a:rPr>
              <a:t>d) Other </a:t>
            </a:r>
          </a:p>
          <a:p>
            <a:r>
              <a:rPr lang="en-US" sz="3200" dirty="0" smtClean="0">
                <a:solidFill>
                  <a:srgbClr val="3E69B0"/>
                </a:solidFill>
              </a:rPr>
              <a:t>e) India</a:t>
            </a:r>
            <a:endParaRPr lang="en-US" sz="3200" dirty="0">
              <a:solidFill>
                <a:srgbClr val="3E69B0"/>
              </a:solidFill>
            </a:endParaRPr>
          </a:p>
          <a:p>
            <a:endParaRPr lang="en-US" sz="3200" dirty="0"/>
          </a:p>
        </p:txBody>
      </p:sp>
    </p:spTree>
    <p:extLst>
      <p:ext uri="{BB962C8B-B14F-4D97-AF65-F5344CB8AC3E}">
        <p14:creationId xmlns:p14="http://schemas.microsoft.com/office/powerpoint/2010/main" val="24096785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90" y="-1751428"/>
            <a:ext cx="9227936" cy="661182"/>
          </a:xfrm>
        </p:spPr>
        <p:txBody>
          <a:bodyPr>
            <a:normAutofit/>
          </a:bodyPr>
          <a:lstStyle/>
          <a:p>
            <a:endParaRPr lang="en-US" dirty="0"/>
          </a:p>
        </p:txBody>
      </p:sp>
      <p:sp>
        <p:nvSpPr>
          <p:cNvPr id="3" name="Content Placeholder 2"/>
          <p:cNvSpPr>
            <a:spLocks noGrp="1"/>
          </p:cNvSpPr>
          <p:nvPr>
            <p:ph idx="1"/>
          </p:nvPr>
        </p:nvSpPr>
        <p:spPr/>
        <p:txBody>
          <a:bodyPr/>
          <a:lstStyle/>
          <a:p>
            <a:r>
              <a:rPr lang="en-US" sz="3600" b="1" dirty="0"/>
              <a:t>Which of the following </a:t>
            </a:r>
            <a:r>
              <a:rPr lang="en-US" sz="3600" b="1" dirty="0" smtClean="0"/>
              <a:t>did Radius clients view </a:t>
            </a:r>
            <a:r>
              <a:rPr lang="en-US" sz="3600" b="1" dirty="0"/>
              <a:t>as the top opportunity for global expansion</a:t>
            </a:r>
            <a:endParaRPr lang="en-US" sz="3600" dirty="0"/>
          </a:p>
          <a:p>
            <a:r>
              <a:rPr lang="en-US" sz="3600" dirty="0" smtClean="0">
                <a:solidFill>
                  <a:schemeClr val="accent6"/>
                </a:solidFill>
              </a:rPr>
              <a:t>Europe</a:t>
            </a:r>
            <a:r>
              <a:rPr lang="en-US" sz="3600" dirty="0" smtClean="0">
                <a:solidFill>
                  <a:srgbClr val="3E69B0"/>
                </a:solidFill>
              </a:rPr>
              <a:t> 				</a:t>
            </a:r>
            <a:r>
              <a:rPr lang="en-US" sz="3600" dirty="0" smtClean="0">
                <a:solidFill>
                  <a:schemeClr val="accent6"/>
                </a:solidFill>
              </a:rPr>
              <a:t>40</a:t>
            </a:r>
            <a:r>
              <a:rPr lang="en-US" sz="3600" dirty="0">
                <a:solidFill>
                  <a:schemeClr val="accent6"/>
                </a:solidFill>
              </a:rPr>
              <a:t>%</a:t>
            </a:r>
          </a:p>
          <a:p>
            <a:r>
              <a:rPr lang="en-US" sz="3600" dirty="0">
                <a:solidFill>
                  <a:srgbClr val="3E69B0"/>
                </a:solidFill>
              </a:rPr>
              <a:t>Latin America </a:t>
            </a:r>
            <a:r>
              <a:rPr lang="en-US" sz="3600" dirty="0" smtClean="0">
                <a:solidFill>
                  <a:srgbClr val="3E69B0"/>
                </a:solidFill>
              </a:rPr>
              <a:t>		23</a:t>
            </a:r>
            <a:r>
              <a:rPr lang="en-US" sz="3600" dirty="0">
                <a:solidFill>
                  <a:srgbClr val="3E69B0"/>
                </a:solidFill>
              </a:rPr>
              <a:t>%</a:t>
            </a:r>
          </a:p>
          <a:p>
            <a:r>
              <a:rPr lang="en-US" sz="3600" dirty="0">
                <a:solidFill>
                  <a:srgbClr val="3E69B0"/>
                </a:solidFill>
              </a:rPr>
              <a:t>China  </a:t>
            </a:r>
            <a:r>
              <a:rPr lang="en-US" sz="3600" dirty="0" smtClean="0">
                <a:solidFill>
                  <a:srgbClr val="3E69B0"/>
                </a:solidFill>
              </a:rPr>
              <a:t>				21</a:t>
            </a:r>
            <a:r>
              <a:rPr lang="en-US" sz="3600" dirty="0">
                <a:solidFill>
                  <a:srgbClr val="3E69B0"/>
                </a:solidFill>
              </a:rPr>
              <a:t>%</a:t>
            </a:r>
          </a:p>
          <a:p>
            <a:r>
              <a:rPr lang="en-US" sz="3600" dirty="0">
                <a:solidFill>
                  <a:srgbClr val="3E69B0"/>
                </a:solidFill>
              </a:rPr>
              <a:t>Other </a:t>
            </a:r>
            <a:r>
              <a:rPr lang="en-US" sz="3600" dirty="0" smtClean="0">
                <a:solidFill>
                  <a:srgbClr val="3E69B0"/>
                </a:solidFill>
              </a:rPr>
              <a:t>				12</a:t>
            </a:r>
            <a:r>
              <a:rPr lang="en-US" sz="3600" dirty="0">
                <a:solidFill>
                  <a:srgbClr val="3E69B0"/>
                </a:solidFill>
              </a:rPr>
              <a:t>%</a:t>
            </a:r>
          </a:p>
          <a:p>
            <a:r>
              <a:rPr lang="en-US" sz="3600" dirty="0">
                <a:solidFill>
                  <a:srgbClr val="3E69B0"/>
                </a:solidFill>
              </a:rPr>
              <a:t>India </a:t>
            </a:r>
            <a:r>
              <a:rPr lang="en-US" sz="3600" dirty="0" smtClean="0">
                <a:solidFill>
                  <a:srgbClr val="3E69B0"/>
                </a:solidFill>
              </a:rPr>
              <a:t>				5</a:t>
            </a:r>
            <a:r>
              <a:rPr lang="en-US" sz="3600" dirty="0">
                <a:solidFill>
                  <a:srgbClr val="3E69B0"/>
                </a:solidFill>
              </a:rPr>
              <a:t>%</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956" y="273326"/>
            <a:ext cx="10729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0679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4249146" y="191621"/>
            <a:ext cx="9510398" cy="1012889"/>
          </a:xfrm>
          <a:prstGeom prst="rect">
            <a:avLst/>
          </a:prstGeom>
        </p:spPr>
        <p:txBody>
          <a:bodyPr lIns="91431" tIns="45716" rIns="91431" bIns="45716" anchor="ctr"/>
          <a:lstStyle>
            <a:lvl1pPr algn="l" defTabSz="812810" rtl="0" eaLnBrk="1" latinLnBrk="0" hangingPunct="1">
              <a:spcBef>
                <a:spcPct val="0"/>
              </a:spcBef>
              <a:buNone/>
              <a:defRPr sz="3600" b="1" i="0" kern="1200" cap="all">
                <a:solidFill>
                  <a:schemeClr val="accent1"/>
                </a:solidFill>
                <a:latin typeface="Arial"/>
                <a:ea typeface="+mj-ea"/>
                <a:cs typeface="Arial"/>
              </a:defRPr>
            </a:lvl1pPr>
          </a:lstStyle>
          <a:p>
            <a:pPr algn="ctr"/>
            <a:endParaRPr lang="en-US" dirty="0">
              <a:solidFill>
                <a:srgbClr val="203562"/>
              </a:solidFill>
            </a:endParaRPr>
          </a:p>
        </p:txBody>
      </p:sp>
      <p:sp>
        <p:nvSpPr>
          <p:cNvPr id="38" name="AutoShape 4" descr="http://png.clipart.me/graphics/thumbs/145/business-center-building-office-for-real-estate-brochures-or-web-icon-isometric-vector-eps10_145906124.jpg">
            <a:hlinkClick r:id="rId3"/>
          </p:cNvPr>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1371600" y="2703454"/>
            <a:ext cx="13563599" cy="4497445"/>
            <a:chOff x="3826324" y="2734069"/>
            <a:chExt cx="11595353" cy="3646818"/>
          </a:xfrm>
        </p:grpSpPr>
        <p:sp>
          <p:nvSpPr>
            <p:cNvPr id="17" name="Rectangle 7"/>
            <p:cNvSpPr>
              <a:spLocks noChangeArrowheads="1"/>
            </p:cNvSpPr>
            <p:nvPr/>
          </p:nvSpPr>
          <p:spPr bwMode="auto">
            <a:xfrm>
              <a:off x="10007574" y="5180566"/>
              <a:ext cx="2685142" cy="12003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chor="t">
              <a:spAutoFit/>
            </a:bodyPr>
            <a:lstStyle/>
            <a:p>
              <a:pPr algn="ctr"/>
              <a:r>
                <a:rPr lang="en-US" altLang="en-US" sz="2400" b="1" dirty="0" smtClean="0">
                  <a:solidFill>
                    <a:schemeClr val="tx2"/>
                  </a:solidFill>
                  <a:latin typeface="Arial"/>
                  <a:cs typeface="Arial"/>
                </a:rPr>
                <a:t>Overseas Payroll /  HR Frameworks</a:t>
              </a:r>
              <a:endParaRPr lang="en-US" altLang="en-US" sz="2400" dirty="0">
                <a:solidFill>
                  <a:schemeClr val="tx2"/>
                </a:solidFill>
                <a:latin typeface="Arial"/>
                <a:cs typeface="Arial"/>
              </a:endParaRPr>
            </a:p>
          </p:txBody>
        </p:sp>
        <p:sp>
          <p:nvSpPr>
            <p:cNvPr id="4" name="Rectangle 3"/>
            <p:cNvSpPr/>
            <p:nvPr/>
          </p:nvSpPr>
          <p:spPr>
            <a:xfrm>
              <a:off x="3826324" y="5277932"/>
              <a:ext cx="2968236"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Winning Globally</a:t>
              </a:r>
            </a:p>
          </p:txBody>
        </p:sp>
        <p:sp>
          <p:nvSpPr>
            <p:cNvPr id="15" name="TextBox 14"/>
            <p:cNvSpPr txBox="1"/>
            <p:nvPr/>
          </p:nvSpPr>
          <p:spPr>
            <a:xfrm>
              <a:off x="13124513" y="5106460"/>
              <a:ext cx="2225503" cy="1200329"/>
            </a:xfrm>
            <a:prstGeom prst="rect">
              <a:avLst/>
            </a:prstGeom>
            <a:noFill/>
          </p:spPr>
          <p:txBody>
            <a:bodyPr wrap="square" rtlCol="0">
              <a:spAutoFit/>
            </a:bodyPr>
            <a:lstStyle/>
            <a:p>
              <a:pPr algn="ctr"/>
              <a:r>
                <a:rPr lang="en-US" altLang="en-US" sz="2400" b="1" dirty="0" smtClean="0">
                  <a:solidFill>
                    <a:schemeClr val="tx2"/>
                  </a:solidFill>
                  <a:latin typeface="Arial"/>
                  <a:cs typeface="Arial"/>
                </a:rPr>
                <a:t>Budgeting for Payroll / HR Costs</a:t>
              </a:r>
              <a:endParaRPr lang="en-US" sz="2400" dirty="0">
                <a:solidFill>
                  <a:schemeClr val="tx2"/>
                </a:solidFill>
              </a:endParaRPr>
            </a:p>
          </p:txBody>
        </p:sp>
        <p:sp>
          <p:nvSpPr>
            <p:cNvPr id="2" name="Rectangle 1"/>
            <p:cNvSpPr/>
            <p:nvPr/>
          </p:nvSpPr>
          <p:spPr>
            <a:xfrm>
              <a:off x="7044795" y="5148494"/>
              <a:ext cx="3041217" cy="830997"/>
            </a:xfrm>
            <a:prstGeom prst="rect">
              <a:avLst/>
            </a:prstGeom>
          </p:spPr>
          <p:txBody>
            <a:bodyPr wrap="none">
              <a:spAutoFit/>
            </a:bodyPr>
            <a:lstStyle/>
            <a:p>
              <a:pPr algn="ctr"/>
              <a:r>
                <a:rPr lang="en-US" altLang="en-US" sz="2400" b="1" dirty="0" smtClean="0">
                  <a:solidFill>
                    <a:schemeClr val="tx2"/>
                  </a:solidFill>
                  <a:latin typeface="Arial"/>
                  <a:cs typeface="Arial"/>
                </a:rPr>
                <a:t>Company Structure</a:t>
              </a:r>
            </a:p>
            <a:p>
              <a:pPr algn="ctr"/>
              <a:r>
                <a:rPr lang="en-US" altLang="en-US" sz="2400" b="1" dirty="0" smtClean="0">
                  <a:solidFill>
                    <a:schemeClr val="tx2"/>
                  </a:solidFill>
                  <a:latin typeface="Arial"/>
                  <a:cs typeface="Arial"/>
                </a:rPr>
                <a:t>&amp; Tax </a:t>
              </a:r>
              <a:endParaRPr lang="en-GB" sz="2400" dirty="0">
                <a:solidFill>
                  <a:schemeClr val="tx2"/>
                </a:solidFill>
              </a:endParaRPr>
            </a:p>
          </p:txBody>
        </p:sp>
        <p:sp>
          <p:nvSpPr>
            <p:cNvPr id="20" name="Oval 19"/>
            <p:cNvSpPr/>
            <p:nvPr/>
          </p:nvSpPr>
          <p:spPr>
            <a:xfrm>
              <a:off x="3917479" y="2779671"/>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grpSp>
          <p:nvGrpSpPr>
            <p:cNvPr id="19" name="Group 18"/>
            <p:cNvGrpSpPr/>
            <p:nvPr/>
          </p:nvGrpSpPr>
          <p:grpSpPr>
            <a:xfrm>
              <a:off x="7257017" y="2734069"/>
              <a:ext cx="2368823" cy="2305390"/>
              <a:chOff x="7215059" y="5873562"/>
              <a:chExt cx="2368823" cy="2305390"/>
            </a:xfrm>
          </p:grpSpPr>
          <p:sp>
            <p:nvSpPr>
              <p:cNvPr id="21" name="Oval 20"/>
              <p:cNvSpPr/>
              <p:nvPr/>
            </p:nvSpPr>
            <p:spPr>
              <a:xfrm>
                <a:off x="7215059" y="5873562"/>
                <a:ext cx="2368823" cy="2305390"/>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8653467" y="7247581"/>
                <a:ext cx="663712" cy="663712"/>
              </a:xfrm>
              <a:prstGeom prst="rect">
                <a:avLst/>
              </a:prstGeom>
            </p:spPr>
          </p:pic>
        </p:grpSp>
        <p:grpSp>
          <p:nvGrpSpPr>
            <p:cNvPr id="16" name="Group 15"/>
            <p:cNvGrpSpPr/>
            <p:nvPr/>
          </p:nvGrpSpPr>
          <p:grpSpPr>
            <a:xfrm>
              <a:off x="10165734" y="2734937"/>
              <a:ext cx="2368823" cy="2368823"/>
              <a:chOff x="9855772" y="5731705"/>
              <a:chExt cx="2368823" cy="2368823"/>
            </a:xfrm>
          </p:grpSpPr>
          <p:sp>
            <p:nvSpPr>
              <p:cNvPr id="22" name="Oval 21"/>
              <p:cNvSpPr/>
              <p:nvPr/>
            </p:nvSpPr>
            <p:spPr>
              <a:xfrm>
                <a:off x="9855772" y="5731705"/>
                <a:ext cx="2368823" cy="236882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10399082" y="6063663"/>
                <a:ext cx="1282201" cy="1704905"/>
              </a:xfrm>
              <a:prstGeom prst="rect">
                <a:avLst/>
              </a:prstGeom>
            </p:spPr>
          </p:pic>
        </p:grpSp>
        <p:sp>
          <p:nvSpPr>
            <p:cNvPr id="24" name="Oval 23"/>
            <p:cNvSpPr/>
            <p:nvPr/>
          </p:nvSpPr>
          <p:spPr>
            <a:xfrm>
              <a:off x="13052854" y="2734937"/>
              <a:ext cx="2368823" cy="2245714"/>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13437467" y="3203105"/>
              <a:ext cx="1625927" cy="1309375"/>
            </a:xfrm>
            <a:prstGeom prst="rect">
              <a:avLst/>
            </a:prstGeom>
          </p:spPr>
        </p:pic>
      </p:grpSp>
      <p:sp>
        <p:nvSpPr>
          <p:cNvPr id="7" name="Title 6"/>
          <p:cNvSpPr>
            <a:spLocks noGrp="1"/>
          </p:cNvSpPr>
          <p:nvPr>
            <p:ph type="title"/>
          </p:nvPr>
        </p:nvSpPr>
        <p:spPr>
          <a:xfrm>
            <a:off x="4249145" y="191620"/>
            <a:ext cx="8929826" cy="1012889"/>
          </a:xfrm>
        </p:spPr>
        <p:txBody>
          <a:bodyPr>
            <a:normAutofit/>
          </a:bodyPr>
          <a:lstStyle/>
          <a:p>
            <a:r>
              <a:rPr lang="en-US" sz="3600" dirty="0" smtClean="0">
                <a:solidFill>
                  <a:srgbClr val="203562"/>
                </a:solidFill>
              </a:rPr>
              <a:t>recap</a:t>
            </a:r>
            <a:endParaRPr lang="en-US" sz="3600" dirty="0"/>
          </a:p>
        </p:txBody>
      </p:sp>
      <p:pic>
        <p:nvPicPr>
          <p:cNvPr id="29" name="Picture 28"/>
          <p:cNvPicPr>
            <a:picLocks noChangeAspect="1"/>
          </p:cNvPicPr>
          <p:nvPr/>
        </p:nvPicPr>
        <p:blipFill>
          <a:blip r:embed="rId7"/>
          <a:stretch>
            <a:fillRect/>
          </a:stretch>
        </p:blipFill>
        <p:spPr>
          <a:xfrm>
            <a:off x="5865418" y="3223255"/>
            <a:ext cx="1049693" cy="1243658"/>
          </a:xfrm>
          <a:prstGeom prst="rect">
            <a:avLst/>
          </a:prstGeom>
        </p:spPr>
      </p:pic>
      <p:pic>
        <p:nvPicPr>
          <p:cNvPr id="31" name="Picture 11" descr="7-icon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01963" y="2822825"/>
            <a:ext cx="2723446" cy="272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6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479" y="191620"/>
            <a:ext cx="12173303" cy="1012889"/>
          </a:xfrm>
        </p:spPr>
        <p:txBody>
          <a:bodyPr/>
          <a:lstStyle/>
          <a:p>
            <a:r>
              <a:rPr lang="en-US" b="1" dirty="0" smtClean="0"/>
              <a:t>Claim to Fame: </a:t>
            </a:r>
            <a:r>
              <a:rPr lang="en-US" b="1" dirty="0" err="1" smtClean="0">
                <a:solidFill>
                  <a:srgbClr val="677DAF"/>
                </a:solidFill>
              </a:rPr>
              <a:t>pluto</a:t>
            </a:r>
            <a:r>
              <a:rPr lang="en-US" b="1" dirty="0" smtClean="0">
                <a:solidFill>
                  <a:srgbClr val="677DAF"/>
                </a:solidFill>
              </a:rPr>
              <a:t> for a day</a:t>
            </a:r>
            <a:endParaRPr lang="en-US" b="1" dirty="0">
              <a:solidFill>
                <a:srgbClr val="677DAF"/>
              </a:solidFill>
            </a:endParaRPr>
          </a:p>
        </p:txBody>
      </p:sp>
      <p:grpSp>
        <p:nvGrpSpPr>
          <p:cNvPr id="6" name="Group 5"/>
          <p:cNvGrpSpPr/>
          <p:nvPr/>
        </p:nvGrpSpPr>
        <p:grpSpPr>
          <a:xfrm>
            <a:off x="2560087" y="1848254"/>
            <a:ext cx="10934213" cy="5801819"/>
            <a:chOff x="2490229" y="1848254"/>
            <a:chExt cx="10934213" cy="580181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229" y="1848254"/>
              <a:ext cx="4522885" cy="58018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455" y="1854175"/>
              <a:ext cx="4538987" cy="5795898"/>
            </a:xfrm>
            <a:prstGeom prst="rect">
              <a:avLst/>
            </a:prstGeom>
          </p:spPr>
        </p:pic>
      </p:grpSp>
    </p:spTree>
    <p:extLst>
      <p:ext uri="{BB962C8B-B14F-4D97-AF65-F5344CB8AC3E}">
        <p14:creationId xmlns:p14="http://schemas.microsoft.com/office/powerpoint/2010/main" val="41580836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736" y="46477"/>
            <a:ext cx="12173303" cy="1012889"/>
          </a:xfrm>
        </p:spPr>
        <p:txBody>
          <a:bodyPr/>
          <a:lstStyle/>
          <a:p>
            <a:r>
              <a:rPr lang="en-US" dirty="0" smtClean="0"/>
              <a:t>Proof – costume department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034" y="1712068"/>
            <a:ext cx="4447520" cy="6236110"/>
          </a:xfrm>
          <a:prstGeom prst="rect">
            <a:avLst/>
          </a:prstGeom>
        </p:spPr>
      </p:pic>
    </p:spTree>
    <p:extLst>
      <p:ext uri="{BB962C8B-B14F-4D97-AF65-F5344CB8AC3E}">
        <p14:creationId xmlns:p14="http://schemas.microsoft.com/office/powerpoint/2010/main" val="41328355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6193" y="191620"/>
            <a:ext cx="12173303" cy="1012889"/>
          </a:xfrm>
        </p:spPr>
        <p:txBody>
          <a:bodyPr>
            <a:normAutofit/>
          </a:bodyPr>
          <a:lstStyle/>
          <a:p>
            <a:r>
              <a:rPr lang="en-US" b="1" dirty="0" smtClean="0"/>
              <a:t>When it is all going well …..</a:t>
            </a:r>
            <a:endParaRPr lang="en-US" b="1" dirty="0"/>
          </a:p>
        </p:txBody>
      </p:sp>
      <p:grpSp>
        <p:nvGrpSpPr>
          <p:cNvPr id="6" name="Group 5"/>
          <p:cNvGrpSpPr/>
          <p:nvPr/>
        </p:nvGrpSpPr>
        <p:grpSpPr>
          <a:xfrm>
            <a:off x="2182715" y="1848253"/>
            <a:ext cx="11892158" cy="6230470"/>
            <a:chOff x="2112857" y="1848253"/>
            <a:chExt cx="11892158" cy="623047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857" y="1848254"/>
              <a:ext cx="4857045" cy="62304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5699" y="1848253"/>
              <a:ext cx="4879316" cy="6230469"/>
            </a:xfrm>
            <a:prstGeom prst="rect">
              <a:avLst/>
            </a:prstGeom>
          </p:spPr>
        </p:pic>
      </p:grpSp>
    </p:spTree>
    <p:extLst>
      <p:ext uri="{BB962C8B-B14F-4D97-AF65-F5344CB8AC3E}">
        <p14:creationId xmlns:p14="http://schemas.microsoft.com/office/powerpoint/2010/main" val="13028643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085" y="191620"/>
            <a:ext cx="12173303" cy="1012889"/>
          </a:xfrm>
        </p:spPr>
        <p:txBody>
          <a:bodyPr/>
          <a:lstStyle/>
          <a:p>
            <a:r>
              <a:rPr lang="en-US" dirty="0"/>
              <a:t>Don’t </a:t>
            </a:r>
            <a:r>
              <a:rPr lang="en-US" dirty="0" smtClean="0"/>
              <a:t>steal </a:t>
            </a:r>
            <a:r>
              <a:rPr lang="en-US" dirty="0"/>
              <a:t>their dream…..</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085" y="1951891"/>
            <a:ext cx="8592457" cy="577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9705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285" y="16256"/>
            <a:ext cx="12173303" cy="1012889"/>
          </a:xfrm>
        </p:spPr>
        <p:txBody>
          <a:bodyPr>
            <a:normAutofit/>
          </a:bodyPr>
          <a:lstStyle/>
          <a:p>
            <a:r>
              <a:rPr lang="en-US" sz="4400" dirty="0"/>
              <a:t>Don’t </a:t>
            </a:r>
            <a:r>
              <a:rPr lang="en-US" sz="4400" dirty="0" smtClean="0"/>
              <a:t>steal </a:t>
            </a:r>
            <a:r>
              <a:rPr lang="en-US" sz="4400" dirty="0"/>
              <a:t>their dream…..</a:t>
            </a:r>
          </a:p>
        </p:txBody>
      </p:sp>
      <p:pic>
        <p:nvPicPr>
          <p:cNvPr id="102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065" y="1877037"/>
            <a:ext cx="4379405" cy="5852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886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heme1">
  <a:themeElements>
    <a:clrScheme name="Radiu Colours">
      <a:dk1>
        <a:srgbClr val="101121"/>
      </a:dk1>
      <a:lt1>
        <a:sysClr val="window" lastClr="FFFFFF"/>
      </a:lt1>
      <a:dk2>
        <a:srgbClr val="101121"/>
      </a:dk2>
      <a:lt2>
        <a:srgbClr val="FFFFFF"/>
      </a:lt2>
      <a:accent1>
        <a:srgbClr val="203562"/>
      </a:accent1>
      <a:accent2>
        <a:srgbClr val="677DAF"/>
      </a:accent2>
      <a:accent3>
        <a:srgbClr val="14172C"/>
      </a:accent3>
      <a:accent4>
        <a:srgbClr val="33529E"/>
      </a:accent4>
      <a:accent5>
        <a:srgbClr val="71A1D5"/>
      </a:accent5>
      <a:accent6>
        <a:srgbClr val="FDC04D"/>
      </a:accent6>
      <a:hlink>
        <a:srgbClr val="FDC04D"/>
      </a:hlink>
      <a:folHlink>
        <a:srgbClr val="424B5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800" dirty="0" err="1" smtClean="0">
            <a:solidFill>
              <a:srgbClr val="667CB1"/>
            </a:solidFill>
            <a:latin typeface="Arial"/>
            <a:cs typeface="Arial"/>
          </a:defRPr>
        </a:defPPr>
      </a:lstStyle>
    </a:txDef>
  </a:objectDefaults>
  <a:extraClrSchemeLst/>
  <a:extLst>
    <a:ext uri="{05A4C25C-085E-4340-85A3-A5531E510DB2}">
      <thm15:themeFamily xmlns:thm15="http://schemas.microsoft.com/office/thememl/2012/main" name="RadiusTemplate-2015" id="{D6A478DC-5E23-4BB5-96EC-4931C29B6B2B}" vid="{B80C9E6F-FFB4-4564-A73A-80CA842DCE6A}"/>
    </a:ext>
  </a:extLst>
</a:theme>
</file>

<file path=ppt/theme/theme2.xml><?xml version="1.0" encoding="utf-8"?>
<a:theme xmlns:a="http://schemas.openxmlformats.org/drawingml/2006/main" name="1_Theme">
  <a:themeElements>
    <a:clrScheme name="Radiu Colours">
      <a:dk1>
        <a:srgbClr val="101121"/>
      </a:dk1>
      <a:lt1>
        <a:sysClr val="window" lastClr="FFFFFF"/>
      </a:lt1>
      <a:dk2>
        <a:srgbClr val="101121"/>
      </a:dk2>
      <a:lt2>
        <a:srgbClr val="FFFFFF"/>
      </a:lt2>
      <a:accent1>
        <a:srgbClr val="203562"/>
      </a:accent1>
      <a:accent2>
        <a:srgbClr val="677DAF"/>
      </a:accent2>
      <a:accent3>
        <a:srgbClr val="14172C"/>
      </a:accent3>
      <a:accent4>
        <a:srgbClr val="33529E"/>
      </a:accent4>
      <a:accent5>
        <a:srgbClr val="71A1D5"/>
      </a:accent5>
      <a:accent6>
        <a:srgbClr val="FDC04D"/>
      </a:accent6>
      <a:hlink>
        <a:srgbClr val="FDC04D"/>
      </a:hlink>
      <a:folHlink>
        <a:srgbClr val="424B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57150" cmpd="sng">
          <a:solidFill>
            <a:srgbClr val="FFFFF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adiusTemplate-2015" id="{D6A478DC-5E23-4BB5-96EC-4931C29B6B2B}" vid="{0EF74ED0-BDDF-4771-A122-8CE0F84466C6}"/>
    </a:ext>
  </a:extLst>
</a:theme>
</file>

<file path=ppt/theme/theme3.xml><?xml version="1.0" encoding="utf-8"?>
<a:theme xmlns:a="http://schemas.openxmlformats.org/drawingml/2006/main" name="TITLE&amp;BLANK">
  <a:themeElements>
    <a:clrScheme name="Custom 1">
      <a:dk1>
        <a:srgbClr val="101121"/>
      </a:dk1>
      <a:lt1>
        <a:sysClr val="window" lastClr="FFFFFF"/>
      </a:lt1>
      <a:dk2>
        <a:srgbClr val="101121"/>
      </a:dk2>
      <a:lt2>
        <a:srgbClr val="FFFFFF"/>
      </a:lt2>
      <a:accent1>
        <a:srgbClr val="203562"/>
      </a:accent1>
      <a:accent2>
        <a:srgbClr val="677DAF"/>
      </a:accent2>
      <a:accent3>
        <a:srgbClr val="14172C"/>
      </a:accent3>
      <a:accent4>
        <a:srgbClr val="33529E"/>
      </a:accent4>
      <a:accent5>
        <a:srgbClr val="71A1D5"/>
      </a:accent5>
      <a:accent6>
        <a:srgbClr val="FDC04D"/>
      </a:accent6>
      <a:hlink>
        <a:srgbClr val="263D76"/>
      </a:hlink>
      <a:folHlink>
        <a:srgbClr val="7691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800" dirty="0" err="1" smtClean="0">
            <a:solidFill>
              <a:srgbClr val="667CB1"/>
            </a:solidFill>
            <a:latin typeface="Arial"/>
            <a:cs typeface="Arial"/>
          </a:defRPr>
        </a:defPPr>
      </a:lstStyle>
    </a:txDef>
  </a:objectDefaults>
  <a:extraClrSchemeLst/>
  <a:extLst>
    <a:ext uri="{05A4C25C-085E-4340-85A3-A5531E510DB2}">
      <thm15:themeFamily xmlns:thm15="http://schemas.microsoft.com/office/thememl/2012/main" name="RadiusWebinarTemplateWidescreen-2015" id="{C3FB979A-EB4A-48EA-9857-059B7037F30A}" vid="{F95A424A-7AE3-4DFA-B41E-2932B435A5A3}"/>
    </a:ext>
  </a:extLst>
</a:theme>
</file>

<file path=ppt/theme/theme4.xml><?xml version="1.0" encoding="utf-8"?>
<a:theme xmlns:a="http://schemas.openxmlformats.org/drawingml/2006/main" name="Theme">
  <a:themeElements>
    <a:clrScheme name="Radiu Colours">
      <a:dk1>
        <a:srgbClr val="101121"/>
      </a:dk1>
      <a:lt1>
        <a:sysClr val="window" lastClr="FFFFFF"/>
      </a:lt1>
      <a:dk2>
        <a:srgbClr val="101121"/>
      </a:dk2>
      <a:lt2>
        <a:srgbClr val="FFFFFF"/>
      </a:lt2>
      <a:accent1>
        <a:srgbClr val="203562"/>
      </a:accent1>
      <a:accent2>
        <a:srgbClr val="677DAF"/>
      </a:accent2>
      <a:accent3>
        <a:srgbClr val="14172C"/>
      </a:accent3>
      <a:accent4>
        <a:srgbClr val="33529E"/>
      </a:accent4>
      <a:accent5>
        <a:srgbClr val="71A1D5"/>
      </a:accent5>
      <a:accent6>
        <a:srgbClr val="FDC04D"/>
      </a:accent6>
      <a:hlink>
        <a:srgbClr val="FDC04D"/>
      </a:hlink>
      <a:folHlink>
        <a:srgbClr val="424B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9D9D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ONTENT">
  <a:themeElements>
    <a:clrScheme name="Radiu Colours">
      <a:dk1>
        <a:srgbClr val="101121"/>
      </a:dk1>
      <a:lt1>
        <a:sysClr val="window" lastClr="FFFFFF"/>
      </a:lt1>
      <a:dk2>
        <a:srgbClr val="101121"/>
      </a:dk2>
      <a:lt2>
        <a:srgbClr val="FFFFFF"/>
      </a:lt2>
      <a:accent1>
        <a:srgbClr val="203562"/>
      </a:accent1>
      <a:accent2>
        <a:srgbClr val="677DAF"/>
      </a:accent2>
      <a:accent3>
        <a:srgbClr val="14172C"/>
      </a:accent3>
      <a:accent4>
        <a:srgbClr val="33529E"/>
      </a:accent4>
      <a:accent5>
        <a:srgbClr val="71A1D5"/>
      </a:accent5>
      <a:accent6>
        <a:srgbClr val="FDC04D"/>
      </a:accent6>
      <a:hlink>
        <a:srgbClr val="FDC04D"/>
      </a:hlink>
      <a:folHlink>
        <a:srgbClr val="424B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9D9D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adiusWebinarTemplateWidescreen-2015" id="{C3FB979A-EB4A-48EA-9857-059B7037F30A}" vid="{63FD0D12-8854-4E54-91E9-9EF4B84F713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EA47C466ABBDCD43B6C47462D52091A6" ma:contentTypeVersion="4" ma:contentTypeDescription="Create a new document." ma:contentTypeScope="" ma:versionID="717ab7a9435cb72a837cecef8b338737">
  <xsd:schema xmlns:xsd="http://www.w3.org/2001/XMLSchema" xmlns:xs="http://www.w3.org/2001/XMLSchema" xmlns:p="http://schemas.microsoft.com/office/2006/metadata/properties" xmlns:ns1="http://schemas.microsoft.com/sharepoint/v3" xmlns:ns3="ec316fef-13f1-4831-8d07-c5248950db69" targetNamespace="http://schemas.microsoft.com/office/2006/metadata/properties" ma:root="true" ma:fieldsID="be896040b6e1722af6f2460f23a7226a" ns1:_="" ns3:_="">
    <xsd:import namespace="http://schemas.microsoft.com/sharepoint/v3"/>
    <xsd:import namespace="ec316fef-13f1-4831-8d07-c5248950db69"/>
    <xsd:element name="properties">
      <xsd:complexType>
        <xsd:sequence>
          <xsd:element name="documentManagement">
            <xsd:complexType>
              <xsd:all>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316fef-13f1-4831-8d07-c5248950db69"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c316fef-13f1-4831-8d07-c5248950db69">6DJ6K4TRVFF5-9-198</_dlc_DocId>
    <_dlc_DocIdUrl xmlns="ec316fef-13f1-4831-8d07-c5248950db69">
      <Url>https://intranet.hsp.com/_layouts/DocIdRedir.aspx?ID=6DJ6K4TRVFF5-9-198</Url>
      <Description>6DJ6K4TRVFF5-9-198</Description>
    </_dlc_DocIdUrl>
  </documentManagement>
</p:properties>
</file>

<file path=customXml/itemProps1.xml><?xml version="1.0" encoding="utf-8"?>
<ds:datastoreItem xmlns:ds="http://schemas.openxmlformats.org/officeDocument/2006/customXml" ds:itemID="{75726BF5-456B-48F8-BE2B-E19A888DA956}">
  <ds:schemaRefs>
    <ds:schemaRef ds:uri="http://schemas.microsoft.com/sharepoint/v3/contenttype/forms"/>
  </ds:schemaRefs>
</ds:datastoreItem>
</file>

<file path=customXml/itemProps2.xml><?xml version="1.0" encoding="utf-8"?>
<ds:datastoreItem xmlns:ds="http://schemas.openxmlformats.org/officeDocument/2006/customXml" ds:itemID="{9B99A4FD-E0AA-4B22-8F5C-792BAB3DCC36}">
  <ds:schemaRefs>
    <ds:schemaRef ds:uri="http://schemas.microsoft.com/sharepoint/events"/>
  </ds:schemaRefs>
</ds:datastoreItem>
</file>

<file path=customXml/itemProps3.xml><?xml version="1.0" encoding="utf-8"?>
<ds:datastoreItem xmlns:ds="http://schemas.openxmlformats.org/officeDocument/2006/customXml" ds:itemID="{BE9D2AEF-0F10-451C-BC23-3179C86813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316fef-13f1-4831-8d07-c5248950db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4C55B80-1644-46A8-A203-67961F602349}">
  <ds:schemaRefs>
    <ds:schemaRef ds:uri="http://purl.org/dc/terms/"/>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ec316fef-13f1-4831-8d07-c5248950db69"/>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19535</TotalTime>
  <Words>3046</Words>
  <Application>Microsoft Office PowerPoint</Application>
  <PresentationFormat>Custom</PresentationFormat>
  <Paragraphs>604</Paragraphs>
  <Slides>97</Slides>
  <Notes>83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97</vt:i4>
      </vt:variant>
    </vt:vector>
  </HeadingPairs>
  <TitlesOfParts>
    <vt:vector size="113" baseType="lpstr">
      <vt:lpstr>ＭＳ Ｐゴシック</vt:lpstr>
      <vt:lpstr>ＭＳ Ｐゴシック</vt:lpstr>
      <vt:lpstr>Arial</vt:lpstr>
      <vt:lpstr>Calibri</vt:lpstr>
      <vt:lpstr>Cambria</vt:lpstr>
      <vt:lpstr>Century Gothic</vt:lpstr>
      <vt:lpstr>Gill Sans</vt:lpstr>
      <vt:lpstr>Source Sans Pro</vt:lpstr>
      <vt:lpstr>Times New Roman</vt:lpstr>
      <vt:lpstr>Wingdings</vt:lpstr>
      <vt:lpstr>ヒラギノ角ゴ ProN W3</vt:lpstr>
      <vt:lpstr>1_Theme1</vt:lpstr>
      <vt:lpstr>1_Theme</vt:lpstr>
      <vt:lpstr>TITLE&amp;BLANK</vt:lpstr>
      <vt:lpstr>Theme</vt:lpstr>
      <vt:lpstr>2_CONTENT</vt:lpstr>
      <vt:lpstr>Managing the Complexity of Global HR </vt:lpstr>
      <vt:lpstr>speaker</vt:lpstr>
      <vt:lpstr>WHAT WE DO</vt:lpstr>
      <vt:lpstr>Business considerations for the payroll &amp; HR  teams</vt:lpstr>
      <vt:lpstr>Business considerations for the payroll &amp; HR  teams</vt:lpstr>
      <vt:lpstr>Winning globally</vt:lpstr>
      <vt:lpstr>Winning globally</vt:lpstr>
      <vt:lpstr>Winning globally</vt:lpstr>
      <vt:lpstr>Winning globally</vt:lpstr>
      <vt:lpstr>PowerPoint Presentation</vt:lpstr>
      <vt:lpstr>STAY LOCAL OR GO GLOBAL</vt:lpstr>
      <vt:lpstr>STAY LOCAL OR GO GLOBAL</vt:lpstr>
      <vt:lpstr>GLOBAL EXPANSION OPPORTUNITIES Identifying Indicators </vt:lpstr>
      <vt:lpstr>PowerPoint Presentation</vt:lpstr>
      <vt:lpstr>PowerPoint Presentation</vt:lpstr>
      <vt:lpstr>Significance for employment rights?</vt:lpstr>
      <vt:lpstr>PowerPoint Presentation</vt:lpstr>
      <vt:lpstr>Introduction</vt:lpstr>
      <vt:lpstr>Introduction</vt:lpstr>
      <vt:lpstr>PowerPoint Presentation</vt:lpstr>
      <vt:lpstr>PowerPoint Presentation</vt:lpstr>
      <vt:lpstr>PowerPoint Presentation</vt:lpstr>
      <vt:lpstr>PowerPoint Presentation</vt:lpstr>
      <vt:lpstr>PowerPoint Presentation</vt:lpstr>
      <vt:lpstr>PowerPoint Presentation</vt:lpstr>
      <vt:lpstr>Business considerations for the payroll &amp; HR  teams</vt:lpstr>
      <vt:lpstr>A COMMON SCENARIO (Today’s Agenda)</vt:lpstr>
      <vt:lpstr>ENTITY TYPES</vt:lpstr>
      <vt:lpstr>PowerPoint Presentation</vt:lpstr>
      <vt:lpstr>PowerPoint Presentation</vt:lpstr>
      <vt:lpstr>Follow the Tax Money</vt:lpstr>
      <vt:lpstr>PowerPoint Presentation</vt:lpstr>
      <vt:lpstr>Business considerations for the payroll &amp; HR  teams</vt:lpstr>
      <vt:lpstr>Value the diversity Across the Pond </vt:lpstr>
      <vt:lpstr>Royalty</vt:lpstr>
      <vt:lpstr>Haute Cuisine</vt:lpstr>
      <vt:lpstr>But there are differences …</vt:lpstr>
      <vt:lpstr>PowerPoint Presentation</vt:lpstr>
      <vt:lpstr>Sample u.s. offer letter</vt:lpstr>
      <vt:lpstr>Local HIRE EMPLOYEE</vt:lpstr>
      <vt:lpstr>PowerPoint Presentation</vt:lpstr>
      <vt:lpstr>PowerPoint Presentation</vt:lpstr>
      <vt:lpstr>PowerPoint Presentation</vt:lpstr>
      <vt:lpstr>PowerPoint Presentation</vt:lpstr>
      <vt:lpstr>PowerPoint Presentation</vt:lpstr>
      <vt:lpstr>PowerPoint Presentation</vt:lpstr>
      <vt:lpstr>Business considerations for the payroll &amp; HR  teams</vt:lpstr>
      <vt:lpstr>WHAT’S THE BOTTOM LINE?</vt:lpstr>
      <vt:lpstr>WHY GET COST ESTIMATES?</vt:lpstr>
      <vt:lpstr>PowerPoint Presentation</vt:lpstr>
      <vt:lpstr>COUNTING THE COST of HR</vt:lpstr>
      <vt:lpstr>Recruitment in Disneyland Paris</vt:lpstr>
      <vt:lpstr>Budgeting for talent - location</vt:lpstr>
      <vt:lpstr>Haute Cuisine to Flipping BURGERS</vt:lpstr>
      <vt:lpstr>Hidden recruitment Costs</vt:lpstr>
      <vt:lpstr>Hidden EXPAT Costs</vt:lpstr>
      <vt:lpstr>Expat housing &amp; SECURITY</vt:lpstr>
      <vt:lpstr>SOCIAL SECURITY – a real cost</vt:lpstr>
      <vt:lpstr>Budgeting for MANDATORY BENEFITS</vt:lpstr>
      <vt:lpstr>Budgeting for CUSTOMARY Benefits</vt:lpstr>
      <vt:lpstr>Costs associated with headcount</vt:lpstr>
      <vt:lpstr>‘Employment at will’</vt:lpstr>
      <vt:lpstr>Termination Costs</vt:lpstr>
      <vt:lpstr>Indirect Costs of Employee absence</vt:lpstr>
      <vt:lpstr>Annual leave carry over</vt:lpstr>
      <vt:lpstr>Vacation bonus</vt:lpstr>
      <vt:lpstr>Work / life balance</vt:lpstr>
      <vt:lpstr>UK: PERSONNEL</vt:lpstr>
      <vt:lpstr>FRANCE: PERSONNEL</vt:lpstr>
      <vt:lpstr>MEXICO: PERSONNEL</vt:lpstr>
      <vt:lpstr>PowerPoint Presentation</vt:lpstr>
      <vt:lpstr>Hidden Cost 1 </vt:lpstr>
      <vt:lpstr>Answer</vt:lpstr>
      <vt:lpstr>Hidden cost 2 – Which country?</vt:lpstr>
      <vt:lpstr>Hidden cost 2 – Which country?</vt:lpstr>
      <vt:lpstr>Hidden cost 3 – Which country?</vt:lpstr>
      <vt:lpstr>Hidden cost 3 – Which country?</vt:lpstr>
      <vt:lpstr>Hidden cost 4 – Which country?</vt:lpstr>
      <vt:lpstr>Hidden cost 4 – Which country?</vt:lpstr>
      <vt:lpstr>Hidden cost 5 – Which country?</vt:lpstr>
      <vt:lpstr>Hidden cost 5 – Which country?</vt:lpstr>
      <vt:lpstr>Hidden cost 6 – Which country?</vt:lpstr>
      <vt:lpstr>Hidden cost 7 – Which country?</vt:lpstr>
      <vt:lpstr>Hidden cost 7 – Which country?</vt:lpstr>
      <vt:lpstr>Hidden cost 7 – Which country?</vt:lpstr>
      <vt:lpstr>Hidden cost 8 – Which country?</vt:lpstr>
      <vt:lpstr>Hidden cost 8 – Which country?</vt:lpstr>
      <vt:lpstr>Hidden cost 9  – Which country?</vt:lpstr>
      <vt:lpstr>Hidden cost 9  – Which country?</vt:lpstr>
      <vt:lpstr>Survey question 10 – global Opportunities ?</vt:lpstr>
      <vt:lpstr>PowerPoint Presentation</vt:lpstr>
      <vt:lpstr>recap</vt:lpstr>
      <vt:lpstr>Claim to Fame: pluto for a day</vt:lpstr>
      <vt:lpstr>Proof – costume department</vt:lpstr>
      <vt:lpstr>When it is all going well …..</vt:lpstr>
      <vt:lpstr>Don’t steal their dream…..</vt:lpstr>
      <vt:lpstr>Don’t steal their dream…..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Riley</dc:creator>
  <cp:lastModifiedBy>Florence, Lynne</cp:lastModifiedBy>
  <cp:revision>2175</cp:revision>
  <dcterms:created xsi:type="dcterms:W3CDTF">2014-04-23T09:49:56Z</dcterms:created>
  <dcterms:modified xsi:type="dcterms:W3CDTF">2016-09-06T14:02:53Z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0x010100EA47C466ABBDCD43B6C47462D52091A6</vt:lpwstr>
  </property>
  <property fmtid="{D5CDD505-2E9C-101B-9397-08002B2CF9AE}" pid="3" name="_dlc_DocIdItemGuid">
    <vt:lpwstr>b3262030-a1f3-4595-bfb2-e36b66858f6d</vt:lpwstr>
  </property>
</Properties>
</file>